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8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1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6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7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0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6D98-1A0C-4A34-8A57-CA3F345D6129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6CA8B-F1F7-48FA-9295-FCF69B0E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1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Biomedical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know, drugs and stuff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0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493"/>
            <a:ext cx="10515600" cy="4607470"/>
          </a:xfrm>
        </p:spPr>
        <p:txBody>
          <a:bodyPr/>
          <a:lstStyle/>
          <a:p>
            <a:r>
              <a:rPr lang="en-US" dirty="0" smtClean="0"/>
              <a:t>Drug therapy</a:t>
            </a:r>
          </a:p>
          <a:p>
            <a:pPr lvl="1"/>
            <a:r>
              <a:rPr lang="en-US" dirty="0" smtClean="0"/>
              <a:t>Anti-psychotic drugs</a:t>
            </a:r>
          </a:p>
          <a:p>
            <a:pPr lvl="1"/>
            <a:r>
              <a:rPr lang="en-US" dirty="0" smtClean="0"/>
              <a:t>Anti-anxiety drugs</a:t>
            </a:r>
          </a:p>
          <a:p>
            <a:pPr lvl="1"/>
            <a:r>
              <a:rPr lang="en-US" dirty="0" smtClean="0"/>
              <a:t>Anti-depressant drugs</a:t>
            </a:r>
          </a:p>
          <a:p>
            <a:pPr lvl="1"/>
            <a:r>
              <a:rPr lang="en-US" dirty="0" smtClean="0"/>
              <a:t>Mood-stabilizers</a:t>
            </a:r>
          </a:p>
          <a:p>
            <a:r>
              <a:rPr lang="en-US" dirty="0" smtClean="0"/>
              <a:t>Brain stimulation</a:t>
            </a:r>
          </a:p>
          <a:p>
            <a:pPr lvl="1"/>
            <a:r>
              <a:rPr lang="en-US" dirty="0" smtClean="0"/>
              <a:t>ECT</a:t>
            </a:r>
          </a:p>
          <a:p>
            <a:pPr lvl="1"/>
            <a:r>
              <a:rPr lang="en-US" dirty="0" smtClean="0"/>
              <a:t>TMS</a:t>
            </a:r>
          </a:p>
          <a:p>
            <a:r>
              <a:rPr lang="en-US" dirty="0" smtClean="0"/>
              <a:t>Psychosurgery</a:t>
            </a:r>
          </a:p>
          <a:p>
            <a:r>
              <a:rPr lang="en-US" dirty="0" smtClean="0"/>
              <a:t>Alterative Therapies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80" y="57402"/>
            <a:ext cx="10515600" cy="1325563"/>
          </a:xfrm>
        </p:spPr>
        <p:txBody>
          <a:bodyPr/>
          <a:lstStyle/>
          <a:p>
            <a:r>
              <a:rPr lang="en-US" dirty="0" smtClean="0"/>
              <a:t>Anti-Psychotic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80" y="1171352"/>
            <a:ext cx="10515600" cy="4351338"/>
          </a:xfrm>
        </p:spPr>
        <p:txBody>
          <a:bodyPr/>
          <a:lstStyle/>
          <a:p>
            <a:r>
              <a:rPr lang="en-US" dirty="0" smtClean="0"/>
              <a:t>Treats symptoms of psychosis</a:t>
            </a:r>
          </a:p>
          <a:p>
            <a:pPr lvl="1"/>
            <a:r>
              <a:rPr lang="en-US" dirty="0" smtClean="0"/>
              <a:t>Schizophrenics use these</a:t>
            </a:r>
          </a:p>
          <a:p>
            <a:r>
              <a:rPr lang="en-US" dirty="0" smtClean="0"/>
              <a:t>Block dopamine receptor sites (antagonists)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 Anti-Psychotics = chlorpromazine (</a:t>
            </a:r>
            <a:r>
              <a:rPr lang="en-US" dirty="0" err="1"/>
              <a:t>T</a:t>
            </a:r>
            <a:r>
              <a:rPr lang="en-US" dirty="0" err="1" smtClean="0"/>
              <a:t>horazine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Effective, but lots of side effects</a:t>
            </a:r>
          </a:p>
          <a:p>
            <a:pPr lvl="2"/>
            <a:r>
              <a:rPr lang="en-US" dirty="0" smtClean="0"/>
              <a:t>Tardive dyskinesia</a:t>
            </a:r>
          </a:p>
          <a:p>
            <a:r>
              <a:rPr lang="en-US" dirty="0" smtClean="0"/>
              <a:t>Atypical anti-psychotics = clozapine (</a:t>
            </a:r>
            <a:r>
              <a:rPr lang="en-US" dirty="0" err="1" smtClean="0"/>
              <a:t>Clozaril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Still effective, still has side effects (not as severe)</a:t>
            </a:r>
            <a:endParaRPr lang="en-US" dirty="0"/>
          </a:p>
        </p:txBody>
      </p:sp>
      <p:pic>
        <p:nvPicPr>
          <p:cNvPr id="1028" name="Picture 4" descr="Image result for clozap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32" r="24365"/>
          <a:stretch/>
        </p:blipFill>
        <p:spPr bwMode="auto">
          <a:xfrm>
            <a:off x="9211101" y="57402"/>
            <a:ext cx="2238233" cy="328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6" descr="MyersPsy8e_f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383710" y="3432542"/>
            <a:ext cx="4694559" cy="320409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23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Anti-Anxiety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Used for anxiety and related disorders</a:t>
            </a:r>
          </a:p>
          <a:p>
            <a:r>
              <a:rPr lang="en-US" dirty="0" smtClean="0"/>
              <a:t>Depressants</a:t>
            </a:r>
          </a:p>
          <a:p>
            <a:pPr lvl="1"/>
            <a:r>
              <a:rPr lang="en-US" dirty="0" smtClean="0"/>
              <a:t>Elevate GABA</a:t>
            </a:r>
          </a:p>
          <a:p>
            <a:r>
              <a:rPr lang="en-US" dirty="0" smtClean="0"/>
              <a:t>Key examples: </a:t>
            </a:r>
            <a:r>
              <a:rPr lang="en-US" altLang="en-US" dirty="0"/>
              <a:t>Xanax, </a:t>
            </a:r>
            <a:r>
              <a:rPr lang="en-US" altLang="en-US" dirty="0" err="1"/>
              <a:t>Klonopin</a:t>
            </a:r>
            <a:r>
              <a:rPr lang="en-US" altLang="en-US" dirty="0"/>
              <a:t>, Valium</a:t>
            </a:r>
            <a:r>
              <a:rPr lang="en-US" altLang="en-US" dirty="0" smtClean="0"/>
              <a:t>, Ativan</a:t>
            </a:r>
          </a:p>
          <a:p>
            <a:r>
              <a:rPr lang="en-US" dirty="0" smtClean="0"/>
              <a:t>Negative side effects: addictive</a:t>
            </a:r>
          </a:p>
          <a:p>
            <a:r>
              <a:rPr lang="en-US" dirty="0" smtClean="0"/>
              <a:t>Being replaced with anti-depressants</a:t>
            </a:r>
            <a:endParaRPr lang="en-US" dirty="0"/>
          </a:p>
        </p:txBody>
      </p:sp>
      <p:pic>
        <p:nvPicPr>
          <p:cNvPr id="4" name="Picture 43" descr="MyersPsy8e_f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83575" y="2201758"/>
            <a:ext cx="3699159" cy="431504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7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79" y="377138"/>
            <a:ext cx="10515600" cy="1325563"/>
          </a:xfrm>
        </p:spPr>
        <p:txBody>
          <a:bodyPr/>
          <a:lstStyle/>
          <a:p>
            <a:r>
              <a:rPr lang="en-US" dirty="0" smtClean="0"/>
              <a:t>Anti-Depressant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56178"/>
            <a:ext cx="10515600" cy="4486275"/>
          </a:xfrm>
        </p:spPr>
        <p:txBody>
          <a:bodyPr/>
          <a:lstStyle/>
          <a:p>
            <a:r>
              <a:rPr lang="en-US" dirty="0" smtClean="0"/>
              <a:t>Used to treat depression and related disorders</a:t>
            </a:r>
          </a:p>
          <a:p>
            <a:r>
              <a:rPr lang="en-US" dirty="0" smtClean="0"/>
              <a:t>Block the reuptake of serotonin </a:t>
            </a:r>
          </a:p>
          <a:p>
            <a:pPr lvl="1"/>
            <a:r>
              <a:rPr lang="en-US" dirty="0" smtClean="0"/>
              <a:t>Selective-serotonin reuptake inhibitors (SSRIs)</a:t>
            </a:r>
          </a:p>
          <a:p>
            <a:pPr lvl="1"/>
            <a:r>
              <a:rPr lang="en-US" dirty="0" smtClean="0"/>
              <a:t>Older ones blocked norepinephrine too</a:t>
            </a:r>
          </a:p>
          <a:p>
            <a:r>
              <a:rPr lang="en-US" dirty="0" smtClean="0"/>
              <a:t>Examples:	Prozac, Paxil, Zoloft, Lexapro</a:t>
            </a:r>
          </a:p>
          <a:p>
            <a:r>
              <a:rPr lang="en-US" dirty="0" smtClean="0"/>
              <a:t>Side effects: dry mouth, weight gain, hypertension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7" descr="MyersPsy8e_f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46389" y="285064"/>
            <a:ext cx="3573077" cy="342217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050" name="Picture 2" descr="Image result for antidepressa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469" y="4445757"/>
            <a:ext cx="4617914" cy="236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54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Mood-Stabilizers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out moods</a:t>
            </a:r>
          </a:p>
          <a:p>
            <a:pPr lvl="1"/>
            <a:r>
              <a:rPr lang="en-US" dirty="0" smtClean="0"/>
              <a:t>Used to treat mania</a:t>
            </a:r>
          </a:p>
          <a:p>
            <a:r>
              <a:rPr lang="en-US" dirty="0" smtClean="0"/>
              <a:t>Lithium carbonate and </a:t>
            </a:r>
            <a:r>
              <a:rPr lang="en-US" dirty="0"/>
              <a:t>D</a:t>
            </a:r>
            <a:r>
              <a:rPr lang="en-US" dirty="0" smtClean="0"/>
              <a:t>epakote</a:t>
            </a:r>
          </a:p>
          <a:p>
            <a:r>
              <a:rPr lang="en-US" dirty="0" smtClean="0"/>
              <a:t>Unclear how it works</a:t>
            </a:r>
          </a:p>
          <a:p>
            <a:r>
              <a:rPr lang="en-US" dirty="0" smtClean="0"/>
              <a:t>Side effects: drowsiness, thirst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27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Brain stimulation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31186" y="1088646"/>
            <a:ext cx="529646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Electro-convulsive Therapy</a:t>
            </a:r>
          </a:p>
          <a:p>
            <a:r>
              <a:rPr lang="en-US" dirty="0" smtClean="0"/>
              <a:t>Used to treat severe depression</a:t>
            </a:r>
          </a:p>
          <a:p>
            <a:r>
              <a:rPr lang="en-US" dirty="0" smtClean="0"/>
              <a:t>Side effects: muscle pain, memory loss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09481" y="495317"/>
            <a:ext cx="544431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Transcranial Magnetic Stimulation</a:t>
            </a:r>
          </a:p>
          <a:p>
            <a:r>
              <a:rPr lang="en-US" dirty="0" smtClean="0"/>
              <a:t>Using magnetic waves to stimulate the brain</a:t>
            </a:r>
          </a:p>
          <a:p>
            <a:r>
              <a:rPr lang="en-US" dirty="0" smtClean="0"/>
              <a:t>Used to treat severe depression</a:t>
            </a:r>
          </a:p>
          <a:p>
            <a:r>
              <a:rPr lang="en-US" dirty="0" smtClean="0"/>
              <a:t>No side effects</a:t>
            </a:r>
            <a:endParaRPr lang="en-US" dirty="0"/>
          </a:p>
        </p:txBody>
      </p:sp>
      <p:pic>
        <p:nvPicPr>
          <p:cNvPr id="6" name="Picture 4" descr="MyersPsy8e_f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60561" y="2969514"/>
            <a:ext cx="2737100" cy="37542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 descr="MyersPsy8e_f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755642" y="2864666"/>
            <a:ext cx="3876792" cy="385913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4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Psychosurgery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A.k.a. lobotomy</a:t>
            </a:r>
          </a:p>
          <a:p>
            <a:r>
              <a:rPr lang="en-US" dirty="0" smtClean="0"/>
              <a:t>Surgery on the brain</a:t>
            </a:r>
          </a:p>
          <a:p>
            <a:pPr lvl="1"/>
            <a:r>
              <a:rPr lang="en-US" dirty="0" smtClean="0"/>
              <a:t>Very risky</a:t>
            </a:r>
          </a:p>
          <a:p>
            <a:pPr lvl="1"/>
            <a:r>
              <a:rPr lang="en-US" dirty="0" smtClean="0"/>
              <a:t>Permanent changes in the brain</a:t>
            </a:r>
          </a:p>
          <a:p>
            <a:r>
              <a:rPr lang="en-US" dirty="0" smtClean="0"/>
              <a:t>Used commonly in the past</a:t>
            </a:r>
          </a:p>
          <a:p>
            <a:r>
              <a:rPr lang="en-US" dirty="0" smtClean="0"/>
              <a:t>Not common treatment today</a:t>
            </a:r>
          </a:p>
          <a:p>
            <a:pPr lvl="1"/>
            <a:r>
              <a:rPr lang="en-US" dirty="0" smtClean="0"/>
              <a:t>Often used to treat severe cases</a:t>
            </a:r>
          </a:p>
        </p:txBody>
      </p:sp>
      <p:pic>
        <p:nvPicPr>
          <p:cNvPr id="4098" name="Picture 2" descr="Image result for lobot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587" y="1690688"/>
            <a:ext cx="5797305" cy="395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13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84"/>
            <a:ext cx="10515600" cy="1325563"/>
          </a:xfrm>
        </p:spPr>
        <p:txBody>
          <a:bodyPr/>
          <a:lstStyle/>
          <a:p>
            <a:r>
              <a:rPr lang="en-US" dirty="0" smtClean="0"/>
              <a:t>Alternative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65778"/>
            <a:ext cx="5181600" cy="3170225"/>
          </a:xfrm>
        </p:spPr>
        <p:txBody>
          <a:bodyPr/>
          <a:lstStyle/>
          <a:p>
            <a:r>
              <a:rPr lang="en-US" dirty="0" smtClean="0"/>
              <a:t>Eye Movement Desensitization and Reprocessing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770" y="1515694"/>
            <a:ext cx="5181600" cy="4661269"/>
          </a:xfrm>
        </p:spPr>
        <p:txBody>
          <a:bodyPr/>
          <a:lstStyle/>
          <a:p>
            <a:r>
              <a:rPr lang="en-US" dirty="0" smtClean="0"/>
              <a:t>Light Exposure Therapy</a:t>
            </a:r>
            <a:endParaRPr lang="en-US" dirty="0"/>
          </a:p>
        </p:txBody>
      </p:sp>
      <p:pic>
        <p:nvPicPr>
          <p:cNvPr id="6146" name="Picture 2" descr="Image result for em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8" y="3560335"/>
            <a:ext cx="52197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092819"/>
            <a:ext cx="5005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Any therapy that lacks research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Many supporters; many haters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Do they work? </a:t>
            </a:r>
          </a:p>
          <a:p>
            <a:endParaRPr lang="en-US" dirty="0"/>
          </a:p>
        </p:txBody>
      </p:sp>
      <p:pic>
        <p:nvPicPr>
          <p:cNvPr id="6148" name="Picture 4" descr="Image result for light exposure thera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987" y="2100469"/>
            <a:ext cx="4380932" cy="438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247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Biomedical Therapy</vt:lpstr>
      <vt:lpstr>Topics for Today</vt:lpstr>
      <vt:lpstr>Anti-Psychotic Drugs</vt:lpstr>
      <vt:lpstr>Anti-Anxiety Drugs</vt:lpstr>
      <vt:lpstr>Anti-Depressant Drugs</vt:lpstr>
      <vt:lpstr>Mood-Stabilizers</vt:lpstr>
      <vt:lpstr>Brain stimulation</vt:lpstr>
      <vt:lpstr>Psychosurgery</vt:lpstr>
      <vt:lpstr>Alternative Therapies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Biomedical Therapy</dc:title>
  <dc:creator>Victor Cadilla</dc:creator>
  <cp:lastModifiedBy>Victor Cadilla</cp:lastModifiedBy>
  <cp:revision>15</cp:revision>
  <dcterms:created xsi:type="dcterms:W3CDTF">2019-03-07T18:57:29Z</dcterms:created>
  <dcterms:modified xsi:type="dcterms:W3CDTF">2019-03-07T20:15:40Z</dcterms:modified>
</cp:coreProperties>
</file>