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B2ED3-B513-014C-BA81-91008FAA91B5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9D15B-1D14-DC45-A20D-DC3816AC45A4}">
      <dgm:prSet custT="1"/>
      <dgm:spPr/>
      <dgm:t>
        <a:bodyPr/>
        <a:lstStyle/>
        <a:p>
          <a:pPr rtl="0"/>
          <a:r>
            <a:rPr lang="en-US" sz="1800" dirty="0" smtClean="0"/>
            <a:t>Negative, stressful events interpreted through </a:t>
          </a:r>
          <a:endParaRPr lang="en-US" sz="1800" dirty="0"/>
        </a:p>
      </dgm:t>
    </dgm:pt>
    <dgm:pt modelId="{3AB3D273-CE98-654D-AC7A-EF1E260F3853}" type="parTrans" cxnId="{24D963E5-BC65-354D-B5A7-FBBA75F9E817}">
      <dgm:prSet/>
      <dgm:spPr/>
      <dgm:t>
        <a:bodyPr/>
        <a:lstStyle/>
        <a:p>
          <a:endParaRPr lang="en-US"/>
        </a:p>
      </dgm:t>
    </dgm:pt>
    <dgm:pt modelId="{14D0830C-6A7A-984E-A910-8FF61A4AC56B}" type="sibTrans" cxnId="{24D963E5-BC65-354D-B5A7-FBBA75F9E817}">
      <dgm:prSet/>
      <dgm:spPr/>
      <dgm:t>
        <a:bodyPr/>
        <a:lstStyle/>
        <a:p>
          <a:endParaRPr lang="en-US"/>
        </a:p>
      </dgm:t>
    </dgm:pt>
    <dgm:pt modelId="{236CEF3E-27CB-234D-8FFE-F5D6C8007BF5}">
      <dgm:prSet custT="1"/>
      <dgm:spPr/>
      <dgm:t>
        <a:bodyPr/>
        <a:lstStyle/>
        <a:p>
          <a:pPr rtl="0"/>
          <a:r>
            <a:rPr lang="en-US" sz="1800" dirty="0" smtClean="0"/>
            <a:t>a ruminating, pessimistic explanatory style create</a:t>
          </a:r>
          <a:endParaRPr lang="en-US" sz="1800" dirty="0"/>
        </a:p>
      </dgm:t>
    </dgm:pt>
    <dgm:pt modelId="{8C24CDE4-267F-D046-9989-7BDB7E0C42F1}" type="parTrans" cxnId="{6EFD0B33-5908-6346-B312-BCA669956B39}">
      <dgm:prSet/>
      <dgm:spPr/>
      <dgm:t>
        <a:bodyPr/>
        <a:lstStyle/>
        <a:p>
          <a:endParaRPr lang="en-US"/>
        </a:p>
      </dgm:t>
    </dgm:pt>
    <dgm:pt modelId="{9B0A3F06-D717-7E46-AC12-271A9CD9AD3E}" type="sibTrans" cxnId="{6EFD0B33-5908-6346-B312-BCA669956B39}">
      <dgm:prSet/>
      <dgm:spPr/>
      <dgm:t>
        <a:bodyPr/>
        <a:lstStyle/>
        <a:p>
          <a:endParaRPr lang="en-US"/>
        </a:p>
      </dgm:t>
    </dgm:pt>
    <dgm:pt modelId="{F457ADC0-3679-3D4E-ADEF-01BAF841152E}">
      <dgm:prSet custT="1"/>
      <dgm:spPr/>
      <dgm:t>
        <a:bodyPr/>
        <a:lstStyle/>
        <a:p>
          <a:pPr rtl="0"/>
          <a:r>
            <a:rPr lang="en-US" sz="1800" dirty="0" smtClean="0"/>
            <a:t>a hopeless, depressed state that</a:t>
          </a:r>
          <a:endParaRPr lang="en-US" sz="1800" dirty="0"/>
        </a:p>
      </dgm:t>
    </dgm:pt>
    <dgm:pt modelId="{2A68A78C-BCFF-7A49-A6AE-5BCE71BF9DE1}" type="parTrans" cxnId="{E918BF09-AA3F-D54E-9775-37FD94B61306}">
      <dgm:prSet/>
      <dgm:spPr/>
      <dgm:t>
        <a:bodyPr/>
        <a:lstStyle/>
        <a:p>
          <a:endParaRPr lang="en-US"/>
        </a:p>
      </dgm:t>
    </dgm:pt>
    <dgm:pt modelId="{E2B08FC5-8243-AA44-B12A-D1AF397B88BC}" type="sibTrans" cxnId="{E918BF09-AA3F-D54E-9775-37FD94B61306}">
      <dgm:prSet/>
      <dgm:spPr/>
      <dgm:t>
        <a:bodyPr/>
        <a:lstStyle/>
        <a:p>
          <a:endParaRPr lang="en-US"/>
        </a:p>
      </dgm:t>
    </dgm:pt>
    <dgm:pt modelId="{2C126370-C787-E644-8A59-50C37DDA1AC4}">
      <dgm:prSet custT="1"/>
      <dgm:spPr/>
      <dgm:t>
        <a:bodyPr/>
        <a:lstStyle/>
        <a:p>
          <a:pPr rtl="0"/>
          <a:r>
            <a:rPr lang="en-US" sz="1800" dirty="0" smtClean="0"/>
            <a:t>hampers the way the person thinks and acts</a:t>
          </a:r>
          <a:endParaRPr lang="en-US" sz="1800" dirty="0"/>
        </a:p>
      </dgm:t>
    </dgm:pt>
    <dgm:pt modelId="{F6D2DD83-3573-994B-9CAA-8D92462036D2}" type="parTrans" cxnId="{D1418B86-4BF0-1D44-8657-4B8FE9C1E001}">
      <dgm:prSet/>
      <dgm:spPr/>
      <dgm:t>
        <a:bodyPr/>
        <a:lstStyle/>
        <a:p>
          <a:endParaRPr lang="en-US"/>
        </a:p>
      </dgm:t>
    </dgm:pt>
    <dgm:pt modelId="{3135C33C-261B-364B-A6F9-BE74AA88DFEC}" type="sibTrans" cxnId="{D1418B86-4BF0-1D44-8657-4B8FE9C1E001}">
      <dgm:prSet/>
      <dgm:spPr/>
      <dgm:t>
        <a:bodyPr/>
        <a:lstStyle/>
        <a:p>
          <a:endParaRPr lang="en-US"/>
        </a:p>
      </dgm:t>
    </dgm:pt>
    <dgm:pt modelId="{0097F5AF-5CAA-B740-9CA1-1E1B339E57A5}">
      <dgm:prSet custT="1"/>
      <dgm:spPr/>
      <dgm:t>
        <a:bodyPr/>
        <a:lstStyle/>
        <a:p>
          <a:pPr rtl="0"/>
          <a:r>
            <a:rPr lang="en-US" sz="1800" dirty="0" smtClean="0"/>
            <a:t>and fuels</a:t>
          </a:r>
          <a:endParaRPr lang="en-US" sz="1800" dirty="0"/>
        </a:p>
      </dgm:t>
    </dgm:pt>
    <dgm:pt modelId="{3E4DE7C1-D20F-AA46-9676-636ED1F443B5}" type="parTrans" cxnId="{3C880D00-A6F5-A04A-9263-B49CCF480060}">
      <dgm:prSet/>
      <dgm:spPr/>
      <dgm:t>
        <a:bodyPr/>
        <a:lstStyle/>
        <a:p>
          <a:endParaRPr lang="en-US"/>
        </a:p>
      </dgm:t>
    </dgm:pt>
    <dgm:pt modelId="{D4B4C245-1476-7B40-87F8-A10112B3C333}" type="sibTrans" cxnId="{3C880D00-A6F5-A04A-9263-B49CCF480060}">
      <dgm:prSet/>
      <dgm:spPr/>
      <dgm:t>
        <a:bodyPr/>
        <a:lstStyle/>
        <a:p>
          <a:endParaRPr lang="en-US"/>
        </a:p>
      </dgm:t>
    </dgm:pt>
    <dgm:pt modelId="{F7E480BA-4B10-3A44-8DBB-970C381909F0}" type="pres">
      <dgm:prSet presAssocID="{546B2ED3-B513-014C-BA81-91008FAA91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EFE89-582E-924B-85C0-0092755E578F}" type="pres">
      <dgm:prSet presAssocID="{2B39D15B-1D14-DC45-A20D-DC3816AC45A4}" presName="dummy" presStyleCnt="0"/>
      <dgm:spPr/>
    </dgm:pt>
    <dgm:pt modelId="{9D065BA3-33E1-794D-BABF-0E155AA67CC8}" type="pres">
      <dgm:prSet presAssocID="{2B39D15B-1D14-DC45-A20D-DC3816AC45A4}" presName="node" presStyleLbl="revTx" presStyleIdx="0" presStyleCnt="5" custScaleX="15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C4520-4DE4-3648-9C8C-1FA9D57F8EAD}" type="pres">
      <dgm:prSet presAssocID="{14D0830C-6A7A-984E-A910-8FF61A4AC56B}" presName="sibTrans" presStyleLbl="node1" presStyleIdx="0" presStyleCnt="5"/>
      <dgm:spPr/>
      <dgm:t>
        <a:bodyPr/>
        <a:lstStyle/>
        <a:p>
          <a:endParaRPr lang="en-US"/>
        </a:p>
      </dgm:t>
    </dgm:pt>
    <dgm:pt modelId="{5DEA7E82-5379-0F4F-9973-3A4291DCDAF2}" type="pres">
      <dgm:prSet presAssocID="{236CEF3E-27CB-234D-8FFE-F5D6C8007BF5}" presName="dummy" presStyleCnt="0"/>
      <dgm:spPr/>
    </dgm:pt>
    <dgm:pt modelId="{B11B4AEC-9312-EA42-B21F-C5ED3EA8AA88}" type="pres">
      <dgm:prSet presAssocID="{236CEF3E-27CB-234D-8FFE-F5D6C8007BF5}" presName="node" presStyleLbl="revTx" presStyleIdx="1" presStyleCnt="5" custScaleX="15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659F6-E6C8-624B-884D-1E36BBEEA893}" type="pres">
      <dgm:prSet presAssocID="{9B0A3F06-D717-7E46-AC12-271A9CD9AD3E}" presName="sibTrans" presStyleLbl="node1" presStyleIdx="1" presStyleCnt="5"/>
      <dgm:spPr/>
      <dgm:t>
        <a:bodyPr/>
        <a:lstStyle/>
        <a:p>
          <a:endParaRPr lang="en-US"/>
        </a:p>
      </dgm:t>
    </dgm:pt>
    <dgm:pt modelId="{C0640367-CF10-314A-9E4B-3098BB8CFD8E}" type="pres">
      <dgm:prSet presAssocID="{F457ADC0-3679-3D4E-ADEF-01BAF841152E}" presName="dummy" presStyleCnt="0"/>
      <dgm:spPr/>
    </dgm:pt>
    <dgm:pt modelId="{8FCB180C-262A-684A-8FC0-5F6D88A99945}" type="pres">
      <dgm:prSet presAssocID="{F457ADC0-3679-3D4E-ADEF-01BAF841152E}" presName="node" presStyleLbl="revTx" presStyleIdx="2" presStyleCnt="5" custScaleX="15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F9BBF-5CDC-9B42-AB8E-FDF63A946566}" type="pres">
      <dgm:prSet presAssocID="{E2B08FC5-8243-AA44-B12A-D1AF397B88BC}" presName="sibTrans" presStyleLbl="node1" presStyleIdx="2" presStyleCnt="5"/>
      <dgm:spPr/>
      <dgm:t>
        <a:bodyPr/>
        <a:lstStyle/>
        <a:p>
          <a:endParaRPr lang="en-US"/>
        </a:p>
      </dgm:t>
    </dgm:pt>
    <dgm:pt modelId="{BFDB34B1-551A-6C45-AD37-B5BD92AFB3FE}" type="pres">
      <dgm:prSet presAssocID="{2C126370-C787-E644-8A59-50C37DDA1AC4}" presName="dummy" presStyleCnt="0"/>
      <dgm:spPr/>
    </dgm:pt>
    <dgm:pt modelId="{086DD146-E4D7-964C-ABD8-8E75577C4844}" type="pres">
      <dgm:prSet presAssocID="{2C126370-C787-E644-8A59-50C37DDA1AC4}" presName="node" presStyleLbl="revTx" presStyleIdx="3" presStyleCnt="5" custScaleX="15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906A8-F89B-1945-811D-D6C15B8DDBCF}" type="pres">
      <dgm:prSet presAssocID="{3135C33C-261B-364B-A6F9-BE74AA88DFEC}" presName="sibTrans" presStyleLbl="node1" presStyleIdx="3" presStyleCnt="5"/>
      <dgm:spPr/>
      <dgm:t>
        <a:bodyPr/>
        <a:lstStyle/>
        <a:p>
          <a:endParaRPr lang="en-US"/>
        </a:p>
      </dgm:t>
    </dgm:pt>
    <dgm:pt modelId="{BAA0EF6D-8219-5445-A211-029229DD7D9B}" type="pres">
      <dgm:prSet presAssocID="{0097F5AF-5CAA-B740-9CA1-1E1B339E57A5}" presName="dummy" presStyleCnt="0"/>
      <dgm:spPr/>
    </dgm:pt>
    <dgm:pt modelId="{99F3F729-6EB6-0648-B7F6-37D65301C38E}" type="pres">
      <dgm:prSet presAssocID="{0097F5AF-5CAA-B740-9CA1-1E1B339E57A5}" presName="node" presStyleLbl="revTx" presStyleIdx="4" presStyleCnt="5" custScaleX="15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2EA7A-D983-954A-BC4A-920ACD89CF03}" type="pres">
      <dgm:prSet presAssocID="{D4B4C245-1476-7B40-87F8-A10112B3C333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F17BF9AA-E840-F54E-9A65-D02A391EB0C0}" type="presOf" srcId="{14D0830C-6A7A-984E-A910-8FF61A4AC56B}" destId="{A4FC4520-4DE4-3648-9C8C-1FA9D57F8EAD}" srcOrd="0" destOrd="0" presId="urn:microsoft.com/office/officeart/2005/8/layout/cycle1"/>
    <dgm:cxn modelId="{927BA4A5-5F6D-5447-B837-729BCC05EE18}" type="presOf" srcId="{2B39D15B-1D14-DC45-A20D-DC3816AC45A4}" destId="{9D065BA3-33E1-794D-BABF-0E155AA67CC8}" srcOrd="0" destOrd="0" presId="urn:microsoft.com/office/officeart/2005/8/layout/cycle1"/>
    <dgm:cxn modelId="{ABFACC8F-C711-BE4D-9565-A10BA6CBF981}" type="presOf" srcId="{D4B4C245-1476-7B40-87F8-A10112B3C333}" destId="{96B2EA7A-D983-954A-BC4A-920ACD89CF03}" srcOrd="0" destOrd="0" presId="urn:microsoft.com/office/officeart/2005/8/layout/cycle1"/>
    <dgm:cxn modelId="{99FC73D3-9CCE-5A43-9A4B-AAE24C07A414}" type="presOf" srcId="{546B2ED3-B513-014C-BA81-91008FAA91B5}" destId="{F7E480BA-4B10-3A44-8DBB-970C381909F0}" srcOrd="0" destOrd="0" presId="urn:microsoft.com/office/officeart/2005/8/layout/cycle1"/>
    <dgm:cxn modelId="{3C880D00-A6F5-A04A-9263-B49CCF480060}" srcId="{546B2ED3-B513-014C-BA81-91008FAA91B5}" destId="{0097F5AF-5CAA-B740-9CA1-1E1B339E57A5}" srcOrd="4" destOrd="0" parTransId="{3E4DE7C1-D20F-AA46-9676-636ED1F443B5}" sibTransId="{D4B4C245-1476-7B40-87F8-A10112B3C333}"/>
    <dgm:cxn modelId="{D1418B86-4BF0-1D44-8657-4B8FE9C1E001}" srcId="{546B2ED3-B513-014C-BA81-91008FAA91B5}" destId="{2C126370-C787-E644-8A59-50C37DDA1AC4}" srcOrd="3" destOrd="0" parTransId="{F6D2DD83-3573-994B-9CAA-8D92462036D2}" sibTransId="{3135C33C-261B-364B-A6F9-BE74AA88DFEC}"/>
    <dgm:cxn modelId="{1748BFE3-0B9A-B447-9243-9E004603B83C}" type="presOf" srcId="{236CEF3E-27CB-234D-8FFE-F5D6C8007BF5}" destId="{B11B4AEC-9312-EA42-B21F-C5ED3EA8AA88}" srcOrd="0" destOrd="0" presId="urn:microsoft.com/office/officeart/2005/8/layout/cycle1"/>
    <dgm:cxn modelId="{9B6AD101-E8E8-B74B-9D7B-6CB3530A330F}" type="presOf" srcId="{F457ADC0-3679-3D4E-ADEF-01BAF841152E}" destId="{8FCB180C-262A-684A-8FC0-5F6D88A99945}" srcOrd="0" destOrd="0" presId="urn:microsoft.com/office/officeart/2005/8/layout/cycle1"/>
    <dgm:cxn modelId="{E918BF09-AA3F-D54E-9775-37FD94B61306}" srcId="{546B2ED3-B513-014C-BA81-91008FAA91B5}" destId="{F457ADC0-3679-3D4E-ADEF-01BAF841152E}" srcOrd="2" destOrd="0" parTransId="{2A68A78C-BCFF-7A49-A6AE-5BCE71BF9DE1}" sibTransId="{E2B08FC5-8243-AA44-B12A-D1AF397B88BC}"/>
    <dgm:cxn modelId="{F25B3C48-C956-4F43-9794-DC7039A41FEE}" type="presOf" srcId="{0097F5AF-5CAA-B740-9CA1-1E1B339E57A5}" destId="{99F3F729-6EB6-0648-B7F6-37D65301C38E}" srcOrd="0" destOrd="0" presId="urn:microsoft.com/office/officeart/2005/8/layout/cycle1"/>
    <dgm:cxn modelId="{6EFD0B33-5908-6346-B312-BCA669956B39}" srcId="{546B2ED3-B513-014C-BA81-91008FAA91B5}" destId="{236CEF3E-27CB-234D-8FFE-F5D6C8007BF5}" srcOrd="1" destOrd="0" parTransId="{8C24CDE4-267F-D046-9989-7BDB7E0C42F1}" sibTransId="{9B0A3F06-D717-7E46-AC12-271A9CD9AD3E}"/>
    <dgm:cxn modelId="{06E66883-F68C-0B49-B876-926AB668FD6D}" type="presOf" srcId="{2C126370-C787-E644-8A59-50C37DDA1AC4}" destId="{086DD146-E4D7-964C-ABD8-8E75577C4844}" srcOrd="0" destOrd="0" presId="urn:microsoft.com/office/officeart/2005/8/layout/cycle1"/>
    <dgm:cxn modelId="{C857D9C1-E6D8-8E46-8A5C-FFD09B428DD3}" type="presOf" srcId="{E2B08FC5-8243-AA44-B12A-D1AF397B88BC}" destId="{BEEF9BBF-5CDC-9B42-AB8E-FDF63A946566}" srcOrd="0" destOrd="0" presId="urn:microsoft.com/office/officeart/2005/8/layout/cycle1"/>
    <dgm:cxn modelId="{0851F02C-57A7-3B46-BB8C-4E6803F2DA22}" type="presOf" srcId="{9B0A3F06-D717-7E46-AC12-271A9CD9AD3E}" destId="{69A659F6-E6C8-624B-884D-1E36BBEEA893}" srcOrd="0" destOrd="0" presId="urn:microsoft.com/office/officeart/2005/8/layout/cycle1"/>
    <dgm:cxn modelId="{6FC224E4-E41F-C446-B0ED-3D1B8C6EBD57}" type="presOf" srcId="{3135C33C-261B-364B-A6F9-BE74AA88DFEC}" destId="{5FB906A8-F89B-1945-811D-D6C15B8DDBCF}" srcOrd="0" destOrd="0" presId="urn:microsoft.com/office/officeart/2005/8/layout/cycle1"/>
    <dgm:cxn modelId="{24D963E5-BC65-354D-B5A7-FBBA75F9E817}" srcId="{546B2ED3-B513-014C-BA81-91008FAA91B5}" destId="{2B39D15B-1D14-DC45-A20D-DC3816AC45A4}" srcOrd="0" destOrd="0" parTransId="{3AB3D273-CE98-654D-AC7A-EF1E260F3853}" sibTransId="{14D0830C-6A7A-984E-A910-8FF61A4AC56B}"/>
    <dgm:cxn modelId="{887586C7-5985-0D4F-8B06-DFF15C8582B4}" type="presParOf" srcId="{F7E480BA-4B10-3A44-8DBB-970C381909F0}" destId="{51FEFE89-582E-924B-85C0-0092755E578F}" srcOrd="0" destOrd="0" presId="urn:microsoft.com/office/officeart/2005/8/layout/cycle1"/>
    <dgm:cxn modelId="{5180782F-AF65-634D-9231-2F09285633EC}" type="presParOf" srcId="{F7E480BA-4B10-3A44-8DBB-970C381909F0}" destId="{9D065BA3-33E1-794D-BABF-0E155AA67CC8}" srcOrd="1" destOrd="0" presId="urn:microsoft.com/office/officeart/2005/8/layout/cycle1"/>
    <dgm:cxn modelId="{FDB1114F-67EB-4149-BEA4-99DC6F1C24E6}" type="presParOf" srcId="{F7E480BA-4B10-3A44-8DBB-970C381909F0}" destId="{A4FC4520-4DE4-3648-9C8C-1FA9D57F8EAD}" srcOrd="2" destOrd="0" presId="urn:microsoft.com/office/officeart/2005/8/layout/cycle1"/>
    <dgm:cxn modelId="{DAAE6C6B-9859-C748-ABE8-70962CDA8DBE}" type="presParOf" srcId="{F7E480BA-4B10-3A44-8DBB-970C381909F0}" destId="{5DEA7E82-5379-0F4F-9973-3A4291DCDAF2}" srcOrd="3" destOrd="0" presId="urn:microsoft.com/office/officeart/2005/8/layout/cycle1"/>
    <dgm:cxn modelId="{AD52F7E4-B9AE-754B-BDBF-47F0D18E4BEE}" type="presParOf" srcId="{F7E480BA-4B10-3A44-8DBB-970C381909F0}" destId="{B11B4AEC-9312-EA42-B21F-C5ED3EA8AA88}" srcOrd="4" destOrd="0" presId="urn:microsoft.com/office/officeart/2005/8/layout/cycle1"/>
    <dgm:cxn modelId="{1F531687-8CD2-AA4F-AF31-FFEC8856AF0B}" type="presParOf" srcId="{F7E480BA-4B10-3A44-8DBB-970C381909F0}" destId="{69A659F6-E6C8-624B-884D-1E36BBEEA893}" srcOrd="5" destOrd="0" presId="urn:microsoft.com/office/officeart/2005/8/layout/cycle1"/>
    <dgm:cxn modelId="{27D1D38E-F457-E847-8F77-0B92838B887A}" type="presParOf" srcId="{F7E480BA-4B10-3A44-8DBB-970C381909F0}" destId="{C0640367-CF10-314A-9E4B-3098BB8CFD8E}" srcOrd="6" destOrd="0" presId="urn:microsoft.com/office/officeart/2005/8/layout/cycle1"/>
    <dgm:cxn modelId="{685C6E61-A854-F74A-AD1F-4B3402BC7D10}" type="presParOf" srcId="{F7E480BA-4B10-3A44-8DBB-970C381909F0}" destId="{8FCB180C-262A-684A-8FC0-5F6D88A99945}" srcOrd="7" destOrd="0" presId="urn:microsoft.com/office/officeart/2005/8/layout/cycle1"/>
    <dgm:cxn modelId="{99A4A89A-9359-F044-90F1-136141B2EC9F}" type="presParOf" srcId="{F7E480BA-4B10-3A44-8DBB-970C381909F0}" destId="{BEEF9BBF-5CDC-9B42-AB8E-FDF63A946566}" srcOrd="8" destOrd="0" presId="urn:microsoft.com/office/officeart/2005/8/layout/cycle1"/>
    <dgm:cxn modelId="{3449542A-72F0-6A48-9A30-77705F1C99D2}" type="presParOf" srcId="{F7E480BA-4B10-3A44-8DBB-970C381909F0}" destId="{BFDB34B1-551A-6C45-AD37-B5BD92AFB3FE}" srcOrd="9" destOrd="0" presId="urn:microsoft.com/office/officeart/2005/8/layout/cycle1"/>
    <dgm:cxn modelId="{8D798A69-A1A4-D842-8578-0FA668884B73}" type="presParOf" srcId="{F7E480BA-4B10-3A44-8DBB-970C381909F0}" destId="{086DD146-E4D7-964C-ABD8-8E75577C4844}" srcOrd="10" destOrd="0" presId="urn:microsoft.com/office/officeart/2005/8/layout/cycle1"/>
    <dgm:cxn modelId="{376FAA6D-0EB5-7246-9520-E76C4F03FFAB}" type="presParOf" srcId="{F7E480BA-4B10-3A44-8DBB-970C381909F0}" destId="{5FB906A8-F89B-1945-811D-D6C15B8DDBCF}" srcOrd="11" destOrd="0" presId="urn:microsoft.com/office/officeart/2005/8/layout/cycle1"/>
    <dgm:cxn modelId="{B7E2A7C6-1DB5-BC47-AAB5-B486D63E32D2}" type="presParOf" srcId="{F7E480BA-4B10-3A44-8DBB-970C381909F0}" destId="{BAA0EF6D-8219-5445-A211-029229DD7D9B}" srcOrd="12" destOrd="0" presId="urn:microsoft.com/office/officeart/2005/8/layout/cycle1"/>
    <dgm:cxn modelId="{19B69C91-BFCF-204D-8B5A-2E3018F9A41F}" type="presParOf" srcId="{F7E480BA-4B10-3A44-8DBB-970C381909F0}" destId="{99F3F729-6EB6-0648-B7F6-37D65301C38E}" srcOrd="13" destOrd="0" presId="urn:microsoft.com/office/officeart/2005/8/layout/cycle1"/>
    <dgm:cxn modelId="{E55D2C17-1146-424F-828D-195D87A49163}" type="presParOf" srcId="{F7E480BA-4B10-3A44-8DBB-970C381909F0}" destId="{96B2EA7A-D983-954A-BC4A-920ACD89CF0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65BA3-33E1-794D-BABF-0E155AA67CC8}">
      <dsp:nvSpPr>
        <dsp:cNvPr id="0" name=""/>
        <dsp:cNvSpPr/>
      </dsp:nvSpPr>
      <dsp:spPr>
        <a:xfrm>
          <a:off x="4038987" y="31565"/>
          <a:ext cx="1701649" cy="11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Negative, stressful events interpreted through </a:t>
          </a:r>
          <a:endParaRPr lang="en-US" sz="1800" kern="1200" dirty="0"/>
        </a:p>
      </dsp:txBody>
      <dsp:txXfrm>
        <a:off x="4038987" y="31565"/>
        <a:ext cx="1701649" cy="1101976"/>
      </dsp:txXfrm>
    </dsp:sp>
    <dsp:sp modelId="{A4FC4520-4DE4-3648-9C8C-1FA9D57F8EAD}">
      <dsp:nvSpPr>
        <dsp:cNvPr id="0" name=""/>
        <dsp:cNvSpPr/>
      </dsp:nvSpPr>
      <dsp:spPr>
        <a:xfrm>
          <a:off x="1746176" y="-363"/>
          <a:ext cx="4132129" cy="4132129"/>
        </a:xfrm>
        <a:prstGeom prst="circularArrow">
          <a:avLst>
            <a:gd name="adj1" fmla="val 5200"/>
            <a:gd name="adj2" fmla="val 335927"/>
            <a:gd name="adj3" fmla="val 21293184"/>
            <a:gd name="adj4" fmla="val 19766290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B4AEC-9312-EA42-B21F-C5ED3EA8AA88}">
      <dsp:nvSpPr>
        <dsp:cNvPr id="0" name=""/>
        <dsp:cNvSpPr/>
      </dsp:nvSpPr>
      <dsp:spPr>
        <a:xfrm>
          <a:off x="4704962" y="2081225"/>
          <a:ext cx="1701649" cy="11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ruminating, pessimistic explanatory style create</a:t>
          </a:r>
          <a:endParaRPr lang="en-US" sz="1800" kern="1200" dirty="0"/>
        </a:p>
      </dsp:txBody>
      <dsp:txXfrm>
        <a:off x="4704962" y="2081225"/>
        <a:ext cx="1701649" cy="1101976"/>
      </dsp:txXfrm>
    </dsp:sp>
    <dsp:sp modelId="{69A659F6-E6C8-624B-884D-1E36BBEEA893}">
      <dsp:nvSpPr>
        <dsp:cNvPr id="0" name=""/>
        <dsp:cNvSpPr/>
      </dsp:nvSpPr>
      <dsp:spPr>
        <a:xfrm>
          <a:off x="1746176" y="-363"/>
          <a:ext cx="4132129" cy="4132129"/>
        </a:xfrm>
        <a:prstGeom prst="circularArrow">
          <a:avLst>
            <a:gd name="adj1" fmla="val 5200"/>
            <a:gd name="adj2" fmla="val 335927"/>
            <a:gd name="adj3" fmla="val 3404947"/>
            <a:gd name="adj4" fmla="val 2253487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B180C-262A-684A-8FC0-5F6D88A99945}">
      <dsp:nvSpPr>
        <dsp:cNvPr id="0" name=""/>
        <dsp:cNvSpPr/>
      </dsp:nvSpPr>
      <dsp:spPr>
        <a:xfrm>
          <a:off x="2961416" y="3347985"/>
          <a:ext cx="1701649" cy="11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hopeless, depressed state that</a:t>
          </a:r>
          <a:endParaRPr lang="en-US" sz="1800" kern="1200" dirty="0"/>
        </a:p>
      </dsp:txBody>
      <dsp:txXfrm>
        <a:off x="2961416" y="3347985"/>
        <a:ext cx="1701649" cy="1101976"/>
      </dsp:txXfrm>
    </dsp:sp>
    <dsp:sp modelId="{BEEF9BBF-5CDC-9B42-AB8E-FDF63A946566}">
      <dsp:nvSpPr>
        <dsp:cNvPr id="0" name=""/>
        <dsp:cNvSpPr/>
      </dsp:nvSpPr>
      <dsp:spPr>
        <a:xfrm>
          <a:off x="1746176" y="-363"/>
          <a:ext cx="4132129" cy="4132129"/>
        </a:xfrm>
        <a:prstGeom prst="circularArrow">
          <a:avLst>
            <a:gd name="adj1" fmla="val 5200"/>
            <a:gd name="adj2" fmla="val 335927"/>
            <a:gd name="adj3" fmla="val 8210585"/>
            <a:gd name="adj4" fmla="val 7059126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DD146-E4D7-964C-ABD8-8E75577C4844}">
      <dsp:nvSpPr>
        <dsp:cNvPr id="0" name=""/>
        <dsp:cNvSpPr/>
      </dsp:nvSpPr>
      <dsp:spPr>
        <a:xfrm>
          <a:off x="1217871" y="2081225"/>
          <a:ext cx="1701649" cy="11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hampers the way the person thinks and acts</a:t>
          </a:r>
          <a:endParaRPr lang="en-US" sz="1800" kern="1200" dirty="0"/>
        </a:p>
      </dsp:txBody>
      <dsp:txXfrm>
        <a:off x="1217871" y="2081225"/>
        <a:ext cx="1701649" cy="1101976"/>
      </dsp:txXfrm>
    </dsp:sp>
    <dsp:sp modelId="{5FB906A8-F89B-1945-811D-D6C15B8DDBCF}">
      <dsp:nvSpPr>
        <dsp:cNvPr id="0" name=""/>
        <dsp:cNvSpPr/>
      </dsp:nvSpPr>
      <dsp:spPr>
        <a:xfrm>
          <a:off x="1746176" y="-363"/>
          <a:ext cx="4132129" cy="4132129"/>
        </a:xfrm>
        <a:prstGeom prst="circularArrow">
          <a:avLst>
            <a:gd name="adj1" fmla="val 5200"/>
            <a:gd name="adj2" fmla="val 335927"/>
            <a:gd name="adj3" fmla="val 12297783"/>
            <a:gd name="adj4" fmla="val 10770889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3F729-6EB6-0648-B7F6-37D65301C38E}">
      <dsp:nvSpPr>
        <dsp:cNvPr id="0" name=""/>
        <dsp:cNvSpPr/>
      </dsp:nvSpPr>
      <dsp:spPr>
        <a:xfrm>
          <a:off x="1883846" y="31565"/>
          <a:ext cx="1701649" cy="110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and fuels</a:t>
          </a:r>
          <a:endParaRPr lang="en-US" sz="1800" kern="1200" dirty="0"/>
        </a:p>
      </dsp:txBody>
      <dsp:txXfrm>
        <a:off x="1883846" y="31565"/>
        <a:ext cx="1701649" cy="1101976"/>
      </dsp:txXfrm>
    </dsp:sp>
    <dsp:sp modelId="{96B2EA7A-D983-954A-BC4A-920ACD89CF03}">
      <dsp:nvSpPr>
        <dsp:cNvPr id="0" name=""/>
        <dsp:cNvSpPr/>
      </dsp:nvSpPr>
      <dsp:spPr>
        <a:xfrm>
          <a:off x="1746176" y="-363"/>
          <a:ext cx="4132129" cy="4132129"/>
        </a:xfrm>
        <a:prstGeom prst="circularArrow">
          <a:avLst>
            <a:gd name="adj1" fmla="val 5200"/>
            <a:gd name="adj2" fmla="val 335927"/>
            <a:gd name="adj3" fmla="val 16290357"/>
            <a:gd name="adj4" fmla="val 15773716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79F68-78D7-4612-A414-402B5240D1FD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BBF3-4620-4200-A692-ADB2A780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7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Depression, Bipolar Disorder, and Schizophrenia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685"/>
            <a:ext cx="10515600" cy="843290"/>
          </a:xfrm>
        </p:spPr>
        <p:txBody>
          <a:bodyPr/>
          <a:lstStyle/>
          <a:p>
            <a:r>
              <a:rPr lang="en-US" dirty="0" smtClean="0"/>
              <a:t>Self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156446" y="5384616"/>
            <a:ext cx="8190419" cy="805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Self-injury rates peak higher for females than for males (CDC, 2009).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048870" y="4921876"/>
            <a:ext cx="91440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RATES OF NONFATAL SELF-INJURY IN THE U.S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The figure is a line graph with two data lines. The vertical axis is labeled injury rate per 100000 people and ranges from 0 to 450. The horizontal axis ranges from 0 to 85 plus years of age. The data show that self injury rates peak higher for females than for mal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0" y="954638"/>
            <a:ext cx="9956669" cy="39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Depressive Disorder</a:t>
            </a:r>
          </a:p>
          <a:p>
            <a:r>
              <a:rPr lang="en-US" dirty="0" smtClean="0"/>
              <a:t>Bipolar Disorder</a:t>
            </a:r>
          </a:p>
          <a:p>
            <a:r>
              <a:rPr lang="en-US" dirty="0" smtClean="0"/>
              <a:t>Biopsychosocial Approach</a:t>
            </a:r>
          </a:p>
          <a:p>
            <a:r>
              <a:rPr lang="en-US" dirty="0" smtClean="0"/>
              <a:t>Schizophrenia</a:t>
            </a:r>
          </a:p>
          <a:p>
            <a:pPr lvl="1"/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Causes</a:t>
            </a:r>
          </a:p>
          <a:p>
            <a:r>
              <a:rPr lang="en-US" dirty="0" smtClean="0"/>
              <a:t>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6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613"/>
            <a:ext cx="10515600" cy="1325563"/>
          </a:xfrm>
        </p:spPr>
        <p:txBody>
          <a:bodyPr/>
          <a:lstStyle/>
          <a:p>
            <a:r>
              <a:rPr lang="en-US" dirty="0" smtClean="0"/>
              <a:t>Major Depressive Disorder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9176"/>
            <a:ext cx="10515600" cy="4697787"/>
          </a:xfrm>
        </p:spPr>
        <p:txBody>
          <a:bodyPr/>
          <a:lstStyle/>
          <a:p>
            <a:r>
              <a:rPr lang="en-US" dirty="0" smtClean="0"/>
              <a:t>A.k.a. – Clinical depression</a:t>
            </a:r>
          </a:p>
          <a:p>
            <a:r>
              <a:rPr lang="en-US" dirty="0" smtClean="0"/>
              <a:t>Must have at least 5 symptoms for 2 weeks</a:t>
            </a:r>
          </a:p>
          <a:p>
            <a:endParaRPr lang="en-US" dirty="0"/>
          </a:p>
        </p:txBody>
      </p:sp>
      <p:pic>
        <p:nvPicPr>
          <p:cNvPr id="1026" name="Picture 2" descr="http://www.highschool.bfwpub.com/BrainHoney/Resource/22292/digital_first_content/trunk/test/myers11e/asset/img_ch15/Myers11e_ch15_ta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7" y="2564607"/>
            <a:ext cx="9477749" cy="39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274"/>
            <a:ext cx="10515600" cy="1325563"/>
          </a:xfrm>
        </p:spPr>
        <p:txBody>
          <a:bodyPr/>
          <a:lstStyle/>
          <a:p>
            <a:r>
              <a:rPr lang="en-US" dirty="0" smtClean="0"/>
              <a:t>Major Depressive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4939834"/>
          </a:xfrm>
        </p:spPr>
        <p:txBody>
          <a:bodyPr/>
          <a:lstStyle/>
          <a:p>
            <a:r>
              <a:rPr lang="en-US" dirty="0" smtClean="0"/>
              <a:t>Mild depression = persistent depressive disorder (dysthymia)</a:t>
            </a:r>
          </a:p>
          <a:p>
            <a:r>
              <a:rPr lang="en-US" dirty="0" smtClean="0"/>
              <a:t>Depression as a cycle: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0924729"/>
              </p:ext>
            </p:extLst>
          </p:nvPr>
        </p:nvGraphicFramePr>
        <p:xfrm>
          <a:off x="1667435" y="2259106"/>
          <a:ext cx="7624483" cy="445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81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Formerly manic depressive disorder</a:t>
            </a:r>
          </a:p>
          <a:p>
            <a:r>
              <a:rPr lang="en-US" dirty="0" smtClean="0"/>
              <a:t>Alternate between mania and depression</a:t>
            </a:r>
          </a:p>
          <a:p>
            <a:pPr lvl="1"/>
            <a:r>
              <a:rPr lang="en-US" dirty="0" smtClean="0"/>
              <a:t>Mania = confidence, high energy, recklessness, creativity</a:t>
            </a:r>
            <a:endParaRPr lang="en-US" dirty="0"/>
          </a:p>
        </p:txBody>
      </p:sp>
      <p:pic>
        <p:nvPicPr>
          <p:cNvPr id="2050" name="Picture 2" descr="http://www.highschool.bfwpub.com/BrainHoney/Resource/22292/digital_first_content/trunk/test/myers11e/asset/img_ch15/Myers11e_ch15_un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3" y="3163264"/>
            <a:ext cx="7476566" cy="35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0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Biopsychosocial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the biopsychosocial approach to </a:t>
            </a:r>
            <a:r>
              <a:rPr lang="en-US" dirty="0" smtClean="0"/>
              <a:t>Depression and Bipolar Disorder:</a:t>
            </a:r>
            <a:endParaRPr lang="en-US" dirty="0"/>
          </a:p>
          <a:p>
            <a:pPr lvl="1"/>
            <a:r>
              <a:rPr lang="en-US" dirty="0"/>
              <a:t>What are the biological components of the disorder?</a:t>
            </a:r>
          </a:p>
          <a:p>
            <a:pPr lvl="1"/>
            <a:r>
              <a:rPr lang="en-US" dirty="0"/>
              <a:t>What are the psychological components of the disorder?</a:t>
            </a:r>
          </a:p>
          <a:p>
            <a:pPr lvl="1"/>
            <a:r>
              <a:rPr lang="en-US" dirty="0"/>
              <a:t>What are the social-cultural components of the disorder?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7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623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Does NOT involve split personalities</a:t>
            </a:r>
          </a:p>
          <a:p>
            <a:r>
              <a:rPr lang="en-US" dirty="0" smtClean="0"/>
              <a:t>Key symptoms:</a:t>
            </a:r>
          </a:p>
          <a:p>
            <a:pPr lvl="1"/>
            <a:r>
              <a:rPr lang="en-US" dirty="0" smtClean="0"/>
              <a:t>Positive symptoms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nappropriate emotions</a:t>
            </a:r>
          </a:p>
          <a:p>
            <a:pPr lvl="2"/>
            <a:r>
              <a:rPr lang="en-US" dirty="0" smtClean="0"/>
              <a:t>Delusions</a:t>
            </a:r>
          </a:p>
          <a:p>
            <a:pPr lvl="2"/>
            <a:r>
              <a:rPr lang="en-US" dirty="0" smtClean="0"/>
              <a:t>Hallucinations</a:t>
            </a:r>
          </a:p>
          <a:p>
            <a:pPr lvl="2"/>
            <a:r>
              <a:rPr lang="en-US" dirty="0" smtClean="0"/>
              <a:t>Disorganized speech</a:t>
            </a:r>
          </a:p>
          <a:p>
            <a:pPr lvl="2"/>
            <a:r>
              <a:rPr lang="en-US" dirty="0" smtClean="0"/>
              <a:t>Inability to control attention</a:t>
            </a:r>
          </a:p>
          <a:p>
            <a:pPr lvl="1"/>
            <a:r>
              <a:rPr lang="en-US" dirty="0" smtClean="0"/>
              <a:t>Negative symptoms:</a:t>
            </a:r>
          </a:p>
          <a:p>
            <a:pPr lvl="2"/>
            <a:r>
              <a:rPr lang="en-US" dirty="0" smtClean="0"/>
              <a:t>Catatonia</a:t>
            </a:r>
          </a:p>
          <a:p>
            <a:pPr lvl="2"/>
            <a:r>
              <a:rPr lang="en-US" dirty="0" smtClean="0"/>
              <a:t>Flat affect</a:t>
            </a:r>
          </a:p>
          <a:p>
            <a:r>
              <a:rPr lang="en-US" dirty="0" smtClean="0"/>
              <a:t>Chronic vs Acute</a:t>
            </a:r>
            <a:endParaRPr lang="en-US" dirty="0"/>
          </a:p>
        </p:txBody>
      </p:sp>
      <p:pic>
        <p:nvPicPr>
          <p:cNvPr id="3074" name="Picture 2" descr="http://www.highschool.bfwpub.com/BrainHoney/Resource/22292/digital_first_content/trunk/test/myers11e/asset/img_ch15/Myers11e_ch15_un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9" y="460602"/>
            <a:ext cx="4811295" cy="60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5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r>
              <a:rPr lang="en-US" dirty="0"/>
              <a:t>Onset late teens to </a:t>
            </a:r>
            <a:r>
              <a:rPr lang="en-US"/>
              <a:t>early </a:t>
            </a:r>
            <a:r>
              <a:rPr lang="en-US" smtClean="0"/>
              <a:t>twenties</a:t>
            </a:r>
            <a:endParaRPr lang="en-US" dirty="0" smtClean="0"/>
          </a:p>
          <a:p>
            <a:r>
              <a:rPr lang="en-US" dirty="0" smtClean="0"/>
              <a:t>Strong indications of biological causes </a:t>
            </a:r>
          </a:p>
          <a:p>
            <a:r>
              <a:rPr lang="en-US" dirty="0" smtClean="0"/>
              <a:t>Biological:</a:t>
            </a:r>
          </a:p>
          <a:p>
            <a:pPr lvl="1"/>
            <a:r>
              <a:rPr lang="en-US" dirty="0" smtClean="0"/>
              <a:t>Excess dopamine</a:t>
            </a:r>
          </a:p>
          <a:p>
            <a:pPr lvl="1"/>
            <a:r>
              <a:rPr lang="en-US" dirty="0" smtClean="0"/>
              <a:t>Frontal lobe inactivity</a:t>
            </a:r>
          </a:p>
          <a:p>
            <a:r>
              <a:rPr lang="en-US" dirty="0" smtClean="0"/>
              <a:t>Pre-natal Environmental:</a:t>
            </a:r>
          </a:p>
          <a:p>
            <a:pPr lvl="1"/>
            <a:r>
              <a:rPr lang="en-US" dirty="0" smtClean="0"/>
              <a:t>Virus in prenatal environment</a:t>
            </a:r>
            <a:endParaRPr lang="en-US" dirty="0"/>
          </a:p>
        </p:txBody>
      </p:sp>
      <p:pic>
        <p:nvPicPr>
          <p:cNvPr id="4098" name="Picture 2" descr="Image result for schizophr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5" y="1146629"/>
            <a:ext cx="5471886" cy="48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9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825"/>
            <a:ext cx="10515600" cy="1325563"/>
          </a:xfrm>
        </p:spPr>
        <p:txBody>
          <a:bodyPr/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1425388"/>
            <a:ext cx="10515600" cy="4751575"/>
          </a:xfrm>
        </p:spPr>
        <p:txBody>
          <a:bodyPr/>
          <a:lstStyle/>
          <a:p>
            <a:r>
              <a:rPr lang="en-US" dirty="0" smtClean="0"/>
              <a:t>Most people have thought of suicide</a:t>
            </a:r>
          </a:p>
          <a:p>
            <a:pPr lvl="1"/>
            <a:r>
              <a:rPr lang="en-US" dirty="0" smtClean="0"/>
              <a:t>Only a fraction have made a plan and/or attempt</a:t>
            </a:r>
          </a:p>
          <a:p>
            <a:r>
              <a:rPr lang="en-US" dirty="0" smtClean="0"/>
              <a:t>More likely to occur with diagnosis of depression</a:t>
            </a:r>
          </a:p>
          <a:p>
            <a:r>
              <a:rPr lang="en-US" dirty="0"/>
              <a:t>Comparing the suicide rates of different groups, researchers have </a:t>
            </a:r>
            <a:r>
              <a:rPr lang="en-US" dirty="0" smtClean="0"/>
              <a:t>found:</a:t>
            </a:r>
            <a:endParaRPr lang="en-US" dirty="0"/>
          </a:p>
          <a:p>
            <a:pPr lvl="1"/>
            <a:r>
              <a:rPr lang="en-US" dirty="0"/>
              <a:t>National differences</a:t>
            </a:r>
          </a:p>
          <a:p>
            <a:pPr lvl="1"/>
            <a:r>
              <a:rPr lang="en-US" dirty="0"/>
              <a:t>Racial differences</a:t>
            </a:r>
          </a:p>
          <a:p>
            <a:pPr lvl="1"/>
            <a:r>
              <a:rPr lang="en-US" dirty="0"/>
              <a:t>Gender differences</a:t>
            </a:r>
          </a:p>
          <a:p>
            <a:pPr lvl="1"/>
            <a:r>
              <a:rPr lang="en-US" dirty="0"/>
              <a:t>Age differences and trends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8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272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Depression, Bipolar Disorder, and Schizophrenia</vt:lpstr>
      <vt:lpstr>Topics for today</vt:lpstr>
      <vt:lpstr>Major Depressive Disorder </vt:lpstr>
      <vt:lpstr>Major Depressive Disorder</vt:lpstr>
      <vt:lpstr>Bipolar Disorder</vt:lpstr>
      <vt:lpstr>Biopsychosocial Approach</vt:lpstr>
      <vt:lpstr>Schizophrenia</vt:lpstr>
      <vt:lpstr>Roots of Schizophrenia</vt:lpstr>
      <vt:lpstr>Suicide</vt:lpstr>
      <vt:lpstr>Self Harm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Depression, Bipolar Disorder, and Schizophrenia</dc:title>
  <dc:creator>Victor Cadilla</dc:creator>
  <cp:lastModifiedBy>Victor Cadilla</cp:lastModifiedBy>
  <cp:revision>12</cp:revision>
  <dcterms:created xsi:type="dcterms:W3CDTF">2019-02-18T02:41:32Z</dcterms:created>
  <dcterms:modified xsi:type="dcterms:W3CDTF">2019-02-18T13:58:57Z</dcterms:modified>
</cp:coreProperties>
</file>