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CD26-DED1-4F47-B9F3-23444BE61193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D781-E043-4348-BB0C-16AA5EC5C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2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CD26-DED1-4F47-B9F3-23444BE61193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D781-E043-4348-BB0C-16AA5EC5C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3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CD26-DED1-4F47-B9F3-23444BE61193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D781-E043-4348-BB0C-16AA5EC5C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2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CD26-DED1-4F47-B9F3-23444BE61193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D781-E043-4348-BB0C-16AA5EC5C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CD26-DED1-4F47-B9F3-23444BE61193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D781-E043-4348-BB0C-16AA5EC5C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6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CD26-DED1-4F47-B9F3-23444BE61193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D781-E043-4348-BB0C-16AA5EC5C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2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CD26-DED1-4F47-B9F3-23444BE61193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D781-E043-4348-BB0C-16AA5EC5C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6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CD26-DED1-4F47-B9F3-23444BE61193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D781-E043-4348-BB0C-16AA5EC5C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3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CD26-DED1-4F47-B9F3-23444BE61193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D781-E043-4348-BB0C-16AA5EC5C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0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CD26-DED1-4F47-B9F3-23444BE61193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D781-E043-4348-BB0C-16AA5EC5C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0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CD26-DED1-4F47-B9F3-23444BE61193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D781-E043-4348-BB0C-16AA5EC5C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5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FCD26-DED1-4F47-B9F3-23444BE61193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D781-E043-4348-BB0C-16AA5EC5C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910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Freud and Personality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0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Freud’s personality structure</a:t>
            </a:r>
          </a:p>
          <a:p>
            <a:r>
              <a:rPr lang="en-US" dirty="0" smtClean="0"/>
              <a:t>Psychoanalytic perspective: How Personality Develops</a:t>
            </a:r>
          </a:p>
          <a:p>
            <a:pPr lvl="1"/>
            <a:r>
              <a:rPr lang="en-US" dirty="0" smtClean="0"/>
              <a:t>Psychosexual Stages</a:t>
            </a:r>
          </a:p>
          <a:p>
            <a:r>
              <a:rPr lang="en-US" dirty="0" smtClean="0"/>
              <a:t>Defense 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6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The Personality Structure: The Iceberg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7" descr="MyersPsy8e_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97741" y="1074278"/>
            <a:ext cx="7342093" cy="553924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65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438"/>
            <a:ext cx="11049000" cy="1325563"/>
          </a:xfrm>
        </p:spPr>
        <p:txBody>
          <a:bodyPr/>
          <a:lstStyle/>
          <a:p>
            <a:r>
              <a:rPr lang="en-US" dirty="0" smtClean="0"/>
              <a:t>Personality Development: Psychosexual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9720"/>
            <a:ext cx="10515600" cy="4711234"/>
          </a:xfrm>
        </p:spPr>
        <p:txBody>
          <a:bodyPr/>
          <a:lstStyle/>
          <a:p>
            <a:r>
              <a:rPr lang="en-US" dirty="0" smtClean="0"/>
              <a:t>Erogenous zone is focus of sexual energy for each stage</a:t>
            </a:r>
          </a:p>
          <a:p>
            <a:r>
              <a:rPr lang="en-US" dirty="0" smtClean="0"/>
              <a:t>Inability to deal w/unconscious conflict creates fixation</a:t>
            </a:r>
          </a:p>
          <a:p>
            <a:endParaRPr lang="en-US" dirty="0"/>
          </a:p>
        </p:txBody>
      </p:sp>
      <p:pic>
        <p:nvPicPr>
          <p:cNvPr id="4" name="Picture 5" descr="MyersPsy8e_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7152" y="2460812"/>
            <a:ext cx="8462682" cy="414169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88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Defense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2"/>
            <a:ext cx="10515600" cy="4993622"/>
          </a:xfrm>
        </p:spPr>
        <p:txBody>
          <a:bodyPr/>
          <a:lstStyle/>
          <a:p>
            <a:r>
              <a:rPr lang="en-US" dirty="0" smtClean="0"/>
              <a:t>DMs = protection from unconscious anxiety</a:t>
            </a:r>
          </a:p>
          <a:p>
            <a:r>
              <a:rPr lang="en-US" dirty="0" smtClean="0"/>
              <a:t>Repression = basis of all defense mechanisms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23095"/>
              </p:ext>
            </p:extLst>
          </p:nvPr>
        </p:nvGraphicFramePr>
        <p:xfrm>
          <a:off x="696257" y="2366681"/>
          <a:ext cx="10142071" cy="441225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21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8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93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Defense Mechanism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Unconscious Process Employed to Avoid Anxiety-Arousing Thoughts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or Feelings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Regression 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Retreating to a more infantile psychosexual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stage.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Reaction formation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Switching unacceptable impulses into their opposites.</a:t>
                      </a:r>
                    </a:p>
                  </a:txBody>
                  <a:tcPr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Projection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Disguising one’s own threatening impulses by attributing them to others.</a:t>
                      </a:r>
                    </a:p>
                  </a:txBody>
                  <a:tcPr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Rationalization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Offering self-justifying explanations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instead of real unconscious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reasons for one’s actions.</a:t>
                      </a:r>
                    </a:p>
                  </a:txBody>
                  <a:tcPr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Displacement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Shifting sexual or aggressive impulses toward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less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threatening object or person.</a:t>
                      </a:r>
                    </a:p>
                  </a:txBody>
                  <a:tcPr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Denial</a:t>
                      </a:r>
                    </a:p>
                  </a:txBody>
                  <a:tcPr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Refusing to believe or even perceive painful realities.</a:t>
                      </a:r>
                    </a:p>
                  </a:txBody>
                  <a:tcPr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0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up with an example (that we haven’t talked about and isn’t mentioned in the textbook) for each defense mechanism.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05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164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Freud and Personality</vt:lpstr>
      <vt:lpstr>Topics for today</vt:lpstr>
      <vt:lpstr>The Personality Structure: The Iceberg</vt:lpstr>
      <vt:lpstr>Personality Development: Psychosexual Stages</vt:lpstr>
      <vt:lpstr>Defense Mechanisms</vt:lpstr>
      <vt:lpstr>Practice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Freud and Personality</dc:title>
  <dc:creator>Victor Cadilla</dc:creator>
  <cp:lastModifiedBy>Victor Cadilla</cp:lastModifiedBy>
  <cp:revision>4</cp:revision>
  <dcterms:created xsi:type="dcterms:W3CDTF">2019-01-20T03:34:36Z</dcterms:created>
  <dcterms:modified xsi:type="dcterms:W3CDTF">2019-01-20T04:16:02Z</dcterms:modified>
</cp:coreProperties>
</file>