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 snapToGrid="0">
      <p:cViewPr varScale="1">
        <p:scale>
          <a:sx n="71" d="100"/>
          <a:sy n="71" d="100"/>
        </p:scale>
        <p:origin x="2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F298-DF39-4060-9038-F282E8A968E0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8CEB-687D-42CA-A91F-033DFB0DB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4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F298-DF39-4060-9038-F282E8A968E0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8CEB-687D-42CA-A91F-033DFB0DB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2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F298-DF39-4060-9038-F282E8A968E0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8CEB-687D-42CA-A91F-033DFB0DB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F298-DF39-4060-9038-F282E8A968E0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8CEB-687D-42CA-A91F-033DFB0DB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F298-DF39-4060-9038-F282E8A968E0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8CEB-687D-42CA-A91F-033DFB0DB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5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F298-DF39-4060-9038-F282E8A968E0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8CEB-687D-42CA-A91F-033DFB0DB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2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F298-DF39-4060-9038-F282E8A968E0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8CEB-687D-42CA-A91F-033DFB0DB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6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F298-DF39-4060-9038-F282E8A968E0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8CEB-687D-42CA-A91F-033DFB0DB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25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F298-DF39-4060-9038-F282E8A968E0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8CEB-687D-42CA-A91F-033DFB0DB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8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F298-DF39-4060-9038-F282E8A968E0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8CEB-687D-42CA-A91F-033DFB0DB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5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F298-DF39-4060-9038-F282E8A968E0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8CEB-687D-42CA-A91F-033DFB0DB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6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9F298-DF39-4060-9038-F282E8A968E0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08CEB-687D-42CA-A91F-033DFB0DB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211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Personality: Humanistic and Trait Perspectives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8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 Perspective: Assessing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Personality inventories = surveys of your personality</a:t>
            </a:r>
          </a:p>
          <a:p>
            <a:r>
              <a:rPr lang="en-US" dirty="0" smtClean="0"/>
              <a:t>Famous PIs:</a:t>
            </a:r>
          </a:p>
          <a:p>
            <a:pPr lvl="1"/>
            <a:r>
              <a:rPr lang="en-US" dirty="0" smtClean="0"/>
              <a:t>Myers-Briggs Personality Inventory</a:t>
            </a:r>
          </a:p>
          <a:p>
            <a:pPr lvl="1"/>
            <a:r>
              <a:rPr lang="en-US" dirty="0" smtClean="0"/>
              <a:t>Minnesota Multiphasic Personality Inventory (MMPI)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3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 Perspective: 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weaknesses can you identify for this perspective?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7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Humanistic psychology’s view on personality</a:t>
            </a:r>
          </a:p>
          <a:p>
            <a:pPr lvl="1"/>
            <a:r>
              <a:rPr lang="en-US" dirty="0" smtClean="0"/>
              <a:t>Key people</a:t>
            </a:r>
          </a:p>
          <a:p>
            <a:pPr lvl="1"/>
            <a:r>
              <a:rPr lang="en-US" dirty="0" smtClean="0"/>
              <a:t>Key ideas</a:t>
            </a:r>
          </a:p>
          <a:p>
            <a:pPr lvl="1"/>
            <a:r>
              <a:rPr lang="en-US" dirty="0" smtClean="0"/>
              <a:t>Methods of assessing personality</a:t>
            </a:r>
          </a:p>
          <a:p>
            <a:pPr lvl="1"/>
            <a:r>
              <a:rPr lang="en-US" dirty="0" smtClean="0"/>
              <a:t>Strengths and weaknesses</a:t>
            </a:r>
          </a:p>
          <a:p>
            <a:r>
              <a:rPr lang="en-US" dirty="0" smtClean="0"/>
              <a:t>Trait perspective of personality</a:t>
            </a:r>
          </a:p>
          <a:p>
            <a:pPr lvl="1"/>
            <a:r>
              <a:rPr lang="en-US" dirty="0" smtClean="0"/>
              <a:t>Key </a:t>
            </a:r>
            <a:r>
              <a:rPr lang="en-US" dirty="0"/>
              <a:t>ideas</a:t>
            </a:r>
          </a:p>
          <a:p>
            <a:pPr lvl="1"/>
            <a:r>
              <a:rPr lang="en-US" dirty="0"/>
              <a:t>Methods of assessing personality</a:t>
            </a:r>
          </a:p>
          <a:p>
            <a:pPr lvl="1"/>
            <a:r>
              <a:rPr lang="en-US" dirty="0"/>
              <a:t>Strengths and </a:t>
            </a:r>
            <a:r>
              <a:rPr lang="en-US" dirty="0" smtClean="0"/>
              <a:t>weaknesses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98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Humanistic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Studied personal growth and self-fulfillment of </a:t>
            </a:r>
            <a:r>
              <a:rPr lang="en-US" dirty="0" err="1" smtClean="0"/>
              <a:t>ppl</a:t>
            </a:r>
            <a:endParaRPr lang="en-US" dirty="0" smtClean="0"/>
          </a:p>
          <a:p>
            <a:r>
              <a:rPr lang="en-US" dirty="0" err="1" smtClean="0"/>
              <a:t>Rxn</a:t>
            </a:r>
            <a:r>
              <a:rPr lang="en-US" dirty="0" smtClean="0"/>
              <a:t>. to negativity of psychoanalysis and behaviorism</a:t>
            </a: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195638" y="5720323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Palatino Linotype" charset="0"/>
              </a:rPr>
              <a:t>Abraham Maslow</a:t>
            </a:r>
          </a:p>
          <a:p>
            <a:pPr algn="ctr"/>
            <a:r>
              <a:rPr lang="en-US" sz="2000">
                <a:latin typeface="Palatino Linotype" charset="0"/>
              </a:rPr>
              <a:t>(1908-1970)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6348413" y="5720323"/>
            <a:ext cx="1508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Palatino Linotype" charset="0"/>
              </a:rPr>
              <a:t>Carl Rogers</a:t>
            </a:r>
          </a:p>
          <a:p>
            <a:pPr algn="ctr"/>
            <a:r>
              <a:rPr lang="en-US" sz="2000">
                <a:latin typeface="Palatino Linotype" charset="0"/>
              </a:rPr>
              <a:t>(1902-1987)</a:t>
            </a:r>
          </a:p>
        </p:txBody>
      </p:sp>
      <p:pic>
        <p:nvPicPr>
          <p:cNvPr id="6" name="Picture 12" descr="mas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69"/>
          <a:stretch>
            <a:fillRect/>
          </a:stretch>
        </p:blipFill>
        <p:spPr>
          <a:xfrm>
            <a:off x="3195638" y="2980298"/>
            <a:ext cx="2249487" cy="2738438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" name="Picture 13" descr="rog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1" r="14185"/>
          <a:stretch>
            <a:fillRect/>
          </a:stretch>
        </p:blipFill>
        <p:spPr bwMode="auto">
          <a:xfrm>
            <a:off x="5978525" y="2980298"/>
            <a:ext cx="2184400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489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Humanists: 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Maslow’s Hierarchy of Needs</a:t>
            </a:r>
          </a:p>
          <a:p>
            <a:pPr lvl="1"/>
            <a:r>
              <a:rPr lang="en-US" dirty="0" smtClean="0"/>
              <a:t>Self-actualization = fulfilled person</a:t>
            </a:r>
          </a:p>
          <a:p>
            <a:r>
              <a:rPr lang="en-US" dirty="0" smtClean="0"/>
              <a:t>Rogers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Ppl</a:t>
            </a:r>
            <a:r>
              <a:rPr lang="en-US" dirty="0" smtClean="0">
                <a:sym typeface="Wingdings" panose="05000000000000000000" pitchFamily="2" charset="2"/>
              </a:rPr>
              <a:t> are good, but environment can interfere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Keys to the positive self-concept: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Genuineness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Acceptance  Unconditional Positive Regard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Empathy</a:t>
            </a:r>
          </a:p>
        </p:txBody>
      </p:sp>
    </p:spTree>
    <p:extLst>
      <p:ext uri="{BB962C8B-B14F-4D97-AF65-F5344CB8AC3E}">
        <p14:creationId xmlns:p14="http://schemas.microsoft.com/office/powerpoint/2010/main" val="20443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Humanistic Personality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Interviews will provide insight of personality</a:t>
            </a:r>
          </a:p>
          <a:p>
            <a:r>
              <a:rPr lang="en-US" dirty="0" smtClean="0"/>
              <a:t>Idealized self vs actual self</a:t>
            </a:r>
            <a:endParaRPr lang="en-US" dirty="0"/>
          </a:p>
        </p:txBody>
      </p:sp>
      <p:pic>
        <p:nvPicPr>
          <p:cNvPr id="1026" name="Picture 2" descr="Image result for humanistic psychology jo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081" y="1521098"/>
            <a:ext cx="3667872" cy="500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22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Humanistic Perspective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39788" y="1466010"/>
            <a:ext cx="5157787" cy="8239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Strengths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39788" y="2407024"/>
            <a:ext cx="5157787" cy="3782639"/>
          </a:xfrm>
        </p:spPr>
        <p:txBody>
          <a:bodyPr/>
          <a:lstStyle/>
          <a:p>
            <a:r>
              <a:rPr lang="en-US" dirty="0" smtClean="0"/>
              <a:t>Important to value positives</a:t>
            </a:r>
          </a:p>
          <a:p>
            <a:r>
              <a:rPr lang="en-US" dirty="0" smtClean="0"/>
              <a:t>Highly influenced childcare and education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172200" y="1466010"/>
            <a:ext cx="5183188" cy="8239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Weaknesses</a:t>
            </a: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Can you think of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00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 Perspective: Big ideas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Personality is made up of specific traits</a:t>
            </a:r>
          </a:p>
          <a:p>
            <a:r>
              <a:rPr lang="en-US" dirty="0" smtClean="0"/>
              <a:t>Describes personality </a:t>
            </a:r>
            <a:r>
              <a:rPr lang="en-US" dirty="0" smtClean="0">
                <a:sym typeface="Wingdings" panose="05000000000000000000" pitchFamily="2" charset="2"/>
              </a:rPr>
              <a:t> Doesn’t explain personality</a:t>
            </a:r>
            <a:endParaRPr lang="en-US" dirty="0" smtClean="0"/>
          </a:p>
          <a:p>
            <a:r>
              <a:rPr lang="en-US" dirty="0" smtClean="0"/>
              <a:t>Different psychologists focus on different traits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14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Eysencks</a:t>
            </a:r>
            <a:r>
              <a:rPr lang="en-US" dirty="0" smtClean="0"/>
              <a:t>’ </a:t>
            </a:r>
            <a:r>
              <a:rPr lang="en-US" dirty="0" smtClean="0"/>
              <a:t>2-Dimensional Trait Theory</a:t>
            </a:r>
            <a:endParaRPr lang="en-US" dirty="0"/>
          </a:p>
        </p:txBody>
      </p:sp>
      <p:pic>
        <p:nvPicPr>
          <p:cNvPr id="4" name="Picture 6" descr="MyersPsy8e_fi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71149" y="1690688"/>
            <a:ext cx="9843592" cy="45219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83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Five Personality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he figure is a table showing the ranges for each of the 5 personality factors. The factors and their ranges are as follows.&#10;Conscientiousness. Disorganized, careless to impulsive Organized, careful, disciplined.&#10;Agreeableness. Ruthless, suspicious, uncooperative to Soft - hearted, trusting, helpful.&#10;Neuroticism. Calm, secure, self-satisfied to Anxious, insecure, self-pitying.&#10;Openness. Practical, prefers routine, conforming to Imaginative, prefers variety, independent.&#10;Extraversion. Retiring, sober, reserved to Sociable, fun-loving, affectionate &#10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56" y="1825625"/>
            <a:ext cx="11448487" cy="470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11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</TotalTime>
  <Words>204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Palatino Linotype</vt:lpstr>
      <vt:lpstr>Wingdings</vt:lpstr>
      <vt:lpstr>Office Theme</vt:lpstr>
      <vt:lpstr>Personality: Humanistic and Trait Perspectives</vt:lpstr>
      <vt:lpstr>Topics for today</vt:lpstr>
      <vt:lpstr>Humanistic Psychology</vt:lpstr>
      <vt:lpstr>Humanists: Big ideas</vt:lpstr>
      <vt:lpstr>Humanistic Personality Assessment</vt:lpstr>
      <vt:lpstr>Humanistic Perspective</vt:lpstr>
      <vt:lpstr>Trait Perspective: Big ideas</vt:lpstr>
      <vt:lpstr>Eysencks’ 2-Dimensional Trait Theory</vt:lpstr>
      <vt:lpstr>Big Five Personality Theory</vt:lpstr>
      <vt:lpstr>Trait Perspective: Assessing Personality</vt:lpstr>
      <vt:lpstr>Trait Perspective: Weaknesses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Personality: Humanistic and Trait Perspectives</dc:title>
  <dc:creator>Victor Cadilla</dc:creator>
  <cp:lastModifiedBy>Victor Cadilla</cp:lastModifiedBy>
  <cp:revision>11</cp:revision>
  <dcterms:created xsi:type="dcterms:W3CDTF">2019-01-24T03:46:59Z</dcterms:created>
  <dcterms:modified xsi:type="dcterms:W3CDTF">2019-01-24T20:18:54Z</dcterms:modified>
</cp:coreProperties>
</file>