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660"/>
  </p:normalViewPr>
  <p:slideViewPr>
    <p:cSldViewPr snapToGrid="0">
      <p:cViewPr varScale="1">
        <p:scale>
          <a:sx n="68" d="100"/>
          <a:sy n="68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9B2F-5346-4ABB-BB1C-248CE836914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9FA6-F0C3-423A-98BE-5FE8F906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9B2F-5346-4ABB-BB1C-248CE836914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9FA6-F0C3-423A-98BE-5FE8F906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3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9B2F-5346-4ABB-BB1C-248CE836914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9FA6-F0C3-423A-98BE-5FE8F906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7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9B2F-5346-4ABB-BB1C-248CE836914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9FA6-F0C3-423A-98BE-5FE8F906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4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9B2F-5346-4ABB-BB1C-248CE836914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9FA6-F0C3-423A-98BE-5FE8F906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9B2F-5346-4ABB-BB1C-248CE836914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9FA6-F0C3-423A-98BE-5FE8F906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5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9B2F-5346-4ABB-BB1C-248CE836914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9FA6-F0C3-423A-98BE-5FE8F906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9B2F-5346-4ABB-BB1C-248CE836914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9FA6-F0C3-423A-98BE-5FE8F906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9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9B2F-5346-4ABB-BB1C-248CE836914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9FA6-F0C3-423A-98BE-5FE8F906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6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9B2F-5346-4ABB-BB1C-248CE836914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9FA6-F0C3-423A-98BE-5FE8F906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7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9B2F-5346-4ABB-BB1C-248CE836914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9FA6-F0C3-423A-98BE-5FE8F906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3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F9B2F-5346-4ABB-BB1C-248CE836914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A9FA6-F0C3-423A-98BE-5FE8F906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47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Hunger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7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Hunger</a:t>
            </a:r>
          </a:p>
          <a:p>
            <a:pPr lvl="1"/>
            <a:r>
              <a:rPr lang="en-US" dirty="0" smtClean="0"/>
              <a:t>Physiological causes</a:t>
            </a:r>
          </a:p>
          <a:p>
            <a:pPr lvl="2"/>
            <a:r>
              <a:rPr lang="en-US" dirty="0" smtClean="0"/>
              <a:t>Hormones</a:t>
            </a:r>
          </a:p>
          <a:p>
            <a:pPr lvl="2"/>
            <a:r>
              <a:rPr lang="en-US" dirty="0" smtClean="0"/>
              <a:t>Hypothalamus</a:t>
            </a:r>
          </a:p>
          <a:p>
            <a:pPr lvl="1"/>
            <a:r>
              <a:rPr lang="en-US" dirty="0" smtClean="0"/>
              <a:t>Psychological causes</a:t>
            </a:r>
          </a:p>
        </p:txBody>
      </p:sp>
    </p:spTree>
    <p:extLst>
      <p:ext uri="{BB962C8B-B14F-4D97-AF65-F5344CB8AC3E}">
        <p14:creationId xmlns:p14="http://schemas.microsoft.com/office/powerpoint/2010/main" val="115982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Physiological Causes of Hunger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Stomach contractions indicate hunger (through hunger pangs)</a:t>
            </a:r>
            <a:endParaRPr lang="en-US" dirty="0"/>
          </a:p>
        </p:txBody>
      </p:sp>
      <p:pic>
        <p:nvPicPr>
          <p:cNvPr id="4" name="Picture 8" descr="MyersPsy8e_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3938" y="2370364"/>
            <a:ext cx="8317010" cy="400344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1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Appetite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9176502"/>
              </p:ext>
            </p:extLst>
          </p:nvPr>
        </p:nvGraphicFramePr>
        <p:xfrm>
          <a:off x="4585393" y="1953242"/>
          <a:ext cx="6248400" cy="4096103"/>
        </p:xfrm>
        <a:graphic>
          <a:graphicData uri="http://schemas.openxmlformats.org/drawingml/2006/table">
            <a:tbl>
              <a:tblPr/>
              <a:tblGrid>
                <a:gridCol w="2090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3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Hormone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Tissue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Response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Orexin increase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Hypothalamus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Increases hunger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Ghrelin increase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Stomach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Increases hunger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Insulin increase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Pancreas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Increases hunger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Leptin increase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Fat cells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Decreases hunger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PPY increase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Digestive 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Decreases hunger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5" descr="MyersPsy8e_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1374" y="1456156"/>
            <a:ext cx="3870462" cy="509027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1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Hypothalamus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Palatino Linotype" charset="0"/>
              </a:rPr>
              <a:t>The </a:t>
            </a:r>
            <a:r>
              <a:rPr lang="en-US" dirty="0">
                <a:solidFill>
                  <a:srgbClr val="FFFF00"/>
                </a:solidFill>
                <a:latin typeface="Palatino Linotype" charset="0"/>
              </a:rPr>
              <a:t>lateral </a:t>
            </a:r>
            <a:r>
              <a:rPr lang="en-US" dirty="0" smtClean="0">
                <a:solidFill>
                  <a:srgbClr val="FFFF00"/>
                </a:solidFill>
                <a:latin typeface="Palatino Linotype" charset="0"/>
              </a:rPr>
              <a:t>hypothalamus </a:t>
            </a:r>
            <a:r>
              <a:rPr lang="en-US" dirty="0">
                <a:latin typeface="Palatino Linotype" charset="0"/>
              </a:rPr>
              <a:t>(LH) brings on hunger </a:t>
            </a:r>
            <a:r>
              <a:rPr lang="en-US" dirty="0" smtClean="0">
                <a:latin typeface="Palatino Linotype" charset="0"/>
              </a:rPr>
              <a:t>(when stimulated).</a:t>
            </a:r>
          </a:p>
          <a:p>
            <a:r>
              <a:rPr lang="en-US" dirty="0">
                <a:latin typeface="Palatino Linotype" charset="0"/>
              </a:rPr>
              <a:t>The </a:t>
            </a:r>
            <a:r>
              <a:rPr lang="en-US" dirty="0">
                <a:solidFill>
                  <a:srgbClr val="FFFF00"/>
                </a:solidFill>
                <a:latin typeface="Palatino Linotype" charset="0"/>
              </a:rPr>
              <a:t>ventromedial hypothalamus </a:t>
            </a:r>
            <a:r>
              <a:rPr lang="en-US" dirty="0">
                <a:latin typeface="Palatino Linotype" charset="0"/>
              </a:rPr>
              <a:t>(VMH) depresses hunger </a:t>
            </a:r>
            <a:r>
              <a:rPr lang="en-US" dirty="0" smtClean="0">
                <a:latin typeface="Palatino Linotype" charset="0"/>
              </a:rPr>
              <a:t>(when stimulated).</a:t>
            </a:r>
            <a:endParaRPr lang="en-US" dirty="0"/>
          </a:p>
        </p:txBody>
      </p:sp>
      <p:pic>
        <p:nvPicPr>
          <p:cNvPr id="4" name="Picture 11" descr="VM Hypothalam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0"/>
          <a:stretch>
            <a:fillRect/>
          </a:stretch>
        </p:blipFill>
        <p:spPr>
          <a:xfrm>
            <a:off x="1369695" y="3881755"/>
            <a:ext cx="3581400" cy="2613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" name="Picture 8" descr="MyersPsy8e_12UN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65035" y="3529263"/>
            <a:ext cx="3453470" cy="296551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83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Biological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Point: a person’s weight thermostat</a:t>
            </a:r>
          </a:p>
          <a:p>
            <a:pPr lvl="1"/>
            <a:r>
              <a:rPr lang="en-US" dirty="0" smtClean="0"/>
              <a:t>Change in weight impacts hunger and basal metabolic rate</a:t>
            </a:r>
          </a:p>
          <a:p>
            <a:r>
              <a:rPr lang="en-US" dirty="0" smtClean="0"/>
              <a:t>Basal Metabolic Rate: base rate of energy consumption</a:t>
            </a:r>
          </a:p>
          <a:p>
            <a:pPr lvl="1"/>
            <a:r>
              <a:rPr lang="en-US" dirty="0" smtClean="0"/>
              <a:t>Subject to environmental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7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Influences on Hunger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memory</a:t>
            </a:r>
          </a:p>
          <a:p>
            <a:r>
              <a:rPr lang="en-US" dirty="0" smtClean="0"/>
              <a:t>Role of culture</a:t>
            </a:r>
          </a:p>
          <a:p>
            <a:pPr lvl="1"/>
            <a:r>
              <a:rPr lang="en-US" dirty="0" smtClean="0"/>
              <a:t>Taste preferences</a:t>
            </a:r>
          </a:p>
          <a:p>
            <a:r>
              <a:rPr lang="en-US" dirty="0" smtClean="0"/>
              <a:t>Emotions and hunger</a:t>
            </a:r>
          </a:p>
          <a:p>
            <a:r>
              <a:rPr lang="en-US" dirty="0" smtClean="0"/>
              <a:t>Conditioning</a:t>
            </a:r>
          </a:p>
          <a:p>
            <a:r>
              <a:rPr lang="en-US" dirty="0" smtClean="0"/>
              <a:t>Boredom</a:t>
            </a:r>
          </a:p>
          <a:p>
            <a:r>
              <a:rPr lang="en-US" dirty="0" smtClean="0"/>
              <a:t>Portion sizes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 descr="MyersPsy8e_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9" r="10849"/>
          <a:stretch>
            <a:fillRect/>
          </a:stretch>
        </p:blipFill>
        <p:spPr>
          <a:xfrm>
            <a:off x="3137095" y="365125"/>
            <a:ext cx="5795889" cy="621980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70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135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Palatino Linotype</vt:lpstr>
      <vt:lpstr>Office Theme</vt:lpstr>
      <vt:lpstr>Hunger</vt:lpstr>
      <vt:lpstr>Topics for Today</vt:lpstr>
      <vt:lpstr>Physiological Causes of Hunger</vt:lpstr>
      <vt:lpstr>Appetite Hormones</vt:lpstr>
      <vt:lpstr>The Hypothalamus</vt:lpstr>
      <vt:lpstr>Other Biological Factors</vt:lpstr>
      <vt:lpstr>Environmental Influences on Hunger</vt:lpstr>
      <vt:lpstr>PowerPoint Presentation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Cadilla</dc:creator>
  <cp:lastModifiedBy>Victor Cadilla</cp:lastModifiedBy>
  <cp:revision>6</cp:revision>
  <dcterms:created xsi:type="dcterms:W3CDTF">2017-12-14T13:33:23Z</dcterms:created>
  <dcterms:modified xsi:type="dcterms:W3CDTF">2017-12-14T17:23:09Z</dcterms:modified>
</cp:coreProperties>
</file>