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84" r:id="rId16"/>
    <p:sldId id="280" r:id="rId17"/>
    <p:sldId id="279" r:id="rId18"/>
    <p:sldId id="281" r:id="rId19"/>
    <p:sldId id="265" r:id="rId20"/>
    <p:sldId id="257" r:id="rId21"/>
    <p:sldId id="258" r:id="rId22"/>
    <p:sldId id="259" r:id="rId23"/>
    <p:sldId id="260" r:id="rId24"/>
    <p:sldId id="261" r:id="rId25"/>
    <p:sldId id="262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7" autoAdjust="0"/>
    <p:restoredTop sz="94660"/>
  </p:normalViewPr>
  <p:slideViewPr>
    <p:cSldViewPr snapToGrid="0">
      <p:cViewPr>
        <p:scale>
          <a:sx n="60" d="100"/>
          <a:sy n="60" d="100"/>
        </p:scale>
        <p:origin x="28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8F14-63FD-451E-A62F-F8F7E8670806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16FE0-3A39-48DB-948E-461F6631D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432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8F14-63FD-451E-A62F-F8F7E8670806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16FE0-3A39-48DB-948E-461F6631D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310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8F14-63FD-451E-A62F-F8F7E8670806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16FE0-3A39-48DB-948E-461F6631D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721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8F14-63FD-451E-A62F-F8F7E8670806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16FE0-3A39-48DB-948E-461F6631D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916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8F14-63FD-451E-A62F-F8F7E8670806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16FE0-3A39-48DB-948E-461F6631D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424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8F14-63FD-451E-A62F-F8F7E8670806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16FE0-3A39-48DB-948E-461F6631D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89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8F14-63FD-451E-A62F-F8F7E8670806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16FE0-3A39-48DB-948E-461F6631D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315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8F14-63FD-451E-A62F-F8F7E8670806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16FE0-3A39-48DB-948E-461F6631D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776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8F14-63FD-451E-A62F-F8F7E8670806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16FE0-3A39-48DB-948E-461F6631D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338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8F14-63FD-451E-A62F-F8F7E8670806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16FE0-3A39-48DB-948E-461F6631D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815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8F14-63FD-451E-A62F-F8F7E8670806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16FE0-3A39-48DB-948E-461F6631D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615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C8F14-63FD-451E-A62F-F8F7E8670806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16FE0-3A39-48DB-948E-461F6631D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9420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Gilded 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Robbers Barons and Labor Unions and Strikes, Oh 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214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James B. Duke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1981201" y="1600201"/>
            <a:ext cx="4080933" cy="4525963"/>
          </a:xfrm>
        </p:spPr>
        <p:txBody>
          <a:bodyPr>
            <a:normAutofit/>
          </a:bodyPr>
          <a:lstStyle/>
          <a:p>
            <a:r>
              <a:rPr lang="en-US" sz="3600" dirty="0"/>
              <a:t>Business:</a:t>
            </a:r>
          </a:p>
          <a:p>
            <a:pPr marL="0" indent="0">
              <a:buNone/>
            </a:pPr>
            <a:r>
              <a:rPr lang="en-US" sz="3600" dirty="0"/>
              <a:t>American Tobacco Company</a:t>
            </a:r>
            <a:endParaRPr lang="en-US" sz="3600" dirty="0"/>
          </a:p>
          <a:p>
            <a:endParaRPr lang="en-US" sz="3600" dirty="0"/>
          </a:p>
          <a:p>
            <a:r>
              <a:rPr lang="en-US" sz="3600" dirty="0"/>
              <a:t>Wealth:</a:t>
            </a:r>
          </a:p>
          <a:p>
            <a:pPr marL="0" indent="0">
              <a:buNone/>
            </a:pPr>
            <a:r>
              <a:rPr lang="en-US" sz="3600" dirty="0"/>
              <a:t>$2 Billion</a:t>
            </a:r>
            <a:endParaRPr lang="en-US" sz="3600" dirty="0"/>
          </a:p>
        </p:txBody>
      </p:sp>
      <p:pic>
        <p:nvPicPr>
          <p:cNvPr id="5" name="Picture 4" descr="220px-BuckDuk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266" y="1417639"/>
            <a:ext cx="4165600" cy="513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4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JP Morgan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1981201" y="1600201"/>
            <a:ext cx="3725333" cy="4525963"/>
          </a:xfrm>
        </p:spPr>
        <p:txBody>
          <a:bodyPr>
            <a:normAutofit/>
          </a:bodyPr>
          <a:lstStyle/>
          <a:p>
            <a:r>
              <a:rPr lang="en-US" sz="4000" dirty="0"/>
              <a:t>Business:</a:t>
            </a:r>
          </a:p>
          <a:p>
            <a:pPr marL="0" indent="0">
              <a:buNone/>
            </a:pPr>
            <a:r>
              <a:rPr lang="en-US" sz="4000" dirty="0"/>
              <a:t>J.P. Morgan and Company</a:t>
            </a:r>
          </a:p>
          <a:p>
            <a:pPr marL="0" indent="0">
              <a:buNone/>
            </a:pPr>
            <a:endParaRPr lang="en-US" sz="4000" dirty="0"/>
          </a:p>
          <a:p>
            <a:r>
              <a:rPr lang="en-US" sz="4000" dirty="0"/>
              <a:t>Wealth:</a:t>
            </a:r>
          </a:p>
          <a:p>
            <a:pPr marL="0" indent="0">
              <a:buNone/>
            </a:pPr>
            <a:r>
              <a:rPr lang="en-US" sz="4000" dirty="0"/>
              <a:t>$49 Billion</a:t>
            </a:r>
            <a:endParaRPr lang="en-US" sz="4000" dirty="0"/>
          </a:p>
        </p:txBody>
      </p:sp>
      <p:pic>
        <p:nvPicPr>
          <p:cNvPr id="7" name="Picture 6" descr="morga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401" y="1417638"/>
            <a:ext cx="3335867" cy="540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63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800" dirty="0"/>
              <a:t>Cornelius Vanderbilt</a:t>
            </a:r>
            <a:endParaRPr lang="en-US" sz="3800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600" dirty="0"/>
              <a:t>Business:</a:t>
            </a:r>
          </a:p>
          <a:p>
            <a:pPr marL="0" indent="0">
              <a:buNone/>
            </a:pPr>
            <a:r>
              <a:rPr lang="en-US" sz="2600" dirty="0"/>
              <a:t>Several Steamboat Businesses</a:t>
            </a:r>
          </a:p>
          <a:p>
            <a:pPr marL="0" indent="0">
              <a:buNone/>
            </a:pPr>
            <a:r>
              <a:rPr lang="en-US" sz="2600" dirty="0"/>
              <a:t>NY and Harlem RR</a:t>
            </a:r>
          </a:p>
          <a:p>
            <a:pPr marL="0" indent="0">
              <a:buNone/>
            </a:pPr>
            <a:r>
              <a:rPr lang="en-US" sz="2600" dirty="0"/>
              <a:t>NY Central and Hudson River RR</a:t>
            </a:r>
          </a:p>
          <a:p>
            <a:endParaRPr lang="en-US" sz="2600" dirty="0"/>
          </a:p>
          <a:p>
            <a:r>
              <a:rPr lang="en-US" sz="2600" dirty="0"/>
              <a:t>Wealth:</a:t>
            </a:r>
          </a:p>
          <a:p>
            <a:pPr marL="0" indent="0">
              <a:buNone/>
            </a:pPr>
            <a:r>
              <a:rPr lang="en-US" sz="2600" dirty="0"/>
              <a:t>$185 Billion</a:t>
            </a:r>
            <a:endParaRPr lang="en-US" sz="2600" dirty="0"/>
          </a:p>
        </p:txBody>
      </p:sp>
      <p:pic>
        <p:nvPicPr>
          <p:cNvPr id="7" name="Picture 6" descr="Cornelius_Vanderbilt_Daguerrotype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197" y="1600201"/>
            <a:ext cx="3516936" cy="469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14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Andrew Carnegie</a:t>
            </a:r>
            <a:endParaRPr lang="en-US" sz="4000" dirty="0"/>
          </a:p>
        </p:txBody>
      </p:sp>
      <p:pic>
        <p:nvPicPr>
          <p:cNvPr id="6" name="Content Placeholder 5" descr="no-4-andrew-carnegie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82" b="15082"/>
          <a:stretch>
            <a:fillRect/>
          </a:stretch>
        </p:blipFill>
        <p:spPr>
          <a:xfrm>
            <a:off x="4842934" y="1600201"/>
            <a:ext cx="5621866" cy="452596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1981201" y="1862139"/>
            <a:ext cx="3008313" cy="4264025"/>
          </a:xfrm>
        </p:spPr>
        <p:txBody>
          <a:bodyPr>
            <a:normAutofit/>
          </a:bodyPr>
          <a:lstStyle/>
          <a:p>
            <a:r>
              <a:rPr lang="en-US" sz="4000" dirty="0"/>
              <a:t>Business:</a:t>
            </a:r>
          </a:p>
          <a:p>
            <a:pPr marL="0" indent="0">
              <a:buNone/>
            </a:pPr>
            <a:r>
              <a:rPr lang="en-US" sz="4000" dirty="0"/>
              <a:t>US Steel</a:t>
            </a:r>
          </a:p>
          <a:p>
            <a:pPr marL="0" indent="0">
              <a:buNone/>
            </a:pPr>
            <a:endParaRPr lang="en-US" sz="4000" dirty="0"/>
          </a:p>
          <a:p>
            <a:r>
              <a:rPr lang="en-US" sz="4000" dirty="0"/>
              <a:t>Wealth:</a:t>
            </a:r>
          </a:p>
          <a:p>
            <a:pPr marL="0" indent="0">
              <a:buNone/>
            </a:pPr>
            <a:r>
              <a:rPr lang="en-US" sz="4000" dirty="0"/>
              <a:t>$309 Billion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1305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John D. Rockefeller</a:t>
            </a:r>
            <a:endParaRPr lang="en-US" sz="4000" dirty="0"/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1981201" y="1600201"/>
            <a:ext cx="4047067" cy="4525963"/>
          </a:xfrm>
        </p:spPr>
        <p:txBody>
          <a:bodyPr>
            <a:normAutofit/>
          </a:bodyPr>
          <a:lstStyle/>
          <a:p>
            <a:r>
              <a:rPr lang="en-US" sz="4000" dirty="0"/>
              <a:t>Business: Standard Oil</a:t>
            </a:r>
          </a:p>
          <a:p>
            <a:endParaRPr lang="en-US" sz="4000" dirty="0"/>
          </a:p>
          <a:p>
            <a:r>
              <a:rPr lang="en-US" sz="4000" dirty="0"/>
              <a:t>Wealth:</a:t>
            </a:r>
          </a:p>
          <a:p>
            <a:pPr marL="0" indent="0">
              <a:buNone/>
            </a:pPr>
            <a:r>
              <a:rPr lang="en-US" sz="4000" dirty="0"/>
              <a:t>$336 Billion</a:t>
            </a:r>
            <a:endParaRPr lang="en-US" sz="4000" dirty="0"/>
          </a:p>
        </p:txBody>
      </p:sp>
      <p:pic>
        <p:nvPicPr>
          <p:cNvPr id="9" name="Content Placeholder 6" descr="220px-John_D._Rockefeller_188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92" b="10392"/>
          <a:stretch>
            <a:fillRect/>
          </a:stretch>
        </p:blipFill>
        <p:spPr>
          <a:xfrm>
            <a:off x="6211426" y="1417638"/>
            <a:ext cx="3999374" cy="457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04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800" b="1" dirty="0" smtClean="0"/>
              <a:t>Big Question</a:t>
            </a:r>
            <a:endParaRPr lang="en-US" sz="5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/>
              <a:t>How did these people get that wealth?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190761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“Robber Barons”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901588" cy="4351338"/>
          </a:xfrm>
        </p:spPr>
        <p:txBody>
          <a:bodyPr/>
          <a:lstStyle/>
          <a:p>
            <a:r>
              <a:rPr lang="en-US" dirty="0" smtClean="0"/>
              <a:t>Used unethical businesses practices</a:t>
            </a:r>
          </a:p>
          <a:p>
            <a:r>
              <a:rPr lang="en-US" dirty="0" smtClean="0"/>
              <a:t>Gained wealth at the expense of the public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899946" y="365125"/>
            <a:ext cx="545385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“Captains of Industry”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0" y="1690688"/>
            <a:ext cx="460413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Innovators in their business</a:t>
            </a:r>
          </a:p>
          <a:p>
            <a:r>
              <a:rPr lang="en-US" dirty="0" smtClean="0"/>
              <a:t>Used strategic businesses practices to lead an industry </a:t>
            </a:r>
          </a:p>
          <a:p>
            <a:r>
              <a:rPr lang="en-US" dirty="0" smtClean="0"/>
              <a:t>Created progress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69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l_340x270.504116147_1fi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447" y="867274"/>
            <a:ext cx="5869281" cy="466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80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he_protectors_of_our_industrie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58306"/>
            <a:ext cx="9144001" cy="671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6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john d rockefeller cartoons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37"/>
          <a:stretch/>
        </p:blipFill>
        <p:spPr bwMode="auto">
          <a:xfrm>
            <a:off x="1916073" y="274638"/>
            <a:ext cx="8441359" cy="631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09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 smtClean="0"/>
              <a:t>How to make a monopoly…</a:t>
            </a:r>
            <a:endParaRPr lang="en-US" dirty="0"/>
          </a:p>
        </p:txBody>
      </p:sp>
      <p:pic>
        <p:nvPicPr>
          <p:cNvPr id="7" name="Picture 6" descr="24668368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3001"/>
            <a:ext cx="9203433" cy="5342466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58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Famous Labor Conflicts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Great Uprising/Great Railroad Strike (1877)</a:t>
            </a:r>
          </a:p>
          <a:p>
            <a:r>
              <a:rPr lang="en-US" dirty="0" smtClean="0"/>
              <a:t>Haymarket Square Affair (1886)</a:t>
            </a:r>
          </a:p>
          <a:p>
            <a:r>
              <a:rPr lang="en-US" dirty="0" smtClean="0"/>
              <a:t>Homestead Steel Strike (1892)</a:t>
            </a:r>
          </a:p>
          <a:p>
            <a:r>
              <a:rPr lang="en-US" dirty="0" smtClean="0"/>
              <a:t>Pullman Car Strike (1894)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9426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250" y="596131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Great Railroad Strike of 1877 (Great Uprising)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593" y="1836642"/>
            <a:ext cx="10515600" cy="4351338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en-US" dirty="0" smtClean="0"/>
              <a:t>Why?</a:t>
            </a:r>
            <a:endParaRPr lang="en-US" dirty="0" smtClean="0"/>
          </a:p>
          <a:p>
            <a:r>
              <a:rPr lang="en-US" dirty="0" smtClean="0"/>
              <a:t>Wages cut by B&amp;O RR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Tactics?</a:t>
            </a:r>
          </a:p>
          <a:p>
            <a:r>
              <a:rPr lang="en-US" dirty="0" smtClean="0"/>
              <a:t>Protesters strike</a:t>
            </a:r>
          </a:p>
          <a:p>
            <a:r>
              <a:rPr lang="en-US" dirty="0" smtClean="0"/>
              <a:t>Violence breaks out on both sides</a:t>
            </a:r>
          </a:p>
          <a:p>
            <a:r>
              <a:rPr lang="en-US" dirty="0"/>
              <a:t>States called in militias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Results?</a:t>
            </a:r>
          </a:p>
          <a:p>
            <a:r>
              <a:rPr lang="en-US" dirty="0" smtClean="0"/>
              <a:t>Workers lose</a:t>
            </a:r>
          </a:p>
          <a:p>
            <a:r>
              <a:rPr lang="en-US" dirty="0" err="1" smtClean="0"/>
              <a:t>Govt</a:t>
            </a:r>
            <a:r>
              <a:rPr lang="en-US" dirty="0" smtClean="0"/>
              <a:t> sides with RR companies</a:t>
            </a:r>
            <a:endParaRPr lang="en-US" dirty="0" smtClean="0"/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r>
              <a:rPr lang="en-US" dirty="0" smtClean="0"/>
              <a:t>major national </a:t>
            </a:r>
            <a:r>
              <a:rPr lang="en-US" dirty="0" smtClean="0"/>
              <a:t>strike</a:t>
            </a:r>
            <a:endParaRPr lang="en-US" dirty="0" smtClean="0"/>
          </a:p>
        </p:txBody>
      </p:sp>
      <p:pic>
        <p:nvPicPr>
          <p:cNvPr id="4" name="Picture 3" descr="m11-hay1-1877-480[1]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050" y="3878351"/>
            <a:ext cx="4414092" cy="256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5352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019644"/>
          </a:xfrm>
        </p:spPr>
        <p:txBody>
          <a:bodyPr/>
          <a:lstStyle/>
          <a:p>
            <a:r>
              <a:rPr lang="en-US" dirty="0" smtClean="0"/>
              <a:t>Haymarket Affair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238" y="1089443"/>
            <a:ext cx="8229600" cy="490974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Why?</a:t>
            </a:r>
          </a:p>
          <a:p>
            <a:r>
              <a:rPr lang="en-US" dirty="0"/>
              <a:t>Meeting to protest mistreatment of </a:t>
            </a:r>
            <a:r>
              <a:rPr lang="en-US" dirty="0" smtClean="0"/>
              <a:t>strikers @ RR</a:t>
            </a:r>
            <a:endParaRPr lang="en-US" dirty="0"/>
          </a:p>
          <a:p>
            <a:endParaRPr lang="en-US" dirty="0"/>
          </a:p>
          <a:p>
            <a:r>
              <a:rPr lang="en-US" dirty="0"/>
              <a:t>Tactics?</a:t>
            </a:r>
          </a:p>
          <a:p>
            <a:r>
              <a:rPr lang="en-US" dirty="0"/>
              <a:t>Protesters </a:t>
            </a:r>
            <a:r>
              <a:rPr lang="en-US" dirty="0" smtClean="0"/>
              <a:t>strike</a:t>
            </a:r>
          </a:p>
          <a:p>
            <a:r>
              <a:rPr lang="en-US" dirty="0" smtClean="0"/>
              <a:t>Bomb goes off</a:t>
            </a:r>
            <a:endParaRPr lang="en-US" dirty="0"/>
          </a:p>
          <a:p>
            <a:r>
              <a:rPr lang="en-US" dirty="0" smtClean="0"/>
              <a:t>Strikers and police killed and injured</a:t>
            </a:r>
            <a:endParaRPr lang="en-US" dirty="0"/>
          </a:p>
          <a:p>
            <a:endParaRPr lang="en-US" dirty="0"/>
          </a:p>
          <a:p>
            <a:r>
              <a:rPr lang="en-US" dirty="0"/>
              <a:t>Results?</a:t>
            </a:r>
          </a:p>
          <a:p>
            <a:r>
              <a:rPr lang="en-US" dirty="0"/>
              <a:t>Workers </a:t>
            </a:r>
            <a:r>
              <a:rPr lang="en-US" dirty="0" smtClean="0"/>
              <a:t>arrested and charged</a:t>
            </a:r>
            <a:endParaRPr lang="en-US" dirty="0"/>
          </a:p>
          <a:p>
            <a:r>
              <a:rPr lang="en-US" dirty="0" err="1"/>
              <a:t>Govt</a:t>
            </a:r>
            <a:r>
              <a:rPr lang="en-US" dirty="0"/>
              <a:t> sides with RR </a:t>
            </a:r>
            <a:r>
              <a:rPr lang="en-US" dirty="0" smtClean="0"/>
              <a:t>companies, executes 4</a:t>
            </a:r>
            <a:endParaRPr lang="en-US" dirty="0"/>
          </a:p>
          <a:p>
            <a:r>
              <a:rPr lang="en-US" dirty="0"/>
              <a:t>Public turns against labor unions</a:t>
            </a:r>
          </a:p>
          <a:p>
            <a:endParaRPr lang="en-US" dirty="0"/>
          </a:p>
        </p:txBody>
      </p:sp>
      <p:pic>
        <p:nvPicPr>
          <p:cNvPr id="4" name="Picture 3" descr="static1.squarespac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238" y="3345747"/>
            <a:ext cx="4583017" cy="3247821"/>
          </a:xfrm>
          <a:prstGeom prst="rect">
            <a:avLst/>
          </a:prstGeom>
        </p:spPr>
      </p:pic>
      <p:pic>
        <p:nvPicPr>
          <p:cNvPr id="5" name="Picture 4" descr="haymarket-riot-hero-A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493" y="823299"/>
            <a:ext cx="4241800" cy="299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9760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Homestead Steel Strike</a:t>
            </a:r>
            <a:endParaRPr lang="en-US" dirty="0"/>
          </a:p>
        </p:txBody>
      </p:sp>
      <p:pic>
        <p:nvPicPr>
          <p:cNvPr id="4" name="Picture 3" descr="Homestead_Strike_-_18th_Regiment_arrives_cph.3b0343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86" y="3694042"/>
            <a:ext cx="5266062" cy="3163958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230714"/>
            <a:ext cx="10515600" cy="4351338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en-US" dirty="0"/>
              <a:t>Why?</a:t>
            </a:r>
          </a:p>
          <a:p>
            <a:r>
              <a:rPr lang="en-US" dirty="0"/>
              <a:t>Workers protest wage cuts</a:t>
            </a:r>
          </a:p>
          <a:p>
            <a:r>
              <a:rPr lang="en-US" dirty="0"/>
              <a:t>Illegally fired union workers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Tactics?</a:t>
            </a:r>
          </a:p>
          <a:p>
            <a:r>
              <a:rPr lang="en-US" dirty="0"/>
              <a:t>Protesters strike</a:t>
            </a:r>
          </a:p>
          <a:p>
            <a:r>
              <a:rPr lang="en-US" dirty="0"/>
              <a:t>Violence breaks out on both sides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Results?</a:t>
            </a:r>
          </a:p>
          <a:p>
            <a:r>
              <a:rPr lang="en-US" dirty="0"/>
              <a:t>Workers lose</a:t>
            </a:r>
          </a:p>
          <a:p>
            <a:r>
              <a:rPr lang="en-US" dirty="0" err="1"/>
              <a:t>Govt</a:t>
            </a:r>
            <a:r>
              <a:rPr lang="en-US" dirty="0"/>
              <a:t> sides </a:t>
            </a:r>
            <a:r>
              <a:rPr lang="en-US" dirty="0" smtClean="0"/>
              <a:t>brings National Guard to stop strike</a:t>
            </a:r>
            <a:endParaRPr lang="en-US" dirty="0"/>
          </a:p>
          <a:p>
            <a:r>
              <a:rPr lang="en-US" dirty="0"/>
              <a:t>Public turns against labor </a:t>
            </a:r>
            <a:r>
              <a:rPr lang="en-US" dirty="0" smtClean="0"/>
              <a:t>unions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7553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Pullman Car Strike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351338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en-US" dirty="0"/>
              <a:t>Why?</a:t>
            </a:r>
          </a:p>
          <a:p>
            <a:r>
              <a:rPr lang="en-US" dirty="0" smtClean="0"/>
              <a:t>George Pullman cut wages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Tactics?</a:t>
            </a:r>
          </a:p>
          <a:p>
            <a:r>
              <a:rPr lang="en-US" dirty="0"/>
              <a:t>Protesters strike</a:t>
            </a:r>
          </a:p>
          <a:p>
            <a:r>
              <a:rPr lang="en-US" dirty="0"/>
              <a:t>Violence breaks out on both sides</a:t>
            </a:r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Results?</a:t>
            </a:r>
          </a:p>
          <a:p>
            <a:r>
              <a:rPr lang="en-US" dirty="0"/>
              <a:t>Workers lose</a:t>
            </a:r>
          </a:p>
          <a:p>
            <a:r>
              <a:rPr lang="en-US" dirty="0" err="1"/>
              <a:t>Govt</a:t>
            </a:r>
            <a:r>
              <a:rPr lang="en-US" dirty="0"/>
              <a:t> sides with RR </a:t>
            </a:r>
            <a:r>
              <a:rPr lang="en-US" dirty="0" smtClean="0"/>
              <a:t>companies</a:t>
            </a:r>
          </a:p>
          <a:p>
            <a:r>
              <a:rPr lang="en-US" dirty="0" smtClean="0"/>
              <a:t>Businesses turn to </a:t>
            </a:r>
            <a:r>
              <a:rPr lang="en-US" dirty="0" err="1" smtClean="0"/>
              <a:t>Govt</a:t>
            </a:r>
            <a:r>
              <a:rPr lang="en-US" dirty="0" smtClean="0"/>
              <a:t> when strikes happen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ihy941208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229" y="3944681"/>
            <a:ext cx="5497237" cy="291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2474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486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considered wealthy to you (salaries, individuals, etc.)?</a:t>
            </a:r>
          </a:p>
          <a:p>
            <a:r>
              <a:rPr lang="en-US" dirty="0" smtClean="0"/>
              <a:t>What is considered poor to you?</a:t>
            </a:r>
          </a:p>
        </p:txBody>
      </p:sp>
    </p:spTree>
    <p:extLst>
      <p:ext uri="{BB962C8B-B14F-4D97-AF65-F5344CB8AC3E}">
        <p14:creationId xmlns:p14="http://schemas.microsoft.com/office/powerpoint/2010/main" val="204947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Statistics in the US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4932" y="1600201"/>
            <a:ext cx="8619068" cy="4525963"/>
          </a:xfrm>
        </p:spPr>
        <p:txBody>
          <a:bodyPr/>
          <a:lstStyle/>
          <a:p>
            <a:r>
              <a:rPr lang="en-US" dirty="0" smtClean="0"/>
              <a:t>Median Household Income for US: $53,889</a:t>
            </a:r>
          </a:p>
          <a:p>
            <a:r>
              <a:rPr lang="en-US" dirty="0" smtClean="0"/>
              <a:t>Median Household Income for Durham: $50,420</a:t>
            </a:r>
          </a:p>
          <a:p>
            <a:r>
              <a:rPr lang="en-US" dirty="0" smtClean="0"/>
              <a:t>Poverty Guidelines in US:</a:t>
            </a:r>
          </a:p>
          <a:p>
            <a:pPr lvl="1"/>
            <a:r>
              <a:rPr lang="en-US" dirty="0" smtClean="0"/>
              <a:t>1 Person = $12,060</a:t>
            </a:r>
          </a:p>
          <a:p>
            <a:pPr lvl="1"/>
            <a:r>
              <a:rPr lang="en-US" dirty="0" smtClean="0"/>
              <a:t>2 People = $16,240</a:t>
            </a:r>
          </a:p>
          <a:p>
            <a:pPr lvl="1"/>
            <a:r>
              <a:rPr lang="en-US" dirty="0" smtClean="0"/>
              <a:t>4 People = $24,600</a:t>
            </a:r>
          </a:p>
          <a:p>
            <a:pPr lvl="1"/>
            <a:r>
              <a:rPr lang="en-US" dirty="0" smtClean="0"/>
              <a:t>6 People = $32,960</a:t>
            </a:r>
          </a:p>
          <a:p>
            <a:r>
              <a:rPr lang="en-US" dirty="0" smtClean="0"/>
              <a:t>Percentage of Durham living in poverty: 19.2%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78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Jay - 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Business:</a:t>
            </a:r>
          </a:p>
          <a:p>
            <a:pPr marL="0" indent="0">
              <a:buNone/>
            </a:pPr>
            <a:r>
              <a:rPr lang="en-US" dirty="0" smtClean="0"/>
              <a:t>Various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Wealth:</a:t>
            </a:r>
          </a:p>
          <a:p>
            <a:pPr marL="0" indent="0">
              <a:buNone/>
            </a:pPr>
            <a:r>
              <a:rPr lang="en-US" dirty="0" smtClean="0"/>
              <a:t>$810 Million</a:t>
            </a:r>
            <a:endParaRPr lang="en-US" dirty="0"/>
          </a:p>
        </p:txBody>
      </p:sp>
      <p:pic>
        <p:nvPicPr>
          <p:cNvPr id="4" name="Picture 3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250" y="1852613"/>
            <a:ext cx="4273550" cy="427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LeBron James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4064000" cy="4525963"/>
          </a:xfrm>
        </p:spPr>
        <p:txBody>
          <a:bodyPr/>
          <a:lstStyle/>
          <a:p>
            <a:r>
              <a:rPr lang="en-US" dirty="0" smtClean="0"/>
              <a:t>Business:</a:t>
            </a:r>
          </a:p>
          <a:p>
            <a:pPr marL="0" indent="0">
              <a:buNone/>
            </a:pPr>
            <a:r>
              <a:rPr lang="en-US" dirty="0" smtClean="0"/>
              <a:t>Basketball and Various Others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Wealth:</a:t>
            </a:r>
          </a:p>
          <a:p>
            <a:pPr marL="0" indent="0">
              <a:buNone/>
            </a:pPr>
            <a:r>
              <a:rPr lang="en-US" dirty="0" smtClean="0"/>
              <a:t>$440 Million</a:t>
            </a:r>
            <a:endParaRPr lang="en-US" dirty="0"/>
          </a:p>
        </p:txBody>
      </p:sp>
      <p:pic>
        <p:nvPicPr>
          <p:cNvPr id="6" name="Picture 5" descr="150423211230-lebron-james-dunk-gm-3-vs-celtics-042315.1200x67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200" y="1417638"/>
            <a:ext cx="4436534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45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Bill Gates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8866" y="1600201"/>
            <a:ext cx="3649134" cy="4525963"/>
          </a:xfrm>
        </p:spPr>
        <p:txBody>
          <a:bodyPr/>
          <a:lstStyle/>
          <a:p>
            <a:r>
              <a:rPr lang="en-US" dirty="0" smtClean="0"/>
              <a:t>Business:</a:t>
            </a:r>
          </a:p>
          <a:p>
            <a:pPr marL="0" indent="0">
              <a:buNone/>
            </a:pPr>
            <a:r>
              <a:rPr lang="en-US" dirty="0" smtClean="0"/>
              <a:t>Microsoft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Wealth:</a:t>
            </a:r>
          </a:p>
          <a:p>
            <a:pPr marL="0" indent="0">
              <a:buNone/>
            </a:pPr>
            <a:r>
              <a:rPr lang="en-US" dirty="0" smtClean="0"/>
              <a:t>$98 Billion</a:t>
            </a:r>
            <a:endParaRPr lang="en-US" dirty="0"/>
          </a:p>
        </p:txBody>
      </p:sp>
      <p:pic>
        <p:nvPicPr>
          <p:cNvPr id="4" name="Picture 3" descr="Bill_Gates_June_20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666" y="1417638"/>
            <a:ext cx="3496734" cy="494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78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Jeff Bezos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3500438" cy="4525963"/>
          </a:xfrm>
        </p:spPr>
        <p:txBody>
          <a:bodyPr/>
          <a:lstStyle/>
          <a:p>
            <a:r>
              <a:rPr lang="en-US" dirty="0" smtClean="0"/>
              <a:t>Businesses:</a:t>
            </a:r>
          </a:p>
          <a:p>
            <a:pPr marL="0" indent="0">
              <a:buNone/>
            </a:pPr>
            <a:r>
              <a:rPr lang="en-US" dirty="0" smtClean="0"/>
              <a:t>Amazon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Net Worth:</a:t>
            </a:r>
          </a:p>
          <a:p>
            <a:pPr marL="0" indent="0">
              <a:buNone/>
            </a:pPr>
            <a:r>
              <a:rPr lang="en-US" dirty="0" smtClean="0"/>
              <a:t>$</a:t>
            </a:r>
            <a:r>
              <a:rPr lang="en-US" dirty="0" smtClean="0"/>
              <a:t>108 </a:t>
            </a:r>
            <a:r>
              <a:rPr lang="en-US" dirty="0" smtClean="0"/>
              <a:t>Billion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Image result for Jeff Bezo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088" y="1814514"/>
            <a:ext cx="6029324" cy="374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39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Leland Stanford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2201333" y="1600201"/>
            <a:ext cx="3708400" cy="4525963"/>
          </a:xfrm>
        </p:spPr>
        <p:txBody>
          <a:bodyPr>
            <a:noAutofit/>
          </a:bodyPr>
          <a:lstStyle/>
          <a:p>
            <a:r>
              <a:rPr lang="en-US" sz="3600" dirty="0"/>
              <a:t>Business:</a:t>
            </a:r>
          </a:p>
          <a:p>
            <a:pPr marL="0" indent="0">
              <a:buNone/>
            </a:pPr>
            <a:r>
              <a:rPr lang="en-US" sz="3600" dirty="0"/>
              <a:t>Central and Southern Pacific Railroad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Wealth:</a:t>
            </a:r>
          </a:p>
          <a:p>
            <a:pPr marL="0" indent="0">
              <a:buNone/>
            </a:pPr>
            <a:r>
              <a:rPr lang="en-US" sz="3600" dirty="0"/>
              <a:t>$1.3 Billion</a:t>
            </a:r>
          </a:p>
          <a:p>
            <a:endParaRPr lang="en-US" sz="3600" dirty="0"/>
          </a:p>
        </p:txBody>
      </p:sp>
      <p:pic>
        <p:nvPicPr>
          <p:cNvPr id="6" name="Picture 5" descr="220px-Leland_Stanford_c1870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868" y="1600200"/>
            <a:ext cx="3953933" cy="503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83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</TotalTime>
  <Words>463</Words>
  <Application>Microsoft Office PowerPoint</Application>
  <PresentationFormat>Widescreen</PresentationFormat>
  <Paragraphs>141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The Gilded Age</vt:lpstr>
      <vt:lpstr>How to make a monopoly…</vt:lpstr>
      <vt:lpstr>PowerPoint Presentation</vt:lpstr>
      <vt:lpstr>Financial Statistics in the US Today</vt:lpstr>
      <vt:lpstr>Jay - Z</vt:lpstr>
      <vt:lpstr>LeBron James</vt:lpstr>
      <vt:lpstr>Bill Gates</vt:lpstr>
      <vt:lpstr>Jeff Bezos</vt:lpstr>
      <vt:lpstr>Leland Stanford</vt:lpstr>
      <vt:lpstr>James B. Duke</vt:lpstr>
      <vt:lpstr>JP Morgan</vt:lpstr>
      <vt:lpstr>Cornelius Vanderbilt</vt:lpstr>
      <vt:lpstr>Andrew Carnegie</vt:lpstr>
      <vt:lpstr>John D. Rockefeller</vt:lpstr>
      <vt:lpstr>Big Question</vt:lpstr>
      <vt:lpstr>“Robber Barons”</vt:lpstr>
      <vt:lpstr>PowerPoint Presentation</vt:lpstr>
      <vt:lpstr>PowerPoint Presentation</vt:lpstr>
      <vt:lpstr>PowerPoint Presentation</vt:lpstr>
      <vt:lpstr>Famous Labor Conflicts</vt:lpstr>
      <vt:lpstr>Great Railroad Strike of 1877 (Great Uprising)</vt:lpstr>
      <vt:lpstr>Haymarket Affair</vt:lpstr>
      <vt:lpstr>Homestead Steel Strike</vt:lpstr>
      <vt:lpstr>Pullman Car Strike</vt:lpstr>
      <vt:lpstr>PowerPoint Presentation</vt:lpstr>
    </vt:vector>
  </TitlesOfParts>
  <Company>Durham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Gilded Age</dc:title>
  <dc:creator>Victor Cadilla</dc:creator>
  <cp:lastModifiedBy>Victor Cadilla</cp:lastModifiedBy>
  <cp:revision>3</cp:revision>
  <dcterms:created xsi:type="dcterms:W3CDTF">2019-09-27T16:25:50Z</dcterms:created>
  <dcterms:modified xsi:type="dcterms:W3CDTF">2019-09-27T16:51:13Z</dcterms:modified>
</cp:coreProperties>
</file>