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86" autoAdjust="0"/>
    <p:restoredTop sz="94660"/>
  </p:normalViewPr>
  <p:slideViewPr>
    <p:cSldViewPr snapToGrid="0">
      <p:cViewPr>
        <p:scale>
          <a:sx n="75" d="100"/>
          <a:sy n="75" d="100"/>
        </p:scale>
        <p:origin x="150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E4DF2-AFDE-4A47-A884-69C6A2FCDFFD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5EE8D-18D5-4B4E-86A1-F8B8129F5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4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4FEFA-A523-B246-9EA8-8699B271484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b="1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559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64A7B-EED8-4458-831D-BC72AAB0AF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70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3C3A-BA67-45A5-9C53-9D2F56596702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548A-5788-438F-A6D8-425F4CDF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4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3C3A-BA67-45A5-9C53-9D2F56596702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548A-5788-438F-A6D8-425F4CDF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5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3C3A-BA67-45A5-9C53-9D2F56596702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548A-5788-438F-A6D8-425F4CDF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44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A2BEB-A1BD-C548-B52E-13256F712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2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3C3A-BA67-45A5-9C53-9D2F56596702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548A-5788-438F-A6D8-425F4CDF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5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3C3A-BA67-45A5-9C53-9D2F56596702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548A-5788-438F-A6D8-425F4CDF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2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3C3A-BA67-45A5-9C53-9D2F56596702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548A-5788-438F-A6D8-425F4CDF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8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3C3A-BA67-45A5-9C53-9D2F56596702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548A-5788-438F-A6D8-425F4CDF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7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3C3A-BA67-45A5-9C53-9D2F56596702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548A-5788-438F-A6D8-425F4CDF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0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3C3A-BA67-45A5-9C53-9D2F56596702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548A-5788-438F-A6D8-425F4CDF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6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3C3A-BA67-45A5-9C53-9D2F56596702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548A-5788-438F-A6D8-425F4CDF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3C3A-BA67-45A5-9C53-9D2F56596702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548A-5788-438F-A6D8-425F4CDF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3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C3C3A-BA67-45A5-9C53-9D2F56596702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7548A-5788-438F-A6D8-425F4CDF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280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12/3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117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Raleigh - $</a:t>
            </a:r>
            <a:r>
              <a:rPr lang="en-US" dirty="0" smtClean="0">
                <a:latin typeface="Calibri" charset="0"/>
              </a:rPr>
              <a:t>58,641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US" dirty="0">
                <a:latin typeface="Calibri" charset="0"/>
              </a:rPr>
              <a:t>New York (city) - $</a:t>
            </a:r>
            <a:r>
              <a:rPr lang="en-US" dirty="0" smtClean="0">
                <a:latin typeface="Calibri" charset="0"/>
              </a:rPr>
              <a:t>55,191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US" dirty="0">
                <a:latin typeface="Calibri" charset="0"/>
              </a:rPr>
              <a:t>Durham (city) - </a:t>
            </a:r>
            <a:r>
              <a:rPr lang="en-US" dirty="0" smtClean="0">
                <a:latin typeface="Calibri" charset="0"/>
              </a:rPr>
              <a:t>$52,115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US" dirty="0">
                <a:latin typeface="Calibri" charset="0"/>
              </a:rPr>
              <a:t>Chicago - </a:t>
            </a:r>
            <a:r>
              <a:rPr lang="en-US" dirty="0" smtClean="0">
                <a:latin typeface="Calibri" charset="0"/>
              </a:rPr>
              <a:t>$</a:t>
            </a:r>
            <a:r>
              <a:rPr lang="en-US" dirty="0" smtClean="0">
                <a:latin typeface="Calibri" charset="0"/>
              </a:rPr>
              <a:t>50,434</a:t>
            </a:r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AD9A5-500C-AA4C-9E65-FB88BA79B529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According to the 2010 Census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What are the racial demographics for the city of Durham (in percentages)?</a:t>
            </a:r>
          </a:p>
          <a:p>
            <a:pPr lvl="1"/>
            <a:r>
              <a:rPr lang="en-US" dirty="0">
                <a:latin typeface="Calibri" charset="0"/>
              </a:rPr>
              <a:t>White </a:t>
            </a:r>
            <a:r>
              <a:rPr lang="en-US" dirty="0">
                <a:latin typeface="Calibri" charset="0"/>
              </a:rPr>
              <a:t>(Non-Hispanic/Latino) </a:t>
            </a:r>
            <a:endParaRPr lang="en-US" dirty="0" smtClean="0">
              <a:latin typeface="Calibri" charset="0"/>
            </a:endParaRPr>
          </a:p>
          <a:p>
            <a:pPr lvl="1"/>
            <a:r>
              <a:rPr lang="en-US" dirty="0" smtClean="0">
                <a:latin typeface="Calibri" charset="0"/>
              </a:rPr>
              <a:t>Black </a:t>
            </a:r>
            <a:r>
              <a:rPr lang="en-US" dirty="0">
                <a:latin typeface="Calibri" charset="0"/>
              </a:rPr>
              <a:t>(Non-Hispanic/Latino) </a:t>
            </a:r>
            <a:endParaRPr lang="en-US" dirty="0" smtClean="0">
              <a:latin typeface="Calibri" charset="0"/>
            </a:endParaRPr>
          </a:p>
          <a:p>
            <a:pPr lvl="1"/>
            <a:r>
              <a:rPr lang="en-US" dirty="0" smtClean="0">
                <a:latin typeface="Calibri" charset="0"/>
              </a:rPr>
              <a:t>Latino/Hispanic</a:t>
            </a:r>
            <a:endParaRPr lang="en-US" dirty="0">
              <a:latin typeface="Calibri" charset="0"/>
            </a:endParaRPr>
          </a:p>
          <a:p>
            <a:pPr lvl="1"/>
            <a:r>
              <a:rPr lang="en-US" dirty="0">
                <a:latin typeface="Calibri" charset="0"/>
              </a:rPr>
              <a:t>Asian </a:t>
            </a:r>
            <a:r>
              <a:rPr lang="en-US" dirty="0">
                <a:latin typeface="Calibri" charset="0"/>
              </a:rPr>
              <a:t>(Non-Hispanic/Latino) </a:t>
            </a:r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B05FDF-9C01-6A48-8590-C96A2F1783D6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2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According to the 2010 Census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Durham (city)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White </a:t>
            </a:r>
            <a:r>
              <a:rPr lang="en-US" dirty="0" smtClean="0">
                <a:latin typeface="Calibri" charset="0"/>
              </a:rPr>
              <a:t>(Non-Hispanic/Latino) – </a:t>
            </a:r>
            <a:r>
              <a:rPr lang="en-US" dirty="0" smtClean="0">
                <a:latin typeface="Calibri" charset="0"/>
              </a:rPr>
              <a:t>37.9</a:t>
            </a:r>
            <a:endParaRPr lang="en-US" dirty="0">
              <a:latin typeface="Calibri" charset="0"/>
            </a:endParaRPr>
          </a:p>
          <a:p>
            <a:pPr lvl="1" eaLnBrk="1" hangingPunct="1"/>
            <a:r>
              <a:rPr lang="en-US" dirty="0">
                <a:latin typeface="Calibri" charset="0"/>
              </a:rPr>
              <a:t>Black </a:t>
            </a:r>
            <a:r>
              <a:rPr lang="en-US" dirty="0" smtClean="0">
                <a:latin typeface="Calibri" charset="0"/>
              </a:rPr>
              <a:t>(</a:t>
            </a:r>
            <a:r>
              <a:rPr lang="en-US" dirty="0" smtClean="0">
                <a:latin typeface="Calibri" charset="0"/>
              </a:rPr>
              <a:t>Non-Hispanic/Latino</a:t>
            </a:r>
            <a:r>
              <a:rPr lang="en-US" dirty="0" smtClean="0">
                <a:latin typeface="Calibri" charset="0"/>
              </a:rPr>
              <a:t>) </a:t>
            </a:r>
            <a:r>
              <a:rPr lang="en-US" dirty="0">
                <a:latin typeface="Calibri" charset="0"/>
              </a:rPr>
              <a:t>– </a:t>
            </a:r>
            <a:r>
              <a:rPr lang="en-US" dirty="0" smtClean="0">
                <a:latin typeface="Calibri" charset="0"/>
              </a:rPr>
              <a:t>40.4</a:t>
            </a:r>
            <a:endParaRPr lang="en-US" dirty="0">
              <a:latin typeface="Calibri" charset="0"/>
            </a:endParaRPr>
          </a:p>
          <a:p>
            <a:pPr lvl="1" eaLnBrk="1" hangingPunct="1"/>
            <a:r>
              <a:rPr lang="en-US" dirty="0">
                <a:latin typeface="Calibri" charset="0"/>
              </a:rPr>
              <a:t>Latino/Hispanic – 14.2%</a:t>
            </a:r>
          </a:p>
          <a:p>
            <a:pPr lvl="1"/>
            <a:r>
              <a:rPr lang="en-US" dirty="0">
                <a:latin typeface="Calibri" charset="0"/>
              </a:rPr>
              <a:t>Asian (Non-Hispanic/Latino) </a:t>
            </a:r>
            <a:r>
              <a:rPr lang="en-US" dirty="0">
                <a:latin typeface="Calibri" charset="0"/>
              </a:rPr>
              <a:t>– </a:t>
            </a:r>
            <a:r>
              <a:rPr lang="en-US" dirty="0" smtClean="0">
                <a:latin typeface="Calibri" charset="0"/>
              </a:rPr>
              <a:t>5%</a:t>
            </a:r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A8D94-46A8-C943-A6EC-0C18A95A3DA0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According to the 2010 Census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What are the demographics for the US (in percentages)?</a:t>
            </a:r>
          </a:p>
          <a:p>
            <a:pPr lvl="1"/>
            <a:r>
              <a:rPr lang="en-US" dirty="0">
                <a:latin typeface="Calibri" charset="0"/>
              </a:rPr>
              <a:t>White (Non-Hispanic/Latino) </a:t>
            </a:r>
          </a:p>
          <a:p>
            <a:pPr lvl="1"/>
            <a:r>
              <a:rPr lang="en-US" dirty="0">
                <a:latin typeface="Calibri" charset="0"/>
              </a:rPr>
              <a:t>Black (Non-Hispanic/Latino) </a:t>
            </a:r>
          </a:p>
          <a:p>
            <a:pPr lvl="1"/>
            <a:r>
              <a:rPr lang="en-US" dirty="0">
                <a:latin typeface="Calibri" charset="0"/>
              </a:rPr>
              <a:t>Latino/Hispanic</a:t>
            </a:r>
          </a:p>
          <a:p>
            <a:pPr lvl="1"/>
            <a:r>
              <a:rPr lang="en-US" dirty="0">
                <a:latin typeface="Calibri" charset="0"/>
              </a:rPr>
              <a:t>Asian (Non-Hispanic/Latino) </a:t>
            </a:r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52E1C-9E51-B348-A447-37E4A3B7941A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According to the 2010 Census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Calibri" charset="0"/>
              </a:rPr>
              <a:t>Amerrrrrrca</a:t>
            </a:r>
            <a:endParaRPr lang="en-US" dirty="0">
              <a:latin typeface="Calibri" charset="0"/>
            </a:endParaRPr>
          </a:p>
          <a:p>
            <a:pPr lvl="1"/>
            <a:r>
              <a:rPr lang="en-US" dirty="0">
                <a:latin typeface="Calibri" charset="0"/>
              </a:rPr>
              <a:t>White </a:t>
            </a:r>
            <a:r>
              <a:rPr lang="en-US" dirty="0">
                <a:latin typeface="Calibri" charset="0"/>
              </a:rPr>
              <a:t>(Non-Hispanic/Latino) – </a:t>
            </a:r>
            <a:r>
              <a:rPr lang="en-US" dirty="0" smtClean="0">
                <a:latin typeface="Calibri" charset="0"/>
              </a:rPr>
              <a:t>63.7%</a:t>
            </a:r>
            <a:endParaRPr lang="en-US" dirty="0">
              <a:latin typeface="Calibri" charset="0"/>
            </a:endParaRPr>
          </a:p>
          <a:p>
            <a:pPr lvl="1"/>
            <a:r>
              <a:rPr lang="en-US" dirty="0">
                <a:latin typeface="Calibri" charset="0"/>
              </a:rPr>
              <a:t>Black </a:t>
            </a:r>
            <a:r>
              <a:rPr lang="en-US" dirty="0">
                <a:latin typeface="Calibri" charset="0"/>
              </a:rPr>
              <a:t>(Non-Hispanic/Latino) – </a:t>
            </a:r>
            <a:r>
              <a:rPr lang="en-US" dirty="0" smtClean="0">
                <a:latin typeface="Calibri" charset="0"/>
              </a:rPr>
              <a:t>12.2%</a:t>
            </a:r>
            <a:endParaRPr lang="en-US" dirty="0">
              <a:latin typeface="Calibri" charset="0"/>
            </a:endParaRPr>
          </a:p>
          <a:p>
            <a:pPr lvl="1" eaLnBrk="1" hangingPunct="1"/>
            <a:r>
              <a:rPr lang="en-US" dirty="0">
                <a:latin typeface="Calibri" charset="0"/>
              </a:rPr>
              <a:t>Latino/Hispanic – 16.3%</a:t>
            </a:r>
          </a:p>
          <a:p>
            <a:pPr lvl="1"/>
            <a:r>
              <a:rPr lang="en-US" dirty="0">
                <a:latin typeface="Calibri" charset="0"/>
              </a:rPr>
              <a:t>Asian </a:t>
            </a:r>
            <a:r>
              <a:rPr lang="en-US" dirty="0">
                <a:latin typeface="Calibri" charset="0"/>
              </a:rPr>
              <a:t>(Non-Hispanic/Latino) – </a:t>
            </a:r>
            <a:r>
              <a:rPr lang="en-US" dirty="0" smtClean="0">
                <a:latin typeface="Calibri" charset="0"/>
              </a:rPr>
              <a:t>4.7%</a:t>
            </a:r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9D440-CBA3-224F-BB7B-4D3CC1E24DDA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2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a novel and useful idea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Convergent thinking </a:t>
            </a:r>
            <a:r>
              <a:rPr lang="en-US" dirty="0" smtClean="0"/>
              <a:t>= problems that have singular solution</a:t>
            </a:r>
          </a:p>
          <a:p>
            <a:pPr lvl="1"/>
            <a:r>
              <a:rPr lang="en-US" dirty="0" smtClean="0"/>
              <a:t>Test questions</a:t>
            </a:r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Divergent thinking </a:t>
            </a:r>
            <a:r>
              <a:rPr lang="en-US" dirty="0" smtClean="0"/>
              <a:t>= problems that have multiple solutions</a:t>
            </a:r>
          </a:p>
          <a:p>
            <a:pPr lvl="1"/>
            <a:r>
              <a:rPr lang="en-US" dirty="0" smtClean="0"/>
              <a:t>Real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898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581865" y="457199"/>
            <a:ext cx="7970463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Palatino Linotype" charset="0"/>
              </a:rPr>
              <a:t>Fixation: Getting Stuck</a:t>
            </a:r>
            <a:endParaRPr lang="en-US" sz="4000" dirty="0">
              <a:latin typeface="Palatino Linotype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1600199"/>
            <a:ext cx="9466728" cy="4814047"/>
          </a:xfrm>
        </p:spPr>
        <p:txBody>
          <a:bodyPr/>
          <a:lstStyle/>
          <a:p>
            <a:pPr eaLnBrk="1" hangingPunct="1"/>
            <a:r>
              <a:rPr lang="en-US" sz="3000" dirty="0" smtClean="0">
                <a:latin typeface="Palatino Linotype" charset="0"/>
              </a:rPr>
              <a:t>Fixation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000" dirty="0" smtClean="0">
                <a:solidFill>
                  <a:srgbClr val="FFFF00"/>
                </a:solidFill>
                <a:latin typeface="Palatino Linotype" charset="0"/>
              </a:rPr>
              <a:t>Mental </a:t>
            </a:r>
            <a:r>
              <a:rPr lang="en-US" sz="3000" dirty="0" smtClean="0">
                <a:solidFill>
                  <a:srgbClr val="FFFF00"/>
                </a:solidFill>
                <a:latin typeface="Palatino Linotype" charset="0"/>
              </a:rPr>
              <a:t>Set: </a:t>
            </a:r>
            <a:r>
              <a:rPr lang="en-US" sz="3000" dirty="0" smtClean="0">
                <a:latin typeface="Palatino Linotype" charset="0"/>
              </a:rPr>
              <a:t>Using an old solution on a new problem</a:t>
            </a:r>
            <a:endParaRPr lang="en-US" sz="3000" dirty="0" smtClean="0">
              <a:latin typeface="Palatino Linotype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3000" dirty="0" smtClean="0">
                <a:solidFill>
                  <a:srgbClr val="FFFF00"/>
                </a:solidFill>
                <a:latin typeface="Palatino Linotype" charset="0"/>
              </a:rPr>
              <a:t>Functional </a:t>
            </a:r>
            <a:r>
              <a:rPr lang="en-US" sz="3000" dirty="0">
                <a:solidFill>
                  <a:srgbClr val="FFFF00"/>
                </a:solidFill>
                <a:latin typeface="Palatino Linotype" charset="0"/>
              </a:rPr>
              <a:t>Fixedness: </a:t>
            </a:r>
            <a:r>
              <a:rPr lang="en-US" sz="3000" dirty="0">
                <a:latin typeface="Palatino Linotype" charset="0"/>
              </a:rPr>
              <a:t>A tendency to think only of the familiar functions of an object</a:t>
            </a:r>
            <a:r>
              <a:rPr lang="en-US" sz="3000" dirty="0" smtClean="0">
                <a:latin typeface="Palatino Linotype" charset="0"/>
              </a:rPr>
              <a:t>.</a:t>
            </a:r>
            <a:endParaRPr lang="en-US" sz="3000" dirty="0">
              <a:latin typeface="Palatino Linotype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Palatino Linotype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Palatino Linotype" charset="0"/>
            </a:endParaRPr>
          </a:p>
          <a:p>
            <a:pPr marL="457200" lvl="1" indent="0">
              <a:buNone/>
            </a:pPr>
            <a:endParaRPr lang="en-US" dirty="0">
              <a:latin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411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problems in problem solving…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Confirmation Bias: Liberals reading the NY Times…</a:t>
            </a:r>
          </a:p>
          <a:p>
            <a:r>
              <a:rPr lang="en-US" dirty="0" smtClean="0"/>
              <a:t>Belief Bias: “</a:t>
            </a:r>
            <a:r>
              <a:rPr lang="en-US" dirty="0"/>
              <a:t>All cops are </a:t>
            </a:r>
            <a:r>
              <a:rPr lang="en-US" dirty="0" smtClean="0"/>
              <a:t>corrupt. Frank </a:t>
            </a:r>
            <a:r>
              <a:rPr lang="en-US" dirty="0"/>
              <a:t>is a </a:t>
            </a:r>
            <a:r>
              <a:rPr lang="en-US" dirty="0" smtClean="0"/>
              <a:t>cop. Frank </a:t>
            </a:r>
            <a:r>
              <a:rPr lang="en-US" dirty="0"/>
              <a:t>is </a:t>
            </a:r>
            <a:r>
              <a:rPr lang="en-US" dirty="0" smtClean="0"/>
              <a:t>corrupt</a:t>
            </a:r>
          </a:p>
          <a:p>
            <a:r>
              <a:rPr lang="en-US" dirty="0" smtClean="0"/>
              <a:t>Belief </a:t>
            </a:r>
            <a:r>
              <a:rPr lang="en-US" dirty="0" err="1" smtClean="0"/>
              <a:t>Perserverance</a:t>
            </a:r>
            <a:r>
              <a:rPr lang="en-US" dirty="0" smtClean="0"/>
              <a:t>: “I still think I’m right…”</a:t>
            </a:r>
          </a:p>
          <a:p>
            <a:r>
              <a:rPr lang="en-US" dirty="0" smtClean="0"/>
              <a:t>Framing: </a:t>
            </a:r>
          </a:p>
          <a:p>
            <a:pPr lvl="1"/>
            <a:r>
              <a:rPr lang="en-US" dirty="0" smtClean="0"/>
              <a:t>“You have a 85% chance of survival” OR</a:t>
            </a:r>
          </a:p>
          <a:p>
            <a:pPr lvl="1"/>
            <a:r>
              <a:rPr lang="en-US" dirty="0" smtClean="0"/>
              <a:t>“You have a 15% chance </a:t>
            </a:r>
            <a:r>
              <a:rPr lang="en-US" smtClean="0"/>
              <a:t>of dying”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Concepts and Prototypes</a:t>
            </a:r>
          </a:p>
          <a:p>
            <a:r>
              <a:rPr lang="en-US" dirty="0" smtClean="0"/>
              <a:t>Types of Heuristics</a:t>
            </a:r>
          </a:p>
          <a:p>
            <a:r>
              <a:rPr lang="en-US" dirty="0" smtClean="0"/>
              <a:t>Creativity</a:t>
            </a:r>
          </a:p>
          <a:p>
            <a:r>
              <a:rPr lang="en-US" dirty="0" smtClean="0"/>
              <a:t>Problems in problem solving: Fixation</a:t>
            </a:r>
          </a:p>
          <a:p>
            <a:r>
              <a:rPr lang="en-US" dirty="0" smtClean="0"/>
              <a:t>Mo’ problems in problem solving: Biases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38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195513" y="276225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Palatino Linotype" charset="0"/>
              </a:rPr>
              <a:t>Concepts and </a:t>
            </a:r>
            <a:r>
              <a:rPr lang="en-US" sz="4000" dirty="0">
                <a:latin typeface="Palatino Linotype" charset="0"/>
              </a:rPr>
              <a:t>Prototypes</a:t>
            </a:r>
          </a:p>
        </p:txBody>
      </p:sp>
      <p:sp>
        <p:nvSpPr>
          <p:cNvPr id="453636" name="Rectangle 1028"/>
          <p:cNvSpPr>
            <a:spLocks noChangeArrowheads="1"/>
          </p:cNvSpPr>
          <p:nvPr/>
        </p:nvSpPr>
        <p:spPr bwMode="auto">
          <a:xfrm>
            <a:off x="2286000" y="1371600"/>
            <a:ext cx="7581900" cy="1636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Font typeface="Wingdings" charset="0"/>
              <a:buNone/>
              <a:defRPr/>
            </a:pPr>
            <a:r>
              <a:rPr lang="en-US" sz="2800" dirty="0" smtClean="0">
                <a:latin typeface="Palatino Linotype" charset="0"/>
              </a:rPr>
              <a:t>For </a:t>
            </a:r>
            <a:r>
              <a:rPr lang="en-US" sz="2800" dirty="0">
                <a:latin typeface="Palatino Linotype" charset="0"/>
              </a:rPr>
              <a:t>each </a:t>
            </a:r>
            <a:r>
              <a:rPr lang="en-US" sz="2800" dirty="0" smtClean="0">
                <a:latin typeface="Palatino Linotype" charset="0"/>
              </a:rPr>
              <a:t>concept we </a:t>
            </a:r>
            <a:r>
              <a:rPr lang="en-US" sz="2800" dirty="0">
                <a:latin typeface="Palatino Linotype" charset="0"/>
              </a:rPr>
              <a:t>have a mental image exemplifying it (</a:t>
            </a:r>
            <a:r>
              <a:rPr lang="en-US" sz="2800" dirty="0" smtClean="0">
                <a:solidFill>
                  <a:srgbClr val="FFFF00"/>
                </a:solidFill>
                <a:latin typeface="Palatino Linotype" charset="0"/>
              </a:rPr>
              <a:t>prototype</a:t>
            </a:r>
            <a:r>
              <a:rPr lang="en-US" sz="2800" dirty="0" smtClean="0">
                <a:latin typeface="Palatino Linotype" charset="0"/>
              </a:rPr>
              <a:t>). </a:t>
            </a:r>
            <a:endParaRPr lang="en-US" sz="2800" dirty="0" smtClean="0">
              <a:latin typeface="Palatino Linotype" charset="0"/>
            </a:endParaRPr>
          </a:p>
          <a:p>
            <a:pPr>
              <a:spcBef>
                <a:spcPct val="20000"/>
              </a:spcBef>
              <a:buFont typeface="Wingdings" charset="0"/>
              <a:buNone/>
              <a:defRPr/>
            </a:pPr>
            <a:r>
              <a:rPr lang="en-US" sz="2800" dirty="0" smtClean="0">
                <a:latin typeface="Palatino Linotype" charset="0"/>
              </a:rPr>
              <a:t>Concept = Bird, Prototype = Robin</a:t>
            </a:r>
            <a:endParaRPr lang="en-US" sz="2800" dirty="0">
              <a:latin typeface="Palatino Linotype" charset="0"/>
            </a:endParaRPr>
          </a:p>
        </p:txBody>
      </p:sp>
      <p:pic>
        <p:nvPicPr>
          <p:cNvPr id="29699" name="Picture 1030" descr="12673_MyersPsy8E_10UN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148" y="3007728"/>
            <a:ext cx="5641664" cy="3677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2226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618978" y="276225"/>
            <a:ext cx="10734822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FF00"/>
                </a:solidFill>
                <a:latin typeface="Palatino Linotype" charset="0"/>
              </a:rPr>
              <a:t>Representativeness </a:t>
            </a:r>
            <a:r>
              <a:rPr lang="en-US" sz="3600" dirty="0">
                <a:solidFill>
                  <a:srgbClr val="FFFF00"/>
                </a:solidFill>
                <a:latin typeface="Palatino Linotype" charset="0"/>
              </a:rPr>
              <a:t>Heuristic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618978" y="1600200"/>
            <a:ext cx="9363222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Palatino Linotype" charset="0"/>
              </a:rPr>
              <a:t>Judging the likelihood of things or objects in terms of how well they seem to represent, or match, a particular prototype.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62620-8C4F-B540-B814-5C2EC71057E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67973" name="Rectangle 5"/>
          <p:cNvSpPr>
            <a:spLocks noChangeArrowheads="1"/>
          </p:cNvSpPr>
          <p:nvPr/>
        </p:nvSpPr>
        <p:spPr bwMode="auto">
          <a:xfrm>
            <a:off x="2333625" y="4191000"/>
            <a:ext cx="7481888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Font typeface="Wingdings" charset="0"/>
              <a:buNone/>
              <a:defRPr/>
            </a:pPr>
            <a:r>
              <a:rPr lang="en-US">
                <a:latin typeface="Palatino Linotype" charset="0"/>
              </a:rPr>
              <a:t>Probability that that person is a truck driver is far greater than an ivy league professor just because there are more truck drivers than such professors.</a:t>
            </a:r>
          </a:p>
        </p:txBody>
      </p:sp>
      <p:sp>
        <p:nvSpPr>
          <p:cNvPr id="467972" name="Rectangle 4"/>
          <p:cNvSpPr>
            <a:spLocks noChangeArrowheads="1"/>
          </p:cNvSpPr>
          <p:nvPr/>
        </p:nvSpPr>
        <p:spPr bwMode="auto">
          <a:xfrm>
            <a:off x="618978" y="3460750"/>
            <a:ext cx="9065566" cy="1981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Font typeface="Wingdings" charset="0"/>
              <a:buNone/>
              <a:defRPr/>
            </a:pPr>
            <a:r>
              <a:rPr lang="en-US" sz="2400" dirty="0">
                <a:latin typeface="Palatino Linotype" charset="0"/>
              </a:rPr>
              <a:t>If you meet a slim, short, man who wears glasses and likes poetry, what do you think his profession would be?</a:t>
            </a:r>
          </a:p>
          <a:p>
            <a:pPr>
              <a:spcBef>
                <a:spcPct val="20000"/>
              </a:spcBef>
              <a:buFont typeface="Wingdings" charset="0"/>
              <a:buNone/>
              <a:defRPr/>
            </a:pPr>
            <a:endParaRPr lang="en-US" sz="2400" dirty="0">
              <a:latin typeface="Palatino Linotype" charset="0"/>
            </a:endParaRPr>
          </a:p>
          <a:p>
            <a:pPr>
              <a:spcBef>
                <a:spcPct val="20000"/>
              </a:spcBef>
              <a:buFont typeface="Wingdings" charset="0"/>
              <a:buNone/>
              <a:defRPr/>
            </a:pPr>
            <a:r>
              <a:rPr lang="en-US" sz="2400" dirty="0">
                <a:latin typeface="Palatino Linotype" charset="0"/>
              </a:rPr>
              <a:t>An Ivy league professor or a truck driver?</a:t>
            </a:r>
          </a:p>
        </p:txBody>
      </p:sp>
    </p:spTree>
    <p:extLst>
      <p:ext uri="{BB962C8B-B14F-4D97-AF65-F5344CB8AC3E}">
        <p14:creationId xmlns:p14="http://schemas.microsoft.com/office/powerpoint/2010/main" val="3894963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67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7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3" grpId="0"/>
      <p:bldP spid="4679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4" y="276225"/>
            <a:ext cx="9637426" cy="114300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rgbClr val="FFFF00"/>
                </a:solidFill>
                <a:latin typeface="Palatino Linotype" charset="0"/>
              </a:rPr>
              <a:t>Availability Heuristic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4774" y="1600200"/>
            <a:ext cx="9866027" cy="4191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latin typeface="Palatino Linotype" charset="0"/>
              </a:rPr>
              <a:t>Basing likelihood of events on the availability in memory</a:t>
            </a:r>
            <a:r>
              <a:rPr lang="en-US" dirty="0" smtClean="0">
                <a:latin typeface="Palatino Linotype" charset="0"/>
              </a:rPr>
              <a:t>.</a:t>
            </a:r>
            <a:endParaRPr lang="en-US" dirty="0">
              <a:latin typeface="Palatino Linotype" charset="0"/>
            </a:endParaRPr>
          </a:p>
          <a:p>
            <a:pPr>
              <a:defRPr/>
            </a:pPr>
            <a:r>
              <a:rPr lang="en-US" dirty="0" smtClean="0">
                <a:latin typeface="Palatino Linotype" charset="0"/>
              </a:rPr>
              <a:t>Example:</a:t>
            </a:r>
          </a:p>
          <a:p>
            <a:pPr lvl="1">
              <a:defRPr/>
            </a:pPr>
            <a:r>
              <a:rPr lang="en-US" dirty="0" smtClean="0">
                <a:latin typeface="Palatino Linotype" charset="0"/>
              </a:rPr>
              <a:t>Your parents read a news article about a teenager that was killed in a car accident</a:t>
            </a:r>
          </a:p>
          <a:p>
            <a:pPr lvl="1">
              <a:defRPr/>
            </a:pPr>
            <a:r>
              <a:rPr lang="en-US" dirty="0" smtClean="0">
                <a:latin typeface="Palatino Linotype" charset="0"/>
              </a:rPr>
              <a:t>Then, they take away your car keys claiming that “teenagers are reckless and dangerous.”</a:t>
            </a:r>
            <a:endParaRPr lang="en-US" dirty="0">
              <a:latin typeface="Palatino Linotype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D29BB-3FA5-F14C-A687-6908C2AB2268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 descr="Image result for availability heuris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680" y="3755153"/>
            <a:ext cx="3367113" cy="295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181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Image result for availability heuris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79882"/>
            <a:ext cx="12192001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79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Rank these places by their levels of poverty (highest to lowest):</a:t>
            </a:r>
            <a:endParaRPr lang="en-US" dirty="0">
              <a:latin typeface="Calibri" charset="0"/>
            </a:endParaRPr>
          </a:p>
          <a:p>
            <a:pPr lvl="1" eaLnBrk="1" hangingPunct="1"/>
            <a:r>
              <a:rPr lang="en-US" dirty="0">
                <a:latin typeface="Calibri" charset="0"/>
              </a:rPr>
              <a:t>Chapel Hill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Durham (city)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New York (city)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909F8-CB9F-E844-811C-BB134D9F11C2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7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New York (city) – 20.3%</a:t>
            </a:r>
          </a:p>
          <a:p>
            <a:pPr eaLnBrk="1" hangingPunct="1"/>
            <a:r>
              <a:rPr lang="en-US" dirty="0" smtClean="0">
                <a:latin typeface="Calibri" charset="0"/>
              </a:rPr>
              <a:t>Chapel </a:t>
            </a:r>
            <a:r>
              <a:rPr lang="en-US" dirty="0">
                <a:latin typeface="Calibri" charset="0"/>
              </a:rPr>
              <a:t>Hill – </a:t>
            </a:r>
            <a:r>
              <a:rPr lang="en-US" dirty="0" smtClean="0">
                <a:latin typeface="Calibri" charset="0"/>
              </a:rPr>
              <a:t>20.1%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US" dirty="0" smtClean="0">
                <a:latin typeface="Calibri" charset="0"/>
              </a:rPr>
              <a:t>Durham </a:t>
            </a:r>
            <a:r>
              <a:rPr lang="en-US" dirty="0">
                <a:latin typeface="Calibri" charset="0"/>
              </a:rPr>
              <a:t>(city) – </a:t>
            </a:r>
            <a:r>
              <a:rPr lang="en-US" dirty="0" smtClean="0">
                <a:latin typeface="Calibri" charset="0"/>
              </a:rPr>
              <a:t>18.5%</a:t>
            </a:r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AC6891-903A-8941-917B-8054478EF64A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1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Rank these </a:t>
            </a:r>
            <a:r>
              <a:rPr lang="en-US" dirty="0">
                <a:latin typeface="Calibri" charset="0"/>
              </a:rPr>
              <a:t>places </a:t>
            </a:r>
            <a:r>
              <a:rPr lang="en-US" dirty="0" smtClean="0">
                <a:latin typeface="Calibri" charset="0"/>
              </a:rPr>
              <a:t>by their </a:t>
            </a:r>
            <a:r>
              <a:rPr lang="en-US" dirty="0">
                <a:latin typeface="Calibri" charset="0"/>
              </a:rPr>
              <a:t>median </a:t>
            </a:r>
            <a:r>
              <a:rPr lang="en-US" dirty="0" smtClean="0">
                <a:latin typeface="Calibri" charset="0"/>
              </a:rPr>
              <a:t>income (highest to lowest).</a:t>
            </a:r>
            <a:endParaRPr lang="en-US" dirty="0">
              <a:latin typeface="Calibri" charset="0"/>
            </a:endParaRPr>
          </a:p>
          <a:p>
            <a:pPr lvl="1" eaLnBrk="1" hangingPunct="1"/>
            <a:r>
              <a:rPr lang="en-US" dirty="0">
                <a:latin typeface="Calibri" charset="0"/>
              </a:rPr>
              <a:t>New York (city)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Durham (city)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Chicago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Raleigh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21F9B-D1FE-D14B-BF6A-456DEABA4B49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0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536</Words>
  <Application>Microsoft Office PowerPoint</Application>
  <PresentationFormat>Widescreen</PresentationFormat>
  <Paragraphs>92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Palatino Linotype</vt:lpstr>
      <vt:lpstr>Wingdings</vt:lpstr>
      <vt:lpstr>Office Theme</vt:lpstr>
      <vt:lpstr>Thinking</vt:lpstr>
      <vt:lpstr>Topics for today…</vt:lpstr>
      <vt:lpstr>Concepts and Prototypes</vt:lpstr>
      <vt:lpstr>Representativeness Heuristic</vt:lpstr>
      <vt:lpstr>Availability Heuristic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According to the 2010 Census</vt:lpstr>
      <vt:lpstr>According to the 2010 Census</vt:lpstr>
      <vt:lpstr>According to the 2010 Census</vt:lpstr>
      <vt:lpstr>According to the 2010 Census</vt:lpstr>
      <vt:lpstr>Creativity</vt:lpstr>
      <vt:lpstr>Fixation: Getting Stuck</vt:lpstr>
      <vt:lpstr>Other problems in problem solving…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</dc:title>
  <dc:creator>Victor Cadilla</dc:creator>
  <cp:lastModifiedBy>Victor Cadilla</cp:lastModifiedBy>
  <cp:revision>3</cp:revision>
  <dcterms:created xsi:type="dcterms:W3CDTF">2018-12-03T03:39:59Z</dcterms:created>
  <dcterms:modified xsi:type="dcterms:W3CDTF">2018-12-03T04:01:44Z</dcterms:modified>
</cp:coreProperties>
</file>