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0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3983-298D-482C-A992-B8E7B4F47705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5CCF-91E5-4BE8-BF03-C84F2847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8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3983-298D-482C-A992-B8E7B4F47705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5CCF-91E5-4BE8-BF03-C84F2847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36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3983-298D-482C-A992-B8E7B4F47705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5CCF-91E5-4BE8-BF03-C84F2847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8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3983-298D-482C-A992-B8E7B4F47705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5CCF-91E5-4BE8-BF03-C84F2847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8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3983-298D-482C-A992-B8E7B4F47705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5CCF-91E5-4BE8-BF03-C84F2847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3983-298D-482C-A992-B8E7B4F47705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5CCF-91E5-4BE8-BF03-C84F2847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54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3983-298D-482C-A992-B8E7B4F47705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5CCF-91E5-4BE8-BF03-C84F2847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0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3983-298D-482C-A992-B8E7B4F47705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5CCF-91E5-4BE8-BF03-C84F2847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7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3983-298D-482C-A992-B8E7B4F47705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5CCF-91E5-4BE8-BF03-C84F2847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3983-298D-482C-A992-B8E7B4F47705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5CCF-91E5-4BE8-BF03-C84F2847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01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3983-298D-482C-A992-B8E7B4F47705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5CCF-91E5-4BE8-BF03-C84F2847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4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E3983-298D-482C-A992-B8E7B4F47705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45CCF-91E5-4BE8-BF03-C84F2847F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013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Psychotherapies…continued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Behavior, Cognitive-Behavior, Group, and Family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9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behavior and cognitive-behavior therapists:</a:t>
            </a:r>
            <a:endParaRPr lang="en-US" dirty="0"/>
          </a:p>
          <a:p>
            <a:pPr lvl="1"/>
            <a:r>
              <a:rPr lang="en-US" dirty="0"/>
              <a:t>View the cause of a disorder</a:t>
            </a:r>
          </a:p>
          <a:p>
            <a:pPr lvl="1"/>
            <a:r>
              <a:rPr lang="en-US" dirty="0"/>
              <a:t>Treat patients</a:t>
            </a:r>
          </a:p>
          <a:p>
            <a:pPr lvl="2"/>
            <a:r>
              <a:rPr lang="en-US" dirty="0"/>
              <a:t>Specific techniques for each </a:t>
            </a:r>
            <a:r>
              <a:rPr lang="en-US" dirty="0" smtClean="0"/>
              <a:t>perspective</a:t>
            </a:r>
          </a:p>
          <a:p>
            <a:r>
              <a:rPr lang="en-US" dirty="0" smtClean="0"/>
              <a:t>Multi-person therapy</a:t>
            </a:r>
          </a:p>
          <a:p>
            <a:pPr lvl="1"/>
            <a:r>
              <a:rPr lang="en-US" dirty="0" smtClean="0"/>
              <a:t>Group therapy</a:t>
            </a:r>
          </a:p>
          <a:p>
            <a:pPr lvl="1"/>
            <a:r>
              <a:rPr lang="en-US" dirty="0" smtClean="0"/>
              <a:t>Family therapy</a:t>
            </a:r>
          </a:p>
          <a:p>
            <a:r>
              <a:rPr lang="en-US" dirty="0" smtClean="0"/>
              <a:t>Is psychotherapy effective?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51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9730" y="423081"/>
            <a:ext cx="5144069" cy="1255593"/>
          </a:xfrm>
        </p:spPr>
        <p:txBody>
          <a:bodyPr/>
          <a:lstStyle/>
          <a:p>
            <a:r>
              <a:rPr lang="en-US" dirty="0" smtClean="0"/>
              <a:t>Behavior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678674"/>
            <a:ext cx="5125872" cy="4498289"/>
          </a:xfrm>
        </p:spPr>
        <p:txBody>
          <a:bodyPr/>
          <a:lstStyle/>
          <a:p>
            <a:r>
              <a:rPr lang="en-US" dirty="0"/>
              <a:t>Cause of illness:</a:t>
            </a:r>
          </a:p>
          <a:p>
            <a:pPr lvl="1"/>
            <a:r>
              <a:rPr lang="en-US" dirty="0" smtClean="0"/>
              <a:t>Maladaptive behavior</a:t>
            </a:r>
            <a:endParaRPr lang="en-US" dirty="0"/>
          </a:p>
          <a:p>
            <a:r>
              <a:rPr lang="en-US" dirty="0"/>
              <a:t>Overall method to treat patient: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hange maladaptive behaviors</a:t>
            </a:r>
          </a:p>
          <a:p>
            <a:pPr lvl="1"/>
            <a:r>
              <a:rPr lang="en-US" dirty="0" smtClean="0"/>
              <a:t>“Confronting your fears”</a:t>
            </a:r>
            <a:endParaRPr lang="en-US" dirty="0"/>
          </a:p>
        </p:txBody>
      </p:sp>
      <p:pic>
        <p:nvPicPr>
          <p:cNvPr id="4" name="Picture 2" descr="Image result for exposure therapy fars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60" y="409433"/>
            <a:ext cx="5554638" cy="615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05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3553"/>
            <a:ext cx="10515600" cy="1325563"/>
          </a:xfrm>
        </p:spPr>
        <p:txBody>
          <a:bodyPr/>
          <a:lstStyle/>
          <a:p>
            <a:r>
              <a:rPr lang="en-US" dirty="0"/>
              <a:t>Behavior Therapy - Techniques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148465"/>
            <a:ext cx="5157787" cy="823912"/>
          </a:xfrm>
        </p:spPr>
        <p:txBody>
          <a:bodyPr/>
          <a:lstStyle/>
          <a:p>
            <a:r>
              <a:rPr lang="en-US" sz="3200" dirty="0" smtClean="0"/>
              <a:t>Classical Conditioning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8" y="2106847"/>
            <a:ext cx="5157787" cy="4082816"/>
          </a:xfrm>
        </p:spPr>
        <p:txBody>
          <a:bodyPr/>
          <a:lstStyle/>
          <a:p>
            <a:r>
              <a:rPr lang="en-US" dirty="0" smtClean="0"/>
              <a:t>Counterconditioning</a:t>
            </a:r>
          </a:p>
          <a:p>
            <a:pPr lvl="1"/>
            <a:r>
              <a:rPr lang="en-US" dirty="0" smtClean="0"/>
              <a:t>Exposure therapy</a:t>
            </a:r>
          </a:p>
          <a:p>
            <a:pPr lvl="2"/>
            <a:r>
              <a:rPr lang="en-US" dirty="0" smtClean="0"/>
              <a:t>Systematic desensitization</a:t>
            </a:r>
          </a:p>
          <a:p>
            <a:pPr lvl="2"/>
            <a:r>
              <a:rPr lang="en-US" dirty="0" smtClean="0"/>
              <a:t>VR exposure therapy</a:t>
            </a:r>
          </a:p>
          <a:p>
            <a:pPr lvl="2"/>
            <a:r>
              <a:rPr lang="en-US" dirty="0" smtClean="0"/>
              <a:t>Flooding</a:t>
            </a:r>
          </a:p>
          <a:p>
            <a:pPr lvl="1"/>
            <a:r>
              <a:rPr lang="en-US" dirty="0" smtClean="0"/>
              <a:t>Aversive conditioning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148465"/>
            <a:ext cx="5183188" cy="8239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Operant Conditioning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2106847"/>
            <a:ext cx="5183188" cy="4082816"/>
          </a:xfrm>
        </p:spPr>
        <p:txBody>
          <a:bodyPr/>
          <a:lstStyle/>
          <a:p>
            <a:r>
              <a:rPr lang="en-US" dirty="0" smtClean="0"/>
              <a:t>Token economies</a:t>
            </a:r>
          </a:p>
          <a:p>
            <a:r>
              <a:rPr lang="en-US" dirty="0" smtClean="0"/>
              <a:t>Contracts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4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90281" y="1212289"/>
            <a:ext cx="4728883" cy="17595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form of behavior therapy is this?</a:t>
            </a:r>
            <a:endParaRPr lang="en-US" dirty="0"/>
          </a:p>
        </p:txBody>
      </p:sp>
      <p:pic>
        <p:nvPicPr>
          <p:cNvPr id="9" name="Picture 2" descr="Image result for family therapy fars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316" y="0"/>
            <a:ext cx="55132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91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Cognitive-Behavior Therapy (CBT)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 of illness:</a:t>
            </a:r>
          </a:p>
          <a:p>
            <a:pPr lvl="1"/>
            <a:r>
              <a:rPr lang="en-US" dirty="0" smtClean="0"/>
              <a:t>Maladaptive behavior AND maladaptive thoughts</a:t>
            </a:r>
          </a:p>
          <a:p>
            <a:r>
              <a:rPr lang="en-US" dirty="0" smtClean="0"/>
              <a:t>Overall method to treat patient: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hange </a:t>
            </a:r>
            <a:r>
              <a:rPr lang="en-US" dirty="0"/>
              <a:t>maladaptive </a:t>
            </a:r>
            <a:r>
              <a:rPr lang="en-US" u="sng" dirty="0" smtClean="0"/>
              <a:t>behaviors </a:t>
            </a:r>
            <a:endParaRPr lang="en-US" u="sng" dirty="0"/>
          </a:p>
          <a:p>
            <a:pPr lvl="1"/>
            <a:r>
              <a:rPr lang="en-US" dirty="0" smtClean="0"/>
              <a:t>Change the way people think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6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2774" y="0"/>
            <a:ext cx="11180296" cy="1325563"/>
          </a:xfrm>
        </p:spPr>
        <p:txBody>
          <a:bodyPr/>
          <a:lstStyle/>
          <a:p>
            <a:r>
              <a:rPr lang="en-US" dirty="0" smtClean="0"/>
              <a:t>Therapy with Others: Group and Family Therapy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5553636" y="1825625"/>
            <a:ext cx="6468036" cy="4351338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Therapy = therapy with strangers</a:t>
            </a:r>
          </a:p>
          <a:p>
            <a:pPr lvl="1"/>
            <a:r>
              <a:rPr lang="en-US" dirty="0" smtClean="0"/>
              <a:t>Why would people do this?</a:t>
            </a:r>
          </a:p>
          <a:p>
            <a:r>
              <a:rPr lang="en-US" dirty="0"/>
              <a:t>Family </a:t>
            </a:r>
            <a:r>
              <a:rPr lang="en-US" dirty="0" smtClean="0"/>
              <a:t>Therapy = therapy </a:t>
            </a:r>
            <a:r>
              <a:rPr lang="en-US" dirty="0"/>
              <a:t>with </a:t>
            </a:r>
            <a:r>
              <a:rPr lang="en-US" dirty="0" smtClean="0"/>
              <a:t>family</a:t>
            </a:r>
          </a:p>
          <a:p>
            <a:pPr lvl="1"/>
            <a:r>
              <a:rPr lang="en-US" dirty="0" smtClean="0"/>
              <a:t>Why would people do this?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Image result for group therapy fars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98" y="1097661"/>
            <a:ext cx="4645026" cy="5587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65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Psychotherapy Effective?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42877"/>
          </a:xfrm>
        </p:spPr>
        <p:txBody>
          <a:bodyPr/>
          <a:lstStyle/>
          <a:p>
            <a:r>
              <a:rPr lang="en-US" dirty="0" smtClean="0"/>
              <a:t>Patients think it is…</a:t>
            </a:r>
          </a:p>
          <a:p>
            <a:r>
              <a:rPr lang="en-US" dirty="0" smtClean="0"/>
              <a:t>Therapists think it is…</a:t>
            </a:r>
          </a:p>
          <a:p>
            <a:r>
              <a:rPr lang="en-US" dirty="0" smtClean="0"/>
              <a:t>Meta-analysis shows nuanced answer:</a:t>
            </a:r>
          </a:p>
          <a:p>
            <a:pPr lvl="1"/>
            <a:r>
              <a:rPr lang="en-US" dirty="0" smtClean="0"/>
              <a:t>Patients who get treatment often get better</a:t>
            </a:r>
          </a:p>
          <a:p>
            <a:pPr lvl="1"/>
            <a:r>
              <a:rPr lang="en-US" dirty="0" smtClean="0"/>
              <a:t>People often get better without psychotherapy</a:t>
            </a:r>
          </a:p>
          <a:p>
            <a:r>
              <a:rPr lang="en-US" dirty="0" smtClean="0"/>
              <a:t>So is it effective?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55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</TotalTime>
  <Words>191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Psychotherapies…continued</vt:lpstr>
      <vt:lpstr>Topics for today</vt:lpstr>
      <vt:lpstr>Behavior Therapy</vt:lpstr>
      <vt:lpstr>Behavior Therapy - Techniques</vt:lpstr>
      <vt:lpstr>Which form of behavior therapy is this?</vt:lpstr>
      <vt:lpstr>Cognitive-Behavior Therapy (CBT)</vt:lpstr>
      <vt:lpstr>Therapy with Others: Group and Family Therapy</vt:lpstr>
      <vt:lpstr>Is Psychotherapy Effective?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Psychotherapies…continued</dc:title>
  <dc:creator>Victor Cadilla</dc:creator>
  <cp:lastModifiedBy>Victor Cadilla</cp:lastModifiedBy>
  <cp:revision>15</cp:revision>
  <dcterms:created xsi:type="dcterms:W3CDTF">2019-03-05T13:02:29Z</dcterms:created>
  <dcterms:modified xsi:type="dcterms:W3CDTF">2019-03-06T15:05:39Z</dcterms:modified>
</cp:coreProperties>
</file>