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43" d="100"/>
          <a:sy n="43" d="100"/>
        </p:scale>
        <p:origin x="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4B01-804F-4DF1-A3B7-719922DA22A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0167-A5CC-475F-963B-92C54BA7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Reviewing Units 1 - 3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2893"/>
            <a:ext cx="9144000" cy="2700288"/>
          </a:xfrm>
        </p:spPr>
        <p:txBody>
          <a:bodyPr>
            <a:normAutofit/>
          </a:bodyPr>
          <a:lstStyle/>
          <a:p>
            <a:r>
              <a:rPr lang="en-US" dirty="0" smtClean="0"/>
              <a:t>Unit 1 – History, Approaches, and Methods</a:t>
            </a:r>
          </a:p>
          <a:p>
            <a:r>
              <a:rPr lang="en-US" dirty="0" smtClean="0"/>
              <a:t>Unit 2 – Neuroscience</a:t>
            </a:r>
          </a:p>
          <a:p>
            <a:r>
              <a:rPr lang="en-US" dirty="0" smtClean="0"/>
              <a:t>Unit 3 – Developmental Psych.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Flash Lecture: Listen, </a:t>
            </a:r>
            <a:r>
              <a:rPr lang="en-US" u="sng" dirty="0" smtClean="0">
                <a:solidFill>
                  <a:srgbClr val="FFFF00"/>
                </a:solidFill>
              </a:rPr>
              <a:t>don’t</a:t>
            </a:r>
            <a:r>
              <a:rPr lang="en-US" dirty="0" smtClean="0">
                <a:solidFill>
                  <a:srgbClr val="FFFF00"/>
                </a:solidFill>
              </a:rPr>
              <a:t> write stuff down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Bias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Placebos</a:t>
            </a:r>
          </a:p>
          <a:p>
            <a:pPr lvl="2"/>
            <a:r>
              <a:rPr lang="en-US" dirty="0" smtClean="0"/>
              <a:t>Placebo Effect</a:t>
            </a:r>
          </a:p>
          <a:p>
            <a:pPr lvl="1"/>
            <a:r>
              <a:rPr lang="en-US" dirty="0" smtClean="0"/>
              <a:t>Double-Blind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avoid 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consensus effect</a:t>
            </a:r>
          </a:p>
          <a:p>
            <a:r>
              <a:rPr lang="en-US" dirty="0" smtClean="0"/>
              <a:t>Illusory Correlations</a:t>
            </a:r>
          </a:p>
          <a:p>
            <a:r>
              <a:rPr lang="en-US" dirty="0" smtClean="0"/>
              <a:t>Confounding variables</a:t>
            </a:r>
          </a:p>
          <a:p>
            <a:r>
              <a:rPr lang="en-US" dirty="0" smtClean="0"/>
              <a:t>Biases:</a:t>
            </a:r>
          </a:p>
          <a:p>
            <a:pPr lvl="1"/>
            <a:r>
              <a:rPr lang="en-US" dirty="0" smtClean="0"/>
              <a:t>hindsight, confirmation, researchers’, belief, self-serving, sampling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of Central Tendency (3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Measures of Variation (Range and Standard Deviation)</a:t>
            </a:r>
          </a:p>
          <a:p>
            <a:r>
              <a:rPr lang="en-US" dirty="0" smtClean="0"/>
              <a:t>Statistical Significance -&gt; results are legit, not caused by random chance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experimenting on people:</a:t>
            </a:r>
          </a:p>
          <a:p>
            <a:pPr lvl="1"/>
            <a:r>
              <a:rPr lang="en-US" dirty="0" smtClean="0"/>
              <a:t>Informed consent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rotect from harm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Explain research afterwards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33" descr="D:\Art\ch02\jpg\figure 0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638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662"/>
            <a:ext cx="8229600" cy="1143000"/>
          </a:xfrm>
        </p:spPr>
        <p:txBody>
          <a:bodyPr/>
          <a:lstStyle/>
          <a:p>
            <a:r>
              <a:rPr lang="en-US" dirty="0" smtClean="0"/>
              <a:t>Firing a neuron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ction-potentia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0663"/>
            <a:ext cx="9144000" cy="56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85899"/>
          </a:xfrm>
        </p:spPr>
        <p:txBody>
          <a:bodyPr>
            <a:normAutofit/>
          </a:bodyPr>
          <a:lstStyle/>
          <a:p>
            <a:r>
              <a:rPr lang="en-US" dirty="0" err="1" smtClean="0"/>
              <a:t>ACh</a:t>
            </a:r>
            <a:r>
              <a:rPr lang="en-US" dirty="0" smtClean="0"/>
              <a:t> – Muscle </a:t>
            </a:r>
            <a:r>
              <a:rPr lang="en-US" dirty="0" err="1" smtClean="0"/>
              <a:t>AChion</a:t>
            </a:r>
            <a:r>
              <a:rPr lang="en-US" dirty="0" smtClean="0"/>
              <a:t> – lack = Alzheimer’s</a:t>
            </a:r>
            <a:endParaRPr lang="en-US" dirty="0"/>
          </a:p>
          <a:p>
            <a:r>
              <a:rPr lang="en-US" dirty="0" smtClean="0"/>
              <a:t>Dopamine – excess  = </a:t>
            </a:r>
            <a:r>
              <a:rPr lang="en-US" dirty="0" err="1" smtClean="0"/>
              <a:t>schizo</a:t>
            </a:r>
            <a:r>
              <a:rPr lang="en-US" dirty="0" smtClean="0"/>
              <a:t>, lack = </a:t>
            </a:r>
            <a:r>
              <a:rPr lang="en-US" sz="3000" dirty="0"/>
              <a:t>Parkinson’s</a:t>
            </a:r>
          </a:p>
          <a:p>
            <a:r>
              <a:rPr lang="en-US" dirty="0" smtClean="0"/>
              <a:t>Serotonin – mood, sleep – Prozac/SSRIs</a:t>
            </a:r>
          </a:p>
          <a:p>
            <a:r>
              <a:rPr lang="en-US" dirty="0" smtClean="0"/>
              <a:t>Norepinephrine – arousal – lack = depression</a:t>
            </a:r>
          </a:p>
          <a:p>
            <a:r>
              <a:rPr lang="en-US" dirty="0" smtClean="0"/>
              <a:t>GABA – inhibitory – lack = seizures, insomnia</a:t>
            </a:r>
          </a:p>
          <a:p>
            <a:r>
              <a:rPr lang="en-US" dirty="0" smtClean="0"/>
              <a:t>Glutamate – excitatory – excess = migraines</a:t>
            </a:r>
          </a:p>
          <a:p>
            <a:r>
              <a:rPr lang="en-US" dirty="0" smtClean="0"/>
              <a:t>Agonists – mimic </a:t>
            </a:r>
            <a:r>
              <a:rPr lang="en-US" dirty="0" err="1" smtClean="0"/>
              <a:t>nt</a:t>
            </a:r>
            <a:endParaRPr lang="en-US" dirty="0" smtClean="0"/>
          </a:p>
          <a:p>
            <a:r>
              <a:rPr lang="en-US" dirty="0" smtClean="0"/>
              <a:t>antagonists – block </a:t>
            </a:r>
            <a:r>
              <a:rPr lang="en-US" dirty="0" err="1" smtClean="0"/>
              <a:t>nt</a:t>
            </a:r>
            <a:r>
              <a:rPr lang="en-US" dirty="0" smtClean="0"/>
              <a:t>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(Afferent)</a:t>
            </a:r>
          </a:p>
          <a:p>
            <a:r>
              <a:rPr lang="en-US" dirty="0" smtClean="0"/>
              <a:t>Motor (Efferent)</a:t>
            </a:r>
          </a:p>
          <a:p>
            <a:r>
              <a:rPr lang="en-US" dirty="0" smtClean="0"/>
              <a:t>Interneurons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1129"/>
            <a:ext cx="8229600" cy="1143000"/>
          </a:xfrm>
        </p:spPr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2133600" y="1001872"/>
            <a:ext cx="8077200" cy="5419510"/>
            <a:chOff x="384" y="1104"/>
            <a:chExt cx="4848" cy="3072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2256" y="1632"/>
              <a:ext cx="2064" cy="310"/>
              <a:chOff x="1248" y="2448"/>
              <a:chExt cx="2064" cy="310"/>
            </a:xfrm>
          </p:grpSpPr>
          <p:sp>
            <p:nvSpPr>
              <p:cNvPr id="22" name="Line 1029"/>
              <p:cNvSpPr>
                <a:spLocks noChangeShapeType="1"/>
              </p:cNvSpPr>
              <p:nvPr/>
            </p:nvSpPr>
            <p:spPr bwMode="auto">
              <a:xfrm flipV="1">
                <a:off x="1248" y="2590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23" name="Line 1030"/>
              <p:cNvSpPr>
                <a:spLocks noChangeShapeType="1"/>
              </p:cNvSpPr>
              <p:nvPr/>
            </p:nvSpPr>
            <p:spPr bwMode="auto">
              <a:xfrm flipV="1">
                <a:off x="1248" y="260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24" name="Line 1031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25" name="Line 1032"/>
              <p:cNvSpPr>
                <a:spLocks noChangeShapeType="1"/>
              </p:cNvSpPr>
              <p:nvPr/>
            </p:nvSpPr>
            <p:spPr bwMode="auto">
              <a:xfrm flipV="1">
                <a:off x="3312" y="2590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</p:grpSp>
        <p:sp>
          <p:nvSpPr>
            <p:cNvPr id="6" name="Line 1033"/>
            <p:cNvSpPr>
              <a:spLocks noChangeShapeType="1"/>
            </p:cNvSpPr>
            <p:nvPr/>
          </p:nvSpPr>
          <p:spPr bwMode="auto">
            <a:xfrm flipV="1">
              <a:off x="1248" y="3438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sp>
          <p:nvSpPr>
            <p:cNvPr id="7" name="Line 1034"/>
            <p:cNvSpPr>
              <a:spLocks noChangeShapeType="1"/>
            </p:cNvSpPr>
            <p:nvPr/>
          </p:nvSpPr>
          <p:spPr bwMode="auto">
            <a:xfrm flipV="1">
              <a:off x="1248" y="3448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sp>
          <p:nvSpPr>
            <p:cNvPr id="8" name="Line 1035"/>
            <p:cNvSpPr>
              <a:spLocks noChangeShapeType="1"/>
            </p:cNvSpPr>
            <p:nvPr/>
          </p:nvSpPr>
          <p:spPr bwMode="auto">
            <a:xfrm flipV="1">
              <a:off x="1728" y="32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sp>
          <p:nvSpPr>
            <p:cNvPr id="9" name="Line 1036"/>
            <p:cNvSpPr>
              <a:spLocks noChangeShapeType="1"/>
            </p:cNvSpPr>
            <p:nvPr/>
          </p:nvSpPr>
          <p:spPr bwMode="auto">
            <a:xfrm flipV="1">
              <a:off x="3312" y="3438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grpSp>
          <p:nvGrpSpPr>
            <p:cNvPr id="10" name="Group 1037"/>
            <p:cNvGrpSpPr>
              <a:grpSpLocks/>
            </p:cNvGrpSpPr>
            <p:nvPr/>
          </p:nvGrpSpPr>
          <p:grpSpPr bwMode="auto">
            <a:xfrm>
              <a:off x="1248" y="2448"/>
              <a:ext cx="2064" cy="310"/>
              <a:chOff x="1248" y="2448"/>
              <a:chExt cx="2064" cy="310"/>
            </a:xfrm>
          </p:grpSpPr>
          <p:sp>
            <p:nvSpPr>
              <p:cNvPr id="18" name="Line 1038"/>
              <p:cNvSpPr>
                <a:spLocks noChangeShapeType="1"/>
              </p:cNvSpPr>
              <p:nvPr/>
            </p:nvSpPr>
            <p:spPr bwMode="auto">
              <a:xfrm flipV="1">
                <a:off x="1248" y="2590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19" name="Line 1039"/>
              <p:cNvSpPr>
                <a:spLocks noChangeShapeType="1"/>
              </p:cNvSpPr>
              <p:nvPr/>
            </p:nvSpPr>
            <p:spPr bwMode="auto">
              <a:xfrm flipV="1">
                <a:off x="1248" y="260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20" name="Line 1040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  <p:sp>
            <p:nvSpPr>
              <p:cNvPr id="21" name="Line 1041"/>
              <p:cNvSpPr>
                <a:spLocks noChangeShapeType="1"/>
              </p:cNvSpPr>
              <p:nvPr/>
            </p:nvSpPr>
            <p:spPr bwMode="auto">
              <a:xfrm flipV="1">
                <a:off x="3312" y="2590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Rectangle 1042"/>
            <p:cNvSpPr>
              <a:spLocks noChangeArrowheads="1"/>
            </p:cNvSpPr>
            <p:nvPr/>
          </p:nvSpPr>
          <p:spPr bwMode="auto">
            <a:xfrm>
              <a:off x="3456" y="1920"/>
              <a:ext cx="177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Central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(brain and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spinal cord)</a:t>
              </a:r>
            </a:p>
          </p:txBody>
        </p:sp>
        <p:sp>
          <p:nvSpPr>
            <p:cNvPr id="12" name="Rectangle 1043"/>
            <p:cNvSpPr>
              <a:spLocks noChangeArrowheads="1"/>
            </p:cNvSpPr>
            <p:nvPr/>
          </p:nvSpPr>
          <p:spPr bwMode="auto">
            <a:xfrm>
              <a:off x="2448" y="1104"/>
              <a:ext cx="1776" cy="57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Nervous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system</a:t>
              </a:r>
            </a:p>
          </p:txBody>
        </p:sp>
        <p:sp>
          <p:nvSpPr>
            <p:cNvPr id="13" name="Rectangle 1044"/>
            <p:cNvSpPr>
              <a:spLocks noChangeArrowheads="1"/>
            </p:cNvSpPr>
            <p:nvPr/>
          </p:nvSpPr>
          <p:spPr bwMode="auto">
            <a:xfrm>
              <a:off x="384" y="2736"/>
              <a:ext cx="1776" cy="57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Autonomic (controls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self-regulated action of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internal organs and glands)</a:t>
              </a:r>
            </a:p>
          </p:txBody>
        </p:sp>
        <p:sp>
          <p:nvSpPr>
            <p:cNvPr id="14" name="Rectangle 1045"/>
            <p:cNvSpPr>
              <a:spLocks noChangeArrowheads="1"/>
            </p:cNvSpPr>
            <p:nvPr/>
          </p:nvSpPr>
          <p:spPr bwMode="auto">
            <a:xfrm>
              <a:off x="2448" y="2736"/>
              <a:ext cx="1776" cy="57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Palatino"/>
                  <a:cs typeface="Palatino"/>
                </a:rPr>
                <a:t>Somatic (controls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Palatino"/>
                  <a:cs typeface="Palatino"/>
                </a:rPr>
                <a:t>voluntary movements of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Palatino"/>
                  <a:cs typeface="Palatino"/>
                </a:rPr>
                <a:t>skeletal muscles)</a:t>
              </a:r>
            </a:p>
          </p:txBody>
        </p:sp>
        <p:sp>
          <p:nvSpPr>
            <p:cNvPr id="15" name="Rectangle 1046"/>
            <p:cNvSpPr>
              <a:spLocks noChangeArrowheads="1"/>
            </p:cNvSpPr>
            <p:nvPr/>
          </p:nvSpPr>
          <p:spPr bwMode="auto">
            <a:xfrm>
              <a:off x="384" y="3600"/>
              <a:ext cx="1776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Sympathetic 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(arousing)</a:t>
              </a:r>
            </a:p>
          </p:txBody>
        </p:sp>
        <p:sp>
          <p:nvSpPr>
            <p:cNvPr id="16" name="Rectangle 1047"/>
            <p:cNvSpPr>
              <a:spLocks noChangeArrowheads="1"/>
            </p:cNvSpPr>
            <p:nvPr/>
          </p:nvSpPr>
          <p:spPr bwMode="auto">
            <a:xfrm>
              <a:off x="2448" y="3600"/>
              <a:ext cx="1776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Parasympathetic 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(calming)</a:t>
              </a:r>
            </a:p>
          </p:txBody>
        </p:sp>
        <p:sp>
          <p:nvSpPr>
            <p:cNvPr id="17" name="Rectangle 1048"/>
            <p:cNvSpPr>
              <a:spLocks noChangeArrowheads="1"/>
            </p:cNvSpPr>
            <p:nvPr/>
          </p:nvSpPr>
          <p:spPr bwMode="auto">
            <a:xfrm>
              <a:off x="1392" y="1920"/>
              <a:ext cx="177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Palatino"/>
                  <a:cs typeface="Palatino"/>
                </a:rPr>
                <a:t>Peripheral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0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1" descr="Reticular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504" y="1164316"/>
            <a:ext cx="3953200" cy="546103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5040" y="339277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Pons--</a:t>
            </a:r>
            <a:r>
              <a:rPr lang="en-US" dirty="0">
                <a:solidFill>
                  <a:schemeClr val="bg1"/>
                </a:solidFill>
                <a:latin typeface="Palatino"/>
                <a:cs typeface="Palatino"/>
              </a:rPr>
              <a:t>-------</a:t>
            </a:r>
            <a:r>
              <a:rPr lang="en-US" dirty="0">
                <a:solidFill>
                  <a:schemeClr val="bg1"/>
                </a:solidFill>
                <a:latin typeface="Palatino"/>
                <a:cs typeface="Palatino"/>
                <a:sym typeface="Wingdings"/>
              </a:rPr>
              <a:t></a:t>
            </a:r>
            <a:endParaRPr lang="en-US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101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Psych Fields of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Structuralism </a:t>
            </a:r>
            <a:r>
              <a:rPr lang="en-US" dirty="0" smtClean="0">
                <a:sym typeface="Wingdings"/>
              </a:rPr>
              <a:t> Wundt and </a:t>
            </a:r>
            <a:r>
              <a:rPr lang="en-US" dirty="0" err="1" smtClean="0">
                <a:sym typeface="Wingdings"/>
              </a:rPr>
              <a:t>Titchener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Functionalism  William James</a:t>
            </a:r>
          </a:p>
          <a:p>
            <a:r>
              <a:rPr lang="en-US" dirty="0" smtClean="0">
                <a:sym typeface="Wingdings"/>
              </a:rPr>
              <a:t>Psychoanalysis  Sigmund Freud</a:t>
            </a:r>
          </a:p>
          <a:p>
            <a:r>
              <a:rPr lang="en-US" dirty="0" smtClean="0">
                <a:sym typeface="Wingdings"/>
              </a:rPr>
              <a:t>Behaviorism  John Watson, Pavlov, Skinner</a:t>
            </a:r>
          </a:p>
          <a:p>
            <a:r>
              <a:rPr lang="en-US" dirty="0" smtClean="0">
                <a:sym typeface="Wingdings"/>
              </a:rPr>
              <a:t>Cognitive Psychology  Jean Piaget</a:t>
            </a:r>
          </a:p>
          <a:p>
            <a:r>
              <a:rPr lang="en-US" dirty="0" smtClean="0">
                <a:sym typeface="Wingdings"/>
              </a:rPr>
              <a:t>Humanistic Psychology  Rogers and Maslow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Thalamus and 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39645"/>
            <a:ext cx="3302000" cy="436403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D:\Art\ch02\jpg\figure 02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265018"/>
            <a:ext cx="51816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Art\ch02\jpg\figure 02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2176584" y="1217240"/>
            <a:ext cx="7848600" cy="523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Art\ch02\jpg\figure 02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17" y="1417638"/>
            <a:ext cx="71628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Art\ch02\jpg\figure 0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31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Superhero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Frontal 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Parietal 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Occipital 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Temporal 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Hippocampus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Amygdala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Hypothalamus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Pituitary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7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Prenatal Development and the Newborn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Zygote &gt; Embryo &gt; Fetus</a:t>
            </a:r>
          </a:p>
          <a:p>
            <a:r>
              <a:rPr lang="en-US" altLang="en-US" smtClean="0"/>
              <a:t>Watch out for teratogens during pregnancy</a:t>
            </a:r>
          </a:p>
          <a:p>
            <a:r>
              <a:rPr lang="en-US" altLang="en-US" smtClean="0"/>
              <a:t>Maturation</a:t>
            </a:r>
          </a:p>
          <a:p>
            <a:r>
              <a:rPr lang="en-US" altLang="en-US" smtClean="0"/>
              <a:t>Rooting reflex</a:t>
            </a:r>
          </a:p>
          <a:p>
            <a:r>
              <a:rPr lang="en-US" altLang="en-US" smtClean="0"/>
              <a:t>Stranger Anxiety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2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Harlow, Attachment,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Harlow Monkey studies</a:t>
            </a:r>
          </a:p>
          <a:p>
            <a:pPr lvl="1"/>
            <a:r>
              <a:rPr lang="en-US" dirty="0" smtClean="0"/>
              <a:t>physical contact huge for attachment</a:t>
            </a:r>
          </a:p>
          <a:p>
            <a:r>
              <a:rPr lang="en-US" dirty="0" smtClean="0"/>
              <a:t>Attachment</a:t>
            </a:r>
          </a:p>
          <a:p>
            <a:pPr lvl="1"/>
            <a:r>
              <a:rPr lang="en-US" dirty="0" smtClean="0"/>
              <a:t>secure, avoidant, and anxious/ambivalent</a:t>
            </a:r>
          </a:p>
          <a:p>
            <a:r>
              <a:rPr lang="en-US" dirty="0" smtClean="0"/>
              <a:t>Parenting:</a:t>
            </a:r>
          </a:p>
          <a:p>
            <a:pPr lvl="1"/>
            <a:r>
              <a:rPr lang="en-US" dirty="0" smtClean="0"/>
              <a:t>Authoritarian, Permissive, Authoritative</a:t>
            </a:r>
          </a:p>
        </p:txBody>
      </p:sp>
    </p:spTree>
    <p:extLst>
      <p:ext uri="{BB962C8B-B14F-4D97-AF65-F5344CB8AC3E}">
        <p14:creationId xmlns:p14="http://schemas.microsoft.com/office/powerpoint/2010/main" val="37896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Jean Piaget</a:t>
            </a:r>
          </a:p>
          <a:p>
            <a:r>
              <a:rPr lang="en-US" dirty="0" smtClean="0"/>
              <a:t>Schema, Accommodation, Assimilation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1828801" y="1505858"/>
            <a:ext cx="8870951" cy="5203503"/>
            <a:chOff x="192" y="1286"/>
            <a:chExt cx="5588" cy="2946"/>
          </a:xfrm>
        </p:grpSpPr>
        <p:sp>
          <p:nvSpPr>
            <p:cNvPr id="143363" name="Text Box 3"/>
            <p:cNvSpPr txBox="1">
              <a:spLocks noChangeArrowheads="1"/>
            </p:cNvSpPr>
            <p:nvPr/>
          </p:nvSpPr>
          <p:spPr bwMode="auto">
            <a:xfrm>
              <a:off x="192" y="1286"/>
              <a:ext cx="105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Typical Age </a:t>
              </a:r>
            </a:p>
            <a:p>
              <a:r>
                <a:rPr lang="en-US" sz="2000" b="1">
                  <a:latin typeface="Arial" charset="0"/>
                </a:rPr>
                <a:t>Range</a:t>
              </a:r>
            </a:p>
          </p:txBody>
        </p:sp>
        <p:sp>
          <p:nvSpPr>
            <p:cNvPr id="143364" name="Text Box 4"/>
            <p:cNvSpPr txBox="1">
              <a:spLocks noChangeArrowheads="1"/>
            </p:cNvSpPr>
            <p:nvPr/>
          </p:nvSpPr>
          <p:spPr bwMode="auto">
            <a:xfrm>
              <a:off x="1680" y="1286"/>
              <a:ext cx="1049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Description </a:t>
              </a:r>
            </a:p>
            <a:p>
              <a:r>
                <a:rPr lang="en-US" sz="2000" b="1">
                  <a:latin typeface="Arial" charset="0"/>
                </a:rPr>
                <a:t>of Stage</a:t>
              </a:r>
            </a:p>
          </p:txBody>
        </p:sp>
        <p:sp>
          <p:nvSpPr>
            <p:cNvPr id="143365" name="Text Box 5"/>
            <p:cNvSpPr txBox="1">
              <a:spLocks noChangeArrowheads="1"/>
            </p:cNvSpPr>
            <p:nvPr/>
          </p:nvSpPr>
          <p:spPr bwMode="auto">
            <a:xfrm>
              <a:off x="4176" y="1286"/>
              <a:ext cx="13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Developmental </a:t>
              </a:r>
            </a:p>
            <a:p>
              <a:r>
                <a:rPr lang="en-US" sz="2000" b="1">
                  <a:latin typeface="Arial" charset="0"/>
                </a:rPr>
                <a:t>Phenomena</a:t>
              </a:r>
            </a:p>
          </p:txBody>
        </p:sp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192" y="1726"/>
              <a:ext cx="14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Birth to nearly 2 years</a:t>
              </a:r>
            </a:p>
          </p:txBody>
        </p:sp>
        <p:sp>
          <p:nvSpPr>
            <p:cNvPr id="143367" name="Text Box 7"/>
            <p:cNvSpPr txBox="1">
              <a:spLocks noChangeArrowheads="1"/>
            </p:cNvSpPr>
            <p:nvPr/>
          </p:nvSpPr>
          <p:spPr bwMode="auto">
            <a:xfrm>
              <a:off x="1680" y="1726"/>
              <a:ext cx="2100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latin typeface="Arial" charset="0"/>
                </a:rPr>
                <a:t>Sensorimotor</a:t>
              </a:r>
              <a:endParaRPr lang="en-US" sz="1600" b="1" dirty="0">
                <a:latin typeface="Arial" charset="0"/>
              </a:endParaRPr>
            </a:p>
            <a:p>
              <a:r>
                <a:rPr lang="en-US" sz="1600" b="1" dirty="0">
                  <a:latin typeface="Arial" charset="0"/>
                </a:rPr>
                <a:t>Experiencing the world through </a:t>
              </a:r>
            </a:p>
            <a:p>
              <a:r>
                <a:rPr lang="en-US" sz="1600" b="1" dirty="0">
                  <a:latin typeface="Arial" charset="0"/>
                </a:rPr>
                <a:t>senses and actions (looking, </a:t>
              </a:r>
            </a:p>
            <a:p>
              <a:r>
                <a:rPr lang="en-US" sz="1600" b="1" dirty="0">
                  <a:latin typeface="Arial" charset="0"/>
                </a:rPr>
                <a:t>touching, mouthing)</a:t>
              </a:r>
            </a:p>
          </p:txBody>
        </p:sp>
        <p:sp>
          <p:nvSpPr>
            <p:cNvPr id="143368" name="Text Box 8"/>
            <p:cNvSpPr txBox="1">
              <a:spLocks noChangeArrowheads="1"/>
            </p:cNvSpPr>
            <p:nvPr/>
          </p:nvSpPr>
          <p:spPr bwMode="auto">
            <a:xfrm>
              <a:off x="4176" y="1726"/>
              <a:ext cx="136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Object permanence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Stranger anxiety</a:t>
              </a:r>
            </a:p>
          </p:txBody>
        </p:sp>
        <p:sp>
          <p:nvSpPr>
            <p:cNvPr id="143369" name="Text Box 9"/>
            <p:cNvSpPr txBox="1">
              <a:spLocks noChangeArrowheads="1"/>
            </p:cNvSpPr>
            <p:nvPr/>
          </p:nvSpPr>
          <p:spPr bwMode="auto">
            <a:xfrm>
              <a:off x="192" y="2400"/>
              <a:ext cx="12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About 2 to 6 years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143370" name="Text Box 10"/>
            <p:cNvSpPr txBox="1">
              <a:spLocks noChangeArrowheads="1"/>
            </p:cNvSpPr>
            <p:nvPr/>
          </p:nvSpPr>
          <p:spPr bwMode="auto">
            <a:xfrm>
              <a:off x="192" y="3070"/>
              <a:ext cx="1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About 7 to 11 years</a:t>
              </a:r>
            </a:p>
          </p:txBody>
        </p: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192" y="3762"/>
              <a:ext cx="12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About 12 through </a:t>
              </a:r>
            </a:p>
            <a:p>
              <a:r>
                <a:rPr lang="en-US" sz="1600" b="1">
                  <a:latin typeface="Arial" charset="0"/>
                </a:rPr>
                <a:t>adulthood</a:t>
              </a:r>
            </a:p>
          </p:txBody>
        </p:sp>
        <p:sp>
          <p:nvSpPr>
            <p:cNvPr id="143372" name="Line 12"/>
            <p:cNvSpPr>
              <a:spLocks noChangeShapeType="1"/>
            </p:cNvSpPr>
            <p:nvPr/>
          </p:nvSpPr>
          <p:spPr bwMode="auto">
            <a:xfrm>
              <a:off x="240" y="1296"/>
              <a:ext cx="53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3" name="Line 13"/>
            <p:cNvSpPr>
              <a:spLocks noChangeShapeType="1"/>
            </p:cNvSpPr>
            <p:nvPr/>
          </p:nvSpPr>
          <p:spPr bwMode="auto">
            <a:xfrm>
              <a:off x="240" y="1728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4" name="Line 14"/>
            <p:cNvSpPr>
              <a:spLocks noChangeShapeType="1"/>
            </p:cNvSpPr>
            <p:nvPr/>
          </p:nvSpPr>
          <p:spPr bwMode="auto">
            <a:xfrm>
              <a:off x="240" y="2400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1680" y="2400"/>
              <a:ext cx="1899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latin typeface="Arial" charset="0"/>
                </a:rPr>
                <a:t>Preoperational</a:t>
              </a:r>
              <a:endParaRPr lang="en-US" sz="1600" b="1" dirty="0">
                <a:latin typeface="Arial" charset="0"/>
              </a:endParaRPr>
            </a:p>
            <a:p>
              <a:r>
                <a:rPr lang="en-US" sz="1600" b="1" dirty="0">
                  <a:latin typeface="Arial" charset="0"/>
                </a:rPr>
                <a:t>Representing things </a:t>
              </a:r>
            </a:p>
            <a:p>
              <a:r>
                <a:rPr lang="en-US" sz="1600" b="1" dirty="0">
                  <a:latin typeface="Arial" charset="0"/>
                </a:rPr>
                <a:t>with words and images </a:t>
              </a:r>
            </a:p>
            <a:p>
              <a:r>
                <a:rPr lang="en-US" sz="1600" b="1" dirty="0">
                  <a:latin typeface="Arial" charset="0"/>
                </a:rPr>
                <a:t>but lacking logical reasoning</a:t>
              </a:r>
            </a:p>
          </p:txBody>
        </p:sp>
        <p:sp>
          <p:nvSpPr>
            <p:cNvPr id="143376" name="Text Box 16"/>
            <p:cNvSpPr txBox="1">
              <a:spLocks noChangeArrowheads="1"/>
            </p:cNvSpPr>
            <p:nvPr/>
          </p:nvSpPr>
          <p:spPr bwMode="auto">
            <a:xfrm>
              <a:off x="4176" y="2400"/>
              <a:ext cx="160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 dirty="0">
                  <a:latin typeface="Arial" charset="0"/>
                </a:rPr>
                <a:t>Pretend play</a:t>
              </a:r>
            </a:p>
            <a:p>
              <a:pPr>
                <a:buFontTx/>
                <a:buChar char="•"/>
              </a:pPr>
              <a:r>
                <a:rPr lang="en-US" sz="1600" b="1" dirty="0">
                  <a:latin typeface="Arial" charset="0"/>
                </a:rPr>
                <a:t>Egocentrism</a:t>
              </a:r>
            </a:p>
            <a:p>
              <a:pPr>
                <a:buFontTx/>
                <a:buChar char="•"/>
              </a:pPr>
              <a:r>
                <a:rPr lang="en-US" sz="1600" b="1" dirty="0">
                  <a:latin typeface="Arial" charset="0"/>
                </a:rPr>
                <a:t>Language development</a:t>
              </a:r>
            </a:p>
          </p:txBody>
        </p:sp>
        <p:sp>
          <p:nvSpPr>
            <p:cNvPr id="143377" name="Line 17"/>
            <p:cNvSpPr>
              <a:spLocks noChangeShapeType="1"/>
            </p:cNvSpPr>
            <p:nvPr/>
          </p:nvSpPr>
          <p:spPr bwMode="auto">
            <a:xfrm>
              <a:off x="192" y="3072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1680" y="3070"/>
              <a:ext cx="2525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Concrete operational</a:t>
              </a:r>
              <a:endParaRPr lang="en-US" sz="1600" b="1">
                <a:latin typeface="Arial" charset="0"/>
              </a:endParaRPr>
            </a:p>
            <a:p>
              <a:r>
                <a:rPr lang="en-US" sz="1600" b="1">
                  <a:latin typeface="Arial" charset="0"/>
                </a:rPr>
                <a:t>Thinking logically about concrete </a:t>
              </a:r>
            </a:p>
            <a:p>
              <a:r>
                <a:rPr lang="en-US" sz="1600" b="1">
                  <a:latin typeface="Arial" charset="0"/>
                </a:rPr>
                <a:t>events; grasping concrete analogies </a:t>
              </a:r>
            </a:p>
            <a:p>
              <a:r>
                <a:rPr lang="en-US" sz="1600" b="1">
                  <a:latin typeface="Arial" charset="0"/>
                </a:rPr>
                <a:t>and performing arithmetical operations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43379" name="Text Box 19"/>
            <p:cNvSpPr txBox="1">
              <a:spLocks noChangeArrowheads="1"/>
            </p:cNvSpPr>
            <p:nvPr/>
          </p:nvSpPr>
          <p:spPr bwMode="auto">
            <a:xfrm>
              <a:off x="4176" y="3070"/>
              <a:ext cx="1152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Conservation 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Mathematical transformations</a:t>
              </a:r>
            </a:p>
          </p:txBody>
        </p:sp>
        <p:sp>
          <p:nvSpPr>
            <p:cNvPr id="143380" name="Line 20"/>
            <p:cNvSpPr>
              <a:spLocks noChangeShapeType="1"/>
            </p:cNvSpPr>
            <p:nvPr/>
          </p:nvSpPr>
          <p:spPr bwMode="auto">
            <a:xfrm>
              <a:off x="192" y="3792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1" name="Text Box 21"/>
            <p:cNvSpPr txBox="1">
              <a:spLocks noChangeArrowheads="1"/>
            </p:cNvSpPr>
            <p:nvPr/>
          </p:nvSpPr>
          <p:spPr bwMode="auto">
            <a:xfrm>
              <a:off x="1680" y="3762"/>
              <a:ext cx="129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Formal operational</a:t>
              </a:r>
              <a:endParaRPr lang="en-US" sz="1600" b="1">
                <a:latin typeface="Arial" charset="0"/>
              </a:endParaRPr>
            </a:p>
            <a:p>
              <a:r>
                <a:rPr lang="en-US" sz="1600" b="1">
                  <a:latin typeface="Arial" charset="0"/>
                </a:rPr>
                <a:t>Abstract reasoning</a:t>
              </a:r>
            </a:p>
          </p:txBody>
        </p:sp>
        <p:sp>
          <p:nvSpPr>
            <p:cNvPr id="143382" name="Text Box 22"/>
            <p:cNvSpPr txBox="1">
              <a:spLocks noChangeArrowheads="1"/>
            </p:cNvSpPr>
            <p:nvPr/>
          </p:nvSpPr>
          <p:spPr bwMode="auto">
            <a:xfrm>
              <a:off x="4176" y="3762"/>
              <a:ext cx="1152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Abstract logic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Potential for moral reasoning</a:t>
              </a:r>
            </a:p>
          </p:txBody>
        </p:sp>
      </p:grpSp>
      <p:sp>
        <p:nvSpPr>
          <p:cNvPr id="143383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737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</a:rPr>
              <a:t>Piaget</a:t>
            </a:r>
            <a:r>
              <a:rPr lang="ja-JP" altLang="en-US" b="1" dirty="0">
                <a:solidFill>
                  <a:srgbClr val="FFFFFF"/>
                </a:solidFill>
                <a:latin typeface="Arial"/>
              </a:rPr>
              <a:t>’</a:t>
            </a:r>
            <a:r>
              <a:rPr lang="en-US" altLang="en-US" b="1" dirty="0">
                <a:solidFill>
                  <a:srgbClr val="FFFFFF"/>
                </a:solidFill>
              </a:rPr>
              <a:t>s Stages of Cognitive Development</a:t>
            </a:r>
            <a:endParaRPr lang="en-US" altLang="en-US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193314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Kohlberg</a:t>
            </a:r>
            <a:r>
              <a:rPr lang="ja-JP" altLang="en-US" dirty="0">
                <a:solidFill>
                  <a:srgbClr val="FFFFFF"/>
                </a:solidFill>
                <a:latin typeface="Arial"/>
              </a:rPr>
              <a:t>’</a:t>
            </a:r>
            <a:r>
              <a:rPr lang="en-US" altLang="en-US" dirty="0">
                <a:solidFill>
                  <a:srgbClr val="FFFFFF"/>
                </a:solidFill>
              </a:rPr>
              <a:t>s Moral Ladder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242479" y="2083995"/>
            <a:ext cx="27495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Morality of abstract</a:t>
            </a:r>
          </a:p>
          <a:p>
            <a:pPr algn="ctr"/>
            <a:r>
              <a:rPr lang="en-US" sz="1600" b="1" dirty="0">
                <a:latin typeface="Arial" charset="0"/>
              </a:rPr>
              <a:t>principles: to affirm</a:t>
            </a:r>
          </a:p>
          <a:p>
            <a:pPr algn="ctr"/>
            <a:r>
              <a:rPr lang="en-US" sz="1600" b="1" dirty="0">
                <a:latin typeface="Arial" charset="0"/>
              </a:rPr>
              <a:t>agreed-upon rights and</a:t>
            </a:r>
          </a:p>
          <a:p>
            <a:pPr algn="ctr"/>
            <a:r>
              <a:rPr lang="en-US" sz="1600" b="1" dirty="0">
                <a:latin typeface="Arial" charset="0"/>
              </a:rPr>
              <a:t>personal ethical principles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710363" y="3621854"/>
            <a:ext cx="20955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Morality of law and</a:t>
            </a:r>
          </a:p>
          <a:p>
            <a:pPr algn="ctr"/>
            <a:r>
              <a:rPr lang="en-US" sz="1600" b="1" dirty="0">
                <a:latin typeface="Arial" charset="0"/>
              </a:rPr>
              <a:t>social rules: to gain</a:t>
            </a:r>
          </a:p>
          <a:p>
            <a:pPr algn="ctr"/>
            <a:r>
              <a:rPr lang="en-US" sz="1600" b="1" dirty="0">
                <a:latin typeface="Arial" charset="0"/>
              </a:rPr>
              <a:t>approval or avoid</a:t>
            </a:r>
          </a:p>
          <a:p>
            <a:pPr algn="ctr"/>
            <a:r>
              <a:rPr lang="en-US" sz="1600" b="1" dirty="0">
                <a:latin typeface="Arial" charset="0"/>
              </a:rPr>
              <a:t>disapproval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390117" y="5275599"/>
            <a:ext cx="26019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Morality of self-interest:</a:t>
            </a:r>
          </a:p>
          <a:p>
            <a:pPr algn="ctr"/>
            <a:r>
              <a:rPr lang="en-US" sz="1600" b="1" dirty="0">
                <a:latin typeface="Arial" charset="0"/>
              </a:rPr>
              <a:t>to avoid punishment</a:t>
            </a:r>
          </a:p>
          <a:p>
            <a:pPr algn="ctr"/>
            <a:r>
              <a:rPr lang="en-US" sz="1600" b="1" dirty="0">
                <a:latin typeface="Arial" charset="0"/>
              </a:rPr>
              <a:t>or gain concrete rewards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762375" y="2194022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Arial" charset="0"/>
              </a:rPr>
              <a:t>Postconventional</a:t>
            </a:r>
            <a:endParaRPr lang="en-US" b="1" dirty="0">
              <a:latin typeface="Arial" charset="0"/>
            </a:endParaRPr>
          </a:p>
          <a:p>
            <a:pPr algn="ctr"/>
            <a:r>
              <a:rPr lang="en-US" b="1" dirty="0">
                <a:latin typeface="Arial" charset="0"/>
              </a:rPr>
              <a:t>level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063191" y="362185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Conventional </a:t>
            </a:r>
          </a:p>
          <a:p>
            <a:pPr algn="ctr"/>
            <a:r>
              <a:rPr lang="en-US" b="1" dirty="0">
                <a:latin typeface="Arial" charset="0"/>
              </a:rPr>
              <a:t>level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732991" y="5310069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charset="0"/>
              </a:rPr>
              <a:t>Preconventional</a:t>
            </a:r>
            <a:r>
              <a:rPr lang="en-US" b="1" dirty="0">
                <a:latin typeface="Arial" charset="0"/>
              </a:rPr>
              <a:t> </a:t>
            </a:r>
          </a:p>
          <a:p>
            <a:pPr algn="ctr"/>
            <a:r>
              <a:rPr lang="en-US" b="1" dirty="0">
                <a:latin typeface="Arial" charset="0"/>
              </a:rPr>
              <a:t>level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3611260" y="1905000"/>
            <a:ext cx="15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5960523" y="1911552"/>
            <a:ext cx="15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3810000" y="3077769"/>
            <a:ext cx="2133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3826923" y="4751526"/>
            <a:ext cx="2133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Psych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Neuroscience (Biopsychology)</a:t>
            </a:r>
          </a:p>
          <a:p>
            <a:r>
              <a:rPr lang="en-US" dirty="0" smtClean="0"/>
              <a:t>Evolutionary</a:t>
            </a:r>
          </a:p>
          <a:p>
            <a:r>
              <a:rPr lang="en-US" dirty="0" smtClean="0"/>
              <a:t>Behavior Genetics</a:t>
            </a:r>
          </a:p>
          <a:p>
            <a:r>
              <a:rPr lang="en-US" dirty="0" smtClean="0"/>
              <a:t>Psychodynamic</a:t>
            </a:r>
          </a:p>
          <a:p>
            <a:r>
              <a:rPr lang="en-US" dirty="0" smtClean="0"/>
              <a:t>Behavioral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Social-Cultural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Erikson’s Psychosocial Developmental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Infancy (1st </a:t>
            </a:r>
            <a:r>
              <a:rPr lang="en-US" dirty="0" err="1" smtClean="0"/>
              <a:t>yr</a:t>
            </a:r>
            <a:r>
              <a:rPr lang="en-US" dirty="0" smtClean="0"/>
              <a:t>) – Trust </a:t>
            </a:r>
            <a:r>
              <a:rPr lang="en-US" dirty="0" err="1" smtClean="0"/>
              <a:t>vs</a:t>
            </a:r>
            <a:r>
              <a:rPr lang="en-US" dirty="0" smtClean="0"/>
              <a:t> Mistrust</a:t>
            </a:r>
          </a:p>
          <a:p>
            <a:r>
              <a:rPr lang="en-US" dirty="0" smtClean="0"/>
              <a:t>Toddler (2nd </a:t>
            </a:r>
            <a:r>
              <a:rPr lang="en-US" dirty="0" err="1" smtClean="0"/>
              <a:t>yr</a:t>
            </a:r>
            <a:r>
              <a:rPr lang="en-US" dirty="0" smtClean="0"/>
              <a:t>) – Autonomy </a:t>
            </a:r>
            <a:r>
              <a:rPr lang="en-US" dirty="0" err="1" smtClean="0"/>
              <a:t>vs</a:t>
            </a:r>
            <a:r>
              <a:rPr lang="en-US" dirty="0" smtClean="0"/>
              <a:t> Shame</a:t>
            </a:r>
          </a:p>
          <a:p>
            <a:r>
              <a:rPr lang="en-US" dirty="0" smtClean="0"/>
              <a:t>Preschooler (3-5) – Initiative </a:t>
            </a:r>
            <a:r>
              <a:rPr lang="en-US" dirty="0" err="1" smtClean="0"/>
              <a:t>vs</a:t>
            </a:r>
            <a:r>
              <a:rPr lang="en-US" dirty="0" smtClean="0"/>
              <a:t> Guilt</a:t>
            </a:r>
          </a:p>
          <a:p>
            <a:r>
              <a:rPr lang="en-US" dirty="0" smtClean="0"/>
              <a:t>Elementary (6-puberty) – Competence </a:t>
            </a:r>
            <a:r>
              <a:rPr lang="en-US" dirty="0" err="1" smtClean="0"/>
              <a:t>vs</a:t>
            </a:r>
            <a:r>
              <a:rPr lang="en-US" dirty="0" smtClean="0"/>
              <a:t> Inferiority</a:t>
            </a:r>
          </a:p>
          <a:p>
            <a:r>
              <a:rPr lang="en-US" dirty="0" smtClean="0"/>
              <a:t>Adolescence (teens to 20s) – identity </a:t>
            </a:r>
            <a:r>
              <a:rPr lang="en-US" dirty="0" err="1" smtClean="0"/>
              <a:t>vs</a:t>
            </a:r>
            <a:r>
              <a:rPr lang="en-US" dirty="0" smtClean="0"/>
              <a:t> role </a:t>
            </a:r>
            <a:r>
              <a:rPr lang="en-US" dirty="0" err="1" smtClean="0"/>
              <a:t>confustion</a:t>
            </a:r>
            <a:endParaRPr lang="en-US" dirty="0" smtClean="0"/>
          </a:p>
          <a:p>
            <a:r>
              <a:rPr lang="en-US" dirty="0" smtClean="0"/>
              <a:t>Young Adult (20s to early 40s) – intimacy </a:t>
            </a:r>
            <a:r>
              <a:rPr lang="en-US" dirty="0" err="1" smtClean="0"/>
              <a:t>vs</a:t>
            </a:r>
            <a:r>
              <a:rPr lang="en-US" dirty="0" smtClean="0"/>
              <a:t> isolation</a:t>
            </a:r>
          </a:p>
          <a:p>
            <a:r>
              <a:rPr lang="en-US" dirty="0" smtClean="0"/>
              <a:t>Middle Adult (40s to 60s) – </a:t>
            </a:r>
            <a:r>
              <a:rPr lang="en-US" dirty="0" err="1" smtClean="0"/>
              <a:t>generativity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stagnation</a:t>
            </a:r>
          </a:p>
          <a:p>
            <a:r>
              <a:rPr lang="en-US" dirty="0" smtClean="0"/>
              <a:t>Late Adult (60s to dead) – integrity </a:t>
            </a:r>
            <a:r>
              <a:rPr lang="en-US" dirty="0" err="1" smtClean="0"/>
              <a:t>vs</a:t>
            </a:r>
            <a:r>
              <a:rPr lang="en-US" dirty="0" smtClean="0"/>
              <a:t> despair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Freud’s Personality Development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Id, Superego, Ego</a:t>
            </a:r>
          </a:p>
          <a:p>
            <a:endParaRPr lang="en-US" dirty="0"/>
          </a:p>
        </p:txBody>
      </p:sp>
      <p:pic>
        <p:nvPicPr>
          <p:cNvPr id="4" name="Picture 5" descr="MyersPsy8e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76379"/>
            <a:ext cx="8416796" cy="418985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7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Research Subfields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of interest to many different perspectives: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Human development</a:t>
            </a:r>
          </a:p>
          <a:p>
            <a:pPr lvl="1"/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Personality (formation)</a:t>
            </a:r>
          </a:p>
          <a:p>
            <a:pPr lvl="1"/>
            <a:r>
              <a:rPr lang="en-US" dirty="0" smtClean="0"/>
              <a:t>Social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Psychologist </a:t>
            </a:r>
            <a:r>
              <a:rPr lang="en-US" dirty="0" err="1" smtClean="0"/>
              <a:t>vs</a:t>
            </a:r>
            <a:r>
              <a:rPr lang="en-US" dirty="0" smtClean="0"/>
              <a:t> Psychiatrist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Psychologist – psychotherapy, psychology degree</a:t>
            </a:r>
          </a:p>
          <a:p>
            <a:pPr lvl="1"/>
            <a:r>
              <a:rPr lang="en-US" dirty="0" smtClean="0"/>
              <a:t>Psychiatrist – </a:t>
            </a:r>
            <a:r>
              <a:rPr lang="en-US" dirty="0" smtClean="0"/>
              <a:t>psychotherapy and biomedical </a:t>
            </a:r>
            <a:r>
              <a:rPr lang="en-US" dirty="0" smtClean="0"/>
              <a:t>therapies, medical degree</a:t>
            </a:r>
          </a:p>
        </p:txBody>
      </p:sp>
    </p:spTree>
    <p:extLst>
      <p:ext uri="{BB962C8B-B14F-4D97-AF65-F5344CB8AC3E}">
        <p14:creationId xmlns:p14="http://schemas.microsoft.com/office/powerpoint/2010/main" val="12467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Adjust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describes, it doesn’t explain (cause and effect)</a:t>
            </a:r>
          </a:p>
          <a:p>
            <a:pPr lvl="1"/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Naturalistic Observation</a:t>
            </a:r>
          </a:p>
          <a:p>
            <a:pPr lvl="1"/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correlation DOES NOT equal causation</a:t>
            </a:r>
          </a:p>
          <a:p>
            <a:r>
              <a:rPr lang="en-US" dirty="0"/>
              <a:t>Scatterplots and correlation coefficients</a:t>
            </a:r>
          </a:p>
          <a:p>
            <a:endParaRPr lang="en-US" dirty="0"/>
          </a:p>
        </p:txBody>
      </p: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1676400" y="3450986"/>
            <a:ext cx="2667000" cy="2286000"/>
            <a:chOff x="480" y="912"/>
            <a:chExt cx="1680" cy="1200"/>
          </a:xfrm>
        </p:grpSpPr>
        <p:grpSp>
          <p:nvGrpSpPr>
            <p:cNvPr id="5" name="Group 15"/>
            <p:cNvGrpSpPr>
              <a:grpSpLocks noChangeAspect="1"/>
            </p:cNvGrpSpPr>
            <p:nvPr/>
          </p:nvGrpSpPr>
          <p:grpSpPr bwMode="auto">
            <a:xfrm>
              <a:off x="480" y="912"/>
              <a:ext cx="1680" cy="1200"/>
              <a:chOff x="336" y="1776"/>
              <a:chExt cx="1680" cy="1200"/>
            </a:xfrm>
          </p:grpSpPr>
          <p:sp>
            <p:nvSpPr>
              <p:cNvPr id="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17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8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0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Line 25"/>
            <p:cNvSpPr>
              <a:spLocks noChangeAspect="1" noChangeShapeType="1"/>
            </p:cNvSpPr>
            <p:nvPr/>
          </p:nvSpPr>
          <p:spPr bwMode="auto">
            <a:xfrm>
              <a:off x="576" y="912"/>
              <a:ext cx="1248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6"/>
          <p:cNvGrpSpPr>
            <a:grpSpLocks noChangeAspect="1"/>
          </p:cNvGrpSpPr>
          <p:nvPr/>
        </p:nvGrpSpPr>
        <p:grpSpPr bwMode="auto">
          <a:xfrm>
            <a:off x="4734630" y="3404948"/>
            <a:ext cx="2667000" cy="2286000"/>
            <a:chOff x="3446" y="912"/>
            <a:chExt cx="1680" cy="1440"/>
          </a:xfrm>
        </p:grpSpPr>
        <p:grpSp>
          <p:nvGrpSpPr>
            <p:cNvPr id="13" name="Group 9"/>
            <p:cNvGrpSpPr>
              <a:grpSpLocks noChangeAspect="1"/>
            </p:cNvGrpSpPr>
            <p:nvPr/>
          </p:nvGrpSpPr>
          <p:grpSpPr bwMode="auto">
            <a:xfrm>
              <a:off x="3446" y="912"/>
              <a:ext cx="1680" cy="1440"/>
              <a:chOff x="336" y="1776"/>
              <a:chExt cx="1680" cy="1200"/>
            </a:xfrm>
          </p:grpSpPr>
          <p:sp>
            <p:nvSpPr>
              <p:cNvPr id="3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1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4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Line 26"/>
            <p:cNvSpPr>
              <a:spLocks noChangeAspect="1" noChangeShapeType="1"/>
            </p:cNvSpPr>
            <p:nvPr/>
          </p:nvSpPr>
          <p:spPr bwMode="auto">
            <a:xfrm>
              <a:off x="3734" y="1142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8"/>
            <p:cNvSpPr>
              <a:spLocks noChangeAspect="1" noChangeArrowheads="1"/>
            </p:cNvSpPr>
            <p:nvPr/>
          </p:nvSpPr>
          <p:spPr bwMode="auto">
            <a:xfrm>
              <a:off x="4069" y="1029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49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50"/>
            <p:cNvSpPr>
              <a:spLocks noChangeAspect="1" noChangeArrowheads="1"/>
            </p:cNvSpPr>
            <p:nvPr/>
          </p:nvSpPr>
          <p:spPr bwMode="auto">
            <a:xfrm>
              <a:off x="4320" y="1248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51"/>
            <p:cNvSpPr>
              <a:spLocks noChangeAspect="1" noChangeArrowheads="1"/>
            </p:cNvSpPr>
            <p:nvPr/>
          </p:nvSpPr>
          <p:spPr bwMode="auto">
            <a:xfrm>
              <a:off x="4560" y="110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52"/>
            <p:cNvSpPr>
              <a:spLocks noChangeAspect="1" noChangeArrowheads="1"/>
            </p:cNvSpPr>
            <p:nvPr/>
          </p:nvSpPr>
          <p:spPr bwMode="auto">
            <a:xfrm>
              <a:off x="5040" y="120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3"/>
            <p:cNvSpPr>
              <a:spLocks noChangeAspect="1" noChangeArrowheads="1"/>
            </p:cNvSpPr>
            <p:nvPr/>
          </p:nvSpPr>
          <p:spPr bwMode="auto">
            <a:xfrm>
              <a:off x="3984" y="144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4"/>
            <p:cNvSpPr>
              <a:spLocks noChangeAspect="1" noChangeArrowheads="1"/>
            </p:cNvSpPr>
            <p:nvPr/>
          </p:nvSpPr>
          <p:spPr bwMode="auto">
            <a:xfrm>
              <a:off x="3744" y="158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5"/>
            <p:cNvSpPr>
              <a:spLocks noChangeAspect="1" noChangeArrowheads="1"/>
            </p:cNvSpPr>
            <p:nvPr/>
          </p:nvSpPr>
          <p:spPr bwMode="auto">
            <a:xfrm>
              <a:off x="4176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6"/>
            <p:cNvSpPr>
              <a:spLocks noChangeAspect="1" noChangeArrowheads="1"/>
            </p:cNvSpPr>
            <p:nvPr/>
          </p:nvSpPr>
          <p:spPr bwMode="auto">
            <a:xfrm>
              <a:off x="3984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57"/>
            <p:cNvSpPr>
              <a:spLocks noChangeAspect="1" noChangeArrowheads="1"/>
            </p:cNvSpPr>
            <p:nvPr/>
          </p:nvSpPr>
          <p:spPr bwMode="auto">
            <a:xfrm>
              <a:off x="4800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58"/>
            <p:cNvSpPr>
              <a:spLocks noChangeAspect="1" noChangeArrowheads="1"/>
            </p:cNvSpPr>
            <p:nvPr/>
          </p:nvSpPr>
          <p:spPr bwMode="auto">
            <a:xfrm>
              <a:off x="4464" y="163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9"/>
            <p:cNvSpPr>
              <a:spLocks noChangeAspect="1" noChangeArrowheads="1"/>
            </p:cNvSpPr>
            <p:nvPr/>
          </p:nvSpPr>
          <p:spPr bwMode="auto">
            <a:xfrm>
              <a:off x="4848" y="1776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0"/>
            <p:cNvSpPr>
              <a:spLocks noChangeAspect="1" noChangeArrowheads="1"/>
            </p:cNvSpPr>
            <p:nvPr/>
          </p:nvSpPr>
          <p:spPr bwMode="auto">
            <a:xfrm>
              <a:off x="3888" y="182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61"/>
            <p:cNvSpPr>
              <a:spLocks noChangeAspect="1" noChangeArrowheads="1"/>
            </p:cNvSpPr>
            <p:nvPr/>
          </p:nvSpPr>
          <p:spPr bwMode="auto">
            <a:xfrm>
              <a:off x="4224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62"/>
            <p:cNvSpPr>
              <a:spLocks noChangeAspect="1" noChangeArrowheads="1"/>
            </p:cNvSpPr>
            <p:nvPr/>
          </p:nvSpPr>
          <p:spPr bwMode="auto">
            <a:xfrm>
              <a:off x="4368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63"/>
            <p:cNvSpPr>
              <a:spLocks noChangeAspect="1" noChangeArrowheads="1"/>
            </p:cNvSpPr>
            <p:nvPr/>
          </p:nvSpPr>
          <p:spPr bwMode="auto">
            <a:xfrm>
              <a:off x="4800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4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47"/>
          <p:cNvGrpSpPr>
            <a:grpSpLocks noChangeAspect="1"/>
          </p:cNvGrpSpPr>
          <p:nvPr/>
        </p:nvGrpSpPr>
        <p:grpSpPr bwMode="auto">
          <a:xfrm>
            <a:off x="7815174" y="3397659"/>
            <a:ext cx="2667000" cy="2286000"/>
            <a:chOff x="2040" y="1008"/>
            <a:chExt cx="1680" cy="1200"/>
          </a:xfrm>
        </p:grpSpPr>
        <p:grpSp>
          <p:nvGrpSpPr>
            <p:cNvPr id="38" name="Group 3"/>
            <p:cNvGrpSpPr>
              <a:grpSpLocks noChangeAspect="1"/>
            </p:cNvGrpSpPr>
            <p:nvPr/>
          </p:nvGrpSpPr>
          <p:grpSpPr bwMode="auto">
            <a:xfrm>
              <a:off x="2040" y="1008"/>
              <a:ext cx="1680" cy="1200"/>
              <a:chOff x="336" y="1776"/>
              <a:chExt cx="1680" cy="1200"/>
            </a:xfrm>
          </p:grpSpPr>
          <p:sp>
            <p:nvSpPr>
              <p:cNvPr id="40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5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Line 24"/>
            <p:cNvSpPr>
              <a:spLocks noChangeAspect="1" noChangeShapeType="1"/>
            </p:cNvSpPr>
            <p:nvPr/>
          </p:nvSpPr>
          <p:spPr bwMode="auto">
            <a:xfrm flipV="1">
              <a:off x="2136" y="1008"/>
              <a:ext cx="1296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676400" y="5682016"/>
            <a:ext cx="279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Palatino Linotype" charset="0"/>
              </a:rPr>
              <a:t>Perfect negative</a:t>
            </a:r>
          </a:p>
          <a:p>
            <a:pPr algn="ctr" eaLnBrk="0" hangingPunct="0"/>
            <a:r>
              <a:rPr lang="en-US" dirty="0">
                <a:latin typeface="Palatino Linotype" charset="0"/>
              </a:rPr>
              <a:t>correlation (-1.00)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751211" y="5682016"/>
            <a:ext cx="262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Palatino Linotype" charset="0"/>
              </a:rPr>
              <a:t>No relationship (0.00)</a:t>
            </a:r>
            <a:endParaRPr lang="en-US" sz="2400" dirty="0">
              <a:latin typeface="Palatino Linotype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077201" y="5626672"/>
            <a:ext cx="2205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Palatino Linotype" charset="0"/>
              </a:rPr>
              <a:t>Perfect positive</a:t>
            </a:r>
          </a:p>
          <a:p>
            <a:pPr algn="ctr" eaLnBrk="0" hangingPunct="0"/>
            <a:r>
              <a:rPr lang="en-US" sz="2000" dirty="0">
                <a:latin typeface="Palatino Linotype" charset="0"/>
              </a:rPr>
              <a:t>correlation (+1.00)</a:t>
            </a:r>
          </a:p>
        </p:txBody>
      </p:sp>
    </p:spTree>
    <p:extLst>
      <p:ext uri="{BB962C8B-B14F-4D97-AF65-F5344CB8AC3E}">
        <p14:creationId xmlns:p14="http://schemas.microsoft.com/office/powerpoint/2010/main" val="1768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19133"/>
          </a:xfrm>
        </p:spPr>
        <p:txBody>
          <a:bodyPr/>
          <a:lstStyle/>
          <a:p>
            <a:r>
              <a:rPr lang="en-US" dirty="0" smtClean="0"/>
              <a:t>Shows cause and effect</a:t>
            </a:r>
          </a:p>
          <a:p>
            <a:r>
              <a:rPr lang="en-US" dirty="0" smtClean="0"/>
              <a:t>Parts:</a:t>
            </a:r>
          </a:p>
          <a:p>
            <a:pPr lvl="1"/>
            <a:r>
              <a:rPr lang="en-US" dirty="0" smtClean="0"/>
              <a:t>Operational Definition</a:t>
            </a:r>
          </a:p>
          <a:p>
            <a:pPr lvl="1"/>
            <a:r>
              <a:rPr lang="en-US" dirty="0" smtClean="0"/>
              <a:t>Independent Variable</a:t>
            </a:r>
          </a:p>
          <a:p>
            <a:pPr lvl="1"/>
            <a:r>
              <a:rPr lang="en-US" dirty="0" smtClean="0"/>
              <a:t>Dependent Variable</a:t>
            </a:r>
          </a:p>
          <a:p>
            <a:pPr lvl="1"/>
            <a:r>
              <a:rPr lang="en-US" dirty="0" smtClean="0"/>
              <a:t>Random Sampling (also for descriptive research)</a:t>
            </a:r>
          </a:p>
          <a:p>
            <a:pPr lvl="1"/>
            <a:r>
              <a:rPr lang="en-US" dirty="0" smtClean="0"/>
              <a:t>Control Group</a:t>
            </a:r>
          </a:p>
          <a:p>
            <a:pPr lvl="1"/>
            <a:r>
              <a:rPr lang="en-US" dirty="0" smtClean="0"/>
              <a:t>Experimental Group</a:t>
            </a:r>
          </a:p>
          <a:p>
            <a:pPr lvl="1"/>
            <a:r>
              <a:rPr lang="en-US" dirty="0" smtClean="0"/>
              <a:t>Random Assignment</a:t>
            </a:r>
          </a:p>
        </p:txBody>
      </p:sp>
    </p:spTree>
    <p:extLst>
      <p:ext uri="{BB962C8B-B14F-4D97-AF65-F5344CB8AC3E}">
        <p14:creationId xmlns:p14="http://schemas.microsoft.com/office/powerpoint/2010/main" val="32184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726</Words>
  <Application>Microsoft Office PowerPoint</Application>
  <PresentationFormat>Widescreen</PresentationFormat>
  <Paragraphs>210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游ゴシック Light</vt:lpstr>
      <vt:lpstr>Arial</vt:lpstr>
      <vt:lpstr>Calibri</vt:lpstr>
      <vt:lpstr>Calibri Light</vt:lpstr>
      <vt:lpstr>Palatino</vt:lpstr>
      <vt:lpstr>Palatino Linotype</vt:lpstr>
      <vt:lpstr>Wingdings</vt:lpstr>
      <vt:lpstr>Office Theme</vt:lpstr>
      <vt:lpstr>Reviewing Units 1 - 3</vt:lpstr>
      <vt:lpstr>Early Psych Fields of Psychology</vt:lpstr>
      <vt:lpstr>Current Psych Perspective</vt:lpstr>
      <vt:lpstr>Basic Research Subfields</vt:lpstr>
      <vt:lpstr>Psychologist vs Psychiatrist</vt:lpstr>
      <vt:lpstr>Scientific Method</vt:lpstr>
      <vt:lpstr>Descriptive Research</vt:lpstr>
      <vt:lpstr>Correlational Studies</vt:lpstr>
      <vt:lpstr>Experimentation</vt:lpstr>
      <vt:lpstr>Controls</vt:lpstr>
      <vt:lpstr>Things to avoid in research</vt:lpstr>
      <vt:lpstr>Stats</vt:lpstr>
      <vt:lpstr>Ethics</vt:lpstr>
      <vt:lpstr>The Neuron</vt:lpstr>
      <vt:lpstr>Firing a neuron</vt:lpstr>
      <vt:lpstr>Neurotransmitters</vt:lpstr>
      <vt:lpstr>Types of Neurons</vt:lpstr>
      <vt:lpstr>The Nervous System</vt:lpstr>
      <vt:lpstr>Brainstem</vt:lpstr>
      <vt:lpstr>Thalamus and Cerebellum</vt:lpstr>
      <vt:lpstr>Limbic System</vt:lpstr>
      <vt:lpstr>Cerebral Cortex</vt:lpstr>
      <vt:lpstr>PowerPoint Presentation</vt:lpstr>
      <vt:lpstr>Superhero Assignment</vt:lpstr>
      <vt:lpstr>Prenatal Development and the Newborn</vt:lpstr>
      <vt:lpstr>Harlow, Attachment, Parenting</vt:lpstr>
      <vt:lpstr>Cognitive Development</vt:lpstr>
      <vt:lpstr>Piaget’s Stages of Cognitive Development</vt:lpstr>
      <vt:lpstr>Kohlberg’s Moral Ladder</vt:lpstr>
      <vt:lpstr>Erikson’s Psychosocial Developmental Stages</vt:lpstr>
      <vt:lpstr>Freud’s Personality Development Stages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Units 1 - 3</dc:title>
  <dc:creator>Victor Cadilla</dc:creator>
  <cp:lastModifiedBy>Victor Cadilla</cp:lastModifiedBy>
  <cp:revision>11</cp:revision>
  <dcterms:created xsi:type="dcterms:W3CDTF">2018-04-15T22:59:48Z</dcterms:created>
  <dcterms:modified xsi:type="dcterms:W3CDTF">2019-04-22T20:41:49Z</dcterms:modified>
</cp:coreProperties>
</file>