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5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4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3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7D59-7811-4636-87D4-2FC5511FE0E2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6ADD-49D0-4C95-838A-741F812C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6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0970"/>
            <a:ext cx="9144000" cy="975769"/>
          </a:xfrm>
        </p:spPr>
        <p:txBody>
          <a:bodyPr/>
          <a:lstStyle/>
          <a:p>
            <a:r>
              <a:rPr lang="en-US" dirty="0" smtClean="0"/>
              <a:t>Reviewing Units 4 and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83134"/>
            <a:ext cx="9144000" cy="2720385"/>
          </a:xfrm>
        </p:spPr>
        <p:txBody>
          <a:bodyPr>
            <a:normAutofit/>
          </a:bodyPr>
          <a:lstStyle/>
          <a:p>
            <a:r>
              <a:rPr lang="en-US" dirty="0" smtClean="0"/>
              <a:t>Unit 4 – Sensation and Perception</a:t>
            </a:r>
          </a:p>
          <a:p>
            <a:r>
              <a:rPr lang="en-US" dirty="0" smtClean="0"/>
              <a:t>Unit 5 – Learning/Behavior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Flash </a:t>
            </a:r>
            <a:r>
              <a:rPr lang="en-US" dirty="0">
                <a:solidFill>
                  <a:srgbClr val="FFFF00"/>
                </a:solidFill>
              </a:rPr>
              <a:t>Lecture: Listen, </a:t>
            </a:r>
            <a:r>
              <a:rPr lang="en-US" u="sng" dirty="0">
                <a:solidFill>
                  <a:srgbClr val="FFFF00"/>
                </a:solidFill>
              </a:rPr>
              <a:t>don’t</a:t>
            </a:r>
            <a:r>
              <a:rPr lang="en-US" dirty="0">
                <a:solidFill>
                  <a:srgbClr val="FFFF00"/>
                </a:solidFill>
              </a:rPr>
              <a:t> write stuff down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000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(</a:t>
            </a:r>
            <a:r>
              <a:rPr lang="en-US" dirty="0" err="1" smtClean="0"/>
              <a:t>kinda</a:t>
            </a:r>
            <a:r>
              <a:rPr lang="en-US" dirty="0" smtClean="0"/>
              <a:t>)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Kinesthetic Sense – where are your limbs?</a:t>
            </a:r>
          </a:p>
          <a:p>
            <a:r>
              <a:rPr lang="en-US" dirty="0" smtClean="0"/>
              <a:t>Vestibular Sense -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Top-Down Processing</a:t>
            </a:r>
          </a:p>
          <a:p>
            <a:r>
              <a:rPr lang="en-US" dirty="0" smtClean="0"/>
              <a:t>Bottom-Up Processing</a:t>
            </a:r>
          </a:p>
          <a:p>
            <a:r>
              <a:rPr lang="en-US" dirty="0" smtClean="0"/>
              <a:t>Gestalt Rules </a:t>
            </a:r>
          </a:p>
          <a:p>
            <a:pPr lvl="1"/>
            <a:r>
              <a:rPr lang="en-US" dirty="0" smtClean="0"/>
              <a:t>proximity, continuity, closure, similarity</a:t>
            </a:r>
          </a:p>
          <a:p>
            <a:r>
              <a:rPr lang="en-US" dirty="0" smtClean="0"/>
              <a:t>Constancy</a:t>
            </a:r>
          </a:p>
          <a:p>
            <a:pPr lvl="1"/>
            <a:r>
              <a:rPr lang="en-US" dirty="0" smtClean="0"/>
              <a:t>color, size, shape, brightness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Monocular Cues</a:t>
            </a:r>
          </a:p>
          <a:p>
            <a:pPr lvl="1"/>
            <a:r>
              <a:rPr lang="en-US" sz="2700" dirty="0"/>
              <a:t>Linear perspective</a:t>
            </a:r>
          </a:p>
          <a:p>
            <a:pPr lvl="1"/>
            <a:r>
              <a:rPr lang="en-US" sz="2700" dirty="0"/>
              <a:t>Interposition</a:t>
            </a:r>
          </a:p>
          <a:p>
            <a:pPr lvl="1"/>
            <a:r>
              <a:rPr lang="en-US" sz="2700" dirty="0"/>
              <a:t>Relative size, height, clarity, and motion</a:t>
            </a:r>
          </a:p>
          <a:p>
            <a:pPr lvl="1"/>
            <a:r>
              <a:rPr lang="en-US" sz="2700" dirty="0"/>
              <a:t>Texture gradient</a:t>
            </a:r>
          </a:p>
          <a:p>
            <a:pPr lvl="1"/>
            <a:r>
              <a:rPr lang="en-US" sz="2700" dirty="0"/>
              <a:t>Shadow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Binocular Cues</a:t>
            </a:r>
          </a:p>
          <a:p>
            <a:pPr lvl="1"/>
            <a:r>
              <a:rPr lang="en-US" sz="2700" dirty="0"/>
              <a:t>Retinal disparity</a:t>
            </a:r>
          </a:p>
          <a:p>
            <a:pPr lvl="1"/>
            <a:r>
              <a:rPr lang="en-US" sz="2700" dirty="0"/>
              <a:t>Convergence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Sensation and Perception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Adaptation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o you know what you smell like?</a:t>
            </a:r>
          </a:p>
          <a:p>
            <a:r>
              <a:rPr lang="en-US" dirty="0" smtClean="0"/>
              <a:t>Perceptual Adaptation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hy doesn’t everything change when the room gets darker?</a:t>
            </a:r>
          </a:p>
          <a:p>
            <a:r>
              <a:rPr lang="en-US" dirty="0" smtClean="0"/>
              <a:t>Perceptual Set</a:t>
            </a:r>
          </a:p>
          <a:p>
            <a:pPr lvl="1"/>
            <a:r>
              <a:rPr lang="en-US" dirty="0" smtClean="0"/>
              <a:t>You see what you expect to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Conditioning – John Watson, Ivan Pavlov, John Garcia</a:t>
            </a:r>
          </a:p>
          <a:p>
            <a:r>
              <a:rPr lang="en-US" dirty="0" smtClean="0"/>
              <a:t>Operant Conditioning – BF Skinner</a:t>
            </a:r>
          </a:p>
          <a:p>
            <a:r>
              <a:rPr lang="en-US" dirty="0" smtClean="0"/>
              <a:t>Observational Learning – Albert Bandura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1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/>
          <a:lstStyle/>
          <a:p>
            <a:r>
              <a:rPr lang="en-US" dirty="0" smtClean="0"/>
              <a:t>Classical vs Operant Conditioning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254034"/>
            <a:ext cx="10289766" cy="953589"/>
          </a:xfrm>
        </p:spPr>
        <p:txBody>
          <a:bodyPr>
            <a:normAutofit lnSpcReduction="10000"/>
          </a:bodyPr>
          <a:lstStyle/>
          <a:p>
            <a:r>
              <a:rPr lang="en-US" sz="3400" dirty="0"/>
              <a:t>Both involve associating things, but it’s </a:t>
            </a:r>
            <a:r>
              <a:rPr lang="en-US" sz="3400" dirty="0">
                <a:solidFill>
                  <a:srgbClr val="FFFF00"/>
                </a:solidFill>
              </a:rPr>
              <a:t>what is being associated</a:t>
            </a:r>
            <a:r>
              <a:rPr lang="en-US" sz="3400" dirty="0"/>
              <a:t> and the </a:t>
            </a:r>
            <a:r>
              <a:rPr lang="en-US" sz="3400" dirty="0">
                <a:solidFill>
                  <a:srgbClr val="FFFF00"/>
                </a:solidFill>
              </a:rPr>
              <a:t>complexity of the behavior</a:t>
            </a:r>
            <a:r>
              <a:rPr lang="en-US" sz="3400" dirty="0" smtClean="0"/>
              <a:t>: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99509"/>
            <a:ext cx="5157787" cy="3590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Classical Conditioning</a:t>
            </a:r>
          </a:p>
          <a:p>
            <a:r>
              <a:rPr lang="en-US" dirty="0"/>
              <a:t>A</a:t>
            </a:r>
            <a:r>
              <a:rPr lang="en-US" dirty="0" smtClean="0"/>
              <a:t>ssociating 2 stimuli</a:t>
            </a:r>
          </a:p>
          <a:p>
            <a:r>
              <a:rPr lang="en-US" dirty="0"/>
              <a:t>B</a:t>
            </a:r>
            <a:r>
              <a:rPr lang="en-US" dirty="0" smtClean="0"/>
              <a:t>asic behaviors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Operant </a:t>
            </a:r>
            <a:r>
              <a:rPr lang="en-US" u="sng" dirty="0" smtClean="0"/>
              <a:t>Conditioning </a:t>
            </a:r>
          </a:p>
          <a:p>
            <a:r>
              <a:rPr lang="en-US" dirty="0"/>
              <a:t>A</a:t>
            </a:r>
            <a:r>
              <a:rPr lang="en-US" dirty="0" smtClean="0"/>
              <a:t>ssociating </a:t>
            </a:r>
            <a:r>
              <a:rPr lang="en-US" dirty="0"/>
              <a:t>behavior with a </a:t>
            </a:r>
            <a:r>
              <a:rPr lang="en-US" dirty="0" smtClean="0"/>
              <a:t>consequence</a:t>
            </a:r>
          </a:p>
          <a:p>
            <a:r>
              <a:rPr lang="en-US" dirty="0"/>
              <a:t>C</a:t>
            </a:r>
            <a:r>
              <a:rPr lang="en-US" dirty="0" smtClean="0"/>
              <a:t>omplex </a:t>
            </a:r>
            <a:r>
              <a:rPr lang="en-US" dirty="0"/>
              <a:t>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21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</a:t>
            </a:r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UR</a:t>
            </a:r>
          </a:p>
          <a:p>
            <a:r>
              <a:rPr lang="en-US" dirty="0" smtClean="0"/>
              <a:t>CS</a:t>
            </a:r>
          </a:p>
          <a:p>
            <a:r>
              <a:rPr lang="en-US" dirty="0" smtClean="0"/>
              <a:t>CR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Pavlov's_dog_conditioning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25" y="1558116"/>
            <a:ext cx="8306804" cy="4886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207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Shaping</a:t>
            </a:r>
          </a:p>
          <a:p>
            <a:r>
              <a:rPr lang="en-US" dirty="0" smtClean="0"/>
              <a:t>Reinforcement</a:t>
            </a:r>
          </a:p>
          <a:p>
            <a:pPr lvl="1"/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Negative</a:t>
            </a:r>
          </a:p>
          <a:p>
            <a:r>
              <a:rPr lang="en-US" dirty="0" smtClean="0"/>
              <a:t>Punishment</a:t>
            </a:r>
          </a:p>
          <a:p>
            <a:pPr lvl="1"/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Negative</a:t>
            </a:r>
            <a:endParaRPr lang="en-US" dirty="0"/>
          </a:p>
        </p:txBody>
      </p:sp>
      <p:pic>
        <p:nvPicPr>
          <p:cNvPr id="4" name="Picture 3" descr="800px-Operant_conditioning_diagr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55020" r="64541" b="32294"/>
          <a:stretch/>
        </p:blipFill>
        <p:spPr>
          <a:xfrm>
            <a:off x="6125831" y="5615260"/>
            <a:ext cx="2095908" cy="1123406"/>
          </a:xfrm>
          <a:prstGeom prst="rect">
            <a:avLst/>
          </a:prstGeom>
        </p:spPr>
      </p:pic>
      <p:pic>
        <p:nvPicPr>
          <p:cNvPr id="5" name="Picture 4" descr="800px-Operant_conditioning_diagr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2"/>
          <a:stretch/>
        </p:blipFill>
        <p:spPr>
          <a:xfrm>
            <a:off x="4535589" y="1690688"/>
            <a:ext cx="7220982" cy="39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Reinforcers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vs Secondary</a:t>
            </a:r>
          </a:p>
          <a:p>
            <a:r>
              <a:rPr lang="en-US" dirty="0" smtClean="0"/>
              <a:t>Immediate vs Delayed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666"/>
            <a:ext cx="10515600" cy="1325563"/>
          </a:xfrm>
        </p:spPr>
        <p:txBody>
          <a:bodyPr/>
          <a:lstStyle/>
          <a:p>
            <a:r>
              <a:rPr lang="en-US" dirty="0" smtClean="0"/>
              <a:t>Reinforcement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5" descr="figure-2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816" y="1227068"/>
            <a:ext cx="7395608" cy="55484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57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Threshold – 50%</a:t>
            </a:r>
          </a:p>
          <a:p>
            <a:r>
              <a:rPr lang="en-US" dirty="0" smtClean="0"/>
              <a:t>Subliminal</a:t>
            </a:r>
          </a:p>
          <a:p>
            <a:r>
              <a:rPr lang="en-US" dirty="0"/>
              <a:t>Difference </a:t>
            </a:r>
            <a:r>
              <a:rPr lang="en-US" dirty="0" smtClean="0"/>
              <a:t>Threshold (JND)</a:t>
            </a:r>
          </a:p>
          <a:p>
            <a:r>
              <a:rPr lang="en-US" dirty="0" smtClean="0"/>
              <a:t>Weber’s Law</a:t>
            </a:r>
          </a:p>
          <a:p>
            <a:pPr lvl="1"/>
            <a:r>
              <a:rPr lang="en-US" dirty="0" smtClean="0"/>
              <a:t>Light – 8%</a:t>
            </a:r>
          </a:p>
          <a:p>
            <a:pPr lvl="1"/>
            <a:r>
              <a:rPr lang="en-US" dirty="0" smtClean="0"/>
              <a:t>Sound – 2%</a:t>
            </a:r>
          </a:p>
          <a:p>
            <a:pPr lvl="1"/>
            <a:r>
              <a:rPr lang="en-US" dirty="0" smtClean="0"/>
              <a:t>Tone – 3%</a:t>
            </a:r>
          </a:p>
          <a:p>
            <a:r>
              <a:rPr lang="en-US" dirty="0" smtClean="0"/>
              <a:t>Signal Detection Theory – background noise</a:t>
            </a:r>
          </a:p>
        </p:txBody>
      </p:sp>
    </p:spTree>
    <p:extLst>
      <p:ext uri="{BB962C8B-B14F-4D97-AF65-F5344CB8AC3E}">
        <p14:creationId xmlns:p14="http://schemas.microsoft.com/office/powerpoint/2010/main" val="11432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Light and Sound = Waves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u="sng" dirty="0" smtClean="0"/>
              <a:t> Light</a:t>
            </a:r>
            <a:r>
              <a:rPr lang="en-US" dirty="0" smtClean="0"/>
              <a:t>		</a:t>
            </a:r>
            <a:r>
              <a:rPr lang="en-US" u="sng" dirty="0" smtClean="0"/>
              <a:t>Sound</a:t>
            </a:r>
          </a:p>
          <a:p>
            <a:pPr marL="0" indent="0">
              <a:buNone/>
            </a:pPr>
            <a:r>
              <a:rPr lang="en-US" u="sng" dirty="0" smtClean="0"/>
              <a:t>Amplitude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Brightness	        Loudness</a:t>
            </a:r>
          </a:p>
          <a:p>
            <a:pPr marL="0" indent="0">
              <a:buNone/>
            </a:pPr>
            <a:r>
              <a:rPr lang="en-US" u="sng" dirty="0" smtClean="0"/>
              <a:t>Wavelength</a:t>
            </a:r>
            <a:r>
              <a:rPr lang="en-US" dirty="0" smtClean="0"/>
              <a:t>	   	   Hue			Pitch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993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Eyeball!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gure-1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676400"/>
            <a:ext cx="7848600" cy="4535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Phototransduction</a:t>
            </a:r>
            <a:r>
              <a:rPr lang="en-US" dirty="0" smtClean="0"/>
              <a:t> and Photoreceptors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igure-12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59" y="1540739"/>
            <a:ext cx="7843274" cy="458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Detectors</a:t>
            </a:r>
          </a:p>
          <a:p>
            <a:r>
              <a:rPr lang="en-US" dirty="0" smtClean="0"/>
              <a:t>Color Vision</a:t>
            </a:r>
          </a:p>
          <a:p>
            <a:pPr lvl="1"/>
            <a:r>
              <a:rPr lang="en-US" dirty="0" smtClean="0"/>
              <a:t>Young-Helmholtz Trichromatic Theory</a:t>
            </a:r>
          </a:p>
          <a:p>
            <a:pPr lvl="1"/>
            <a:r>
              <a:rPr lang="en-US" dirty="0" smtClean="0"/>
              <a:t>Opponent-Processing Theory</a:t>
            </a:r>
          </a:p>
          <a:p>
            <a:r>
              <a:rPr lang="en-US" dirty="0" smtClean="0"/>
              <a:t>Phi Phenomenon – “moving”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igure-13-0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468" y="1519237"/>
            <a:ext cx="6739732" cy="49641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12673_MyersPsy8e_5UN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752600"/>
            <a:ext cx="3182983" cy="3028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pitch</a:t>
            </a:r>
          </a:p>
          <a:p>
            <a:pPr lvl="1"/>
            <a:r>
              <a:rPr lang="en-US" dirty="0" smtClean="0"/>
              <a:t>Place Theory – place on basilar membrane</a:t>
            </a:r>
          </a:p>
          <a:p>
            <a:pPr lvl="1"/>
            <a:r>
              <a:rPr lang="en-US" dirty="0" smtClean="0"/>
              <a:t>Frequency Theory – rate of neural impulses</a:t>
            </a:r>
          </a:p>
          <a:p>
            <a:r>
              <a:rPr lang="en-US" dirty="0" smtClean="0"/>
              <a:t>Hearing Loss</a:t>
            </a:r>
          </a:p>
          <a:p>
            <a:pPr lvl="1"/>
            <a:r>
              <a:rPr lang="en-US" dirty="0" smtClean="0"/>
              <a:t>Conduction – mechanical problem</a:t>
            </a:r>
          </a:p>
          <a:p>
            <a:pPr lvl="1"/>
            <a:r>
              <a:rPr lang="en-US" dirty="0" err="1" smtClean="0"/>
              <a:t>Sensorineural</a:t>
            </a:r>
            <a:r>
              <a:rPr lang="en-US" dirty="0" smtClean="0"/>
              <a:t> – nerve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86" y="1600201"/>
            <a:ext cx="8356915" cy="4525963"/>
          </a:xfrm>
        </p:spPr>
        <p:txBody>
          <a:bodyPr/>
          <a:lstStyle/>
          <a:p>
            <a:r>
              <a:rPr lang="en-US" dirty="0" smtClean="0"/>
              <a:t>Taste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apillae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weet, salty, sour, bitter, umami</a:t>
            </a:r>
          </a:p>
          <a:p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pressure, temperature (heat and cold), pain</a:t>
            </a:r>
          </a:p>
          <a:p>
            <a:pPr lvl="1"/>
            <a:r>
              <a:rPr lang="en-US" dirty="0" smtClean="0"/>
              <a:t>Gate-Control Theory: control the pain</a:t>
            </a:r>
          </a:p>
          <a:p>
            <a:r>
              <a:rPr lang="en-US" dirty="0" smtClean="0"/>
              <a:t>Smell</a:t>
            </a:r>
          </a:p>
          <a:p>
            <a:pPr lvl="1"/>
            <a:r>
              <a:rPr lang="en-US" dirty="0" smtClean="0"/>
              <a:t>molecule &gt; olfactory receptor cell &gt; olfactory bulb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340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Reviewing Units 4 and 5</vt:lpstr>
      <vt:lpstr>Sensing</vt:lpstr>
      <vt:lpstr>Waves</vt:lpstr>
      <vt:lpstr>Eyeball!</vt:lpstr>
      <vt:lpstr>Phototransduction and Photoreceptors</vt:lpstr>
      <vt:lpstr>Aspects of Vision</vt:lpstr>
      <vt:lpstr>The Ear!</vt:lpstr>
      <vt:lpstr>Hearing</vt:lpstr>
      <vt:lpstr>Other senses</vt:lpstr>
      <vt:lpstr>Other (kinda) senses</vt:lpstr>
      <vt:lpstr>Perceiving</vt:lpstr>
      <vt:lpstr>Depth</vt:lpstr>
      <vt:lpstr>Sensation and Perception</vt:lpstr>
      <vt:lpstr>Types of Learning</vt:lpstr>
      <vt:lpstr>Classical vs Operant Conditioning</vt:lpstr>
      <vt:lpstr>Classical Conditioning</vt:lpstr>
      <vt:lpstr>Operant Conditioning</vt:lpstr>
      <vt:lpstr>Types of Reinforcers</vt:lpstr>
      <vt:lpstr>Reinforcement Schedules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Units 4 - 6</dc:title>
  <dc:creator>Victor Cadilla</dc:creator>
  <cp:lastModifiedBy>Victor Cadilla</cp:lastModifiedBy>
  <cp:revision>10</cp:revision>
  <dcterms:created xsi:type="dcterms:W3CDTF">2018-04-22T21:21:04Z</dcterms:created>
  <dcterms:modified xsi:type="dcterms:W3CDTF">2019-04-30T12:21:53Z</dcterms:modified>
</cp:coreProperties>
</file>