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9" autoAdjust="0"/>
    <p:restoredTop sz="94660"/>
  </p:normalViewPr>
  <p:slideViewPr>
    <p:cSldViewPr snapToGrid="0">
      <p:cViewPr varScale="1">
        <p:scale>
          <a:sx n="68" d="100"/>
          <a:sy n="68" d="100"/>
        </p:scale>
        <p:origin x="3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9911-CCE7-47F7-A5D8-3A1B192B8A39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4619-8053-4726-AC6D-05F95C9EC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288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9911-CCE7-47F7-A5D8-3A1B192B8A39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4619-8053-4726-AC6D-05F95C9EC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938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9911-CCE7-47F7-A5D8-3A1B192B8A39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4619-8053-4726-AC6D-05F95C9EC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42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9911-CCE7-47F7-A5D8-3A1B192B8A39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4619-8053-4726-AC6D-05F95C9EC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94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9911-CCE7-47F7-A5D8-3A1B192B8A39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4619-8053-4726-AC6D-05F95C9EC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404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9911-CCE7-47F7-A5D8-3A1B192B8A39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4619-8053-4726-AC6D-05F95C9EC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95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9911-CCE7-47F7-A5D8-3A1B192B8A39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4619-8053-4726-AC6D-05F95C9EC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555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9911-CCE7-47F7-A5D8-3A1B192B8A39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4619-8053-4726-AC6D-05F95C9EC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450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9911-CCE7-47F7-A5D8-3A1B192B8A39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4619-8053-4726-AC6D-05F95C9EC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9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9911-CCE7-47F7-A5D8-3A1B192B8A39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4619-8053-4726-AC6D-05F95C9EC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486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9911-CCE7-47F7-A5D8-3A1B192B8A39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4619-8053-4726-AC6D-05F95C9EC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33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59911-CCE7-47F7-A5D8-3A1B192B8A39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54619-8053-4726-AC6D-05F95C9EC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8390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Sexual Motivation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661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 and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034" y="1488001"/>
            <a:ext cx="5435991" cy="4351338"/>
          </a:xfrm>
        </p:spPr>
        <p:txBody>
          <a:bodyPr/>
          <a:lstStyle/>
          <a:p>
            <a:r>
              <a:rPr lang="en-US" dirty="0" smtClean="0"/>
              <a:t>US has high teen pregnancy rates</a:t>
            </a:r>
          </a:p>
          <a:p>
            <a:pPr lvl="1"/>
            <a:r>
              <a:rPr lang="en-US" dirty="0" smtClean="0"/>
              <a:t>It’s been going down, though</a:t>
            </a:r>
          </a:p>
          <a:p>
            <a:r>
              <a:rPr lang="en-US" dirty="0" smtClean="0"/>
              <a:t>Wear a condom!</a:t>
            </a:r>
          </a:p>
          <a:p>
            <a:pPr lvl="1"/>
            <a:r>
              <a:rPr lang="en-US" dirty="0" smtClean="0"/>
              <a:t>No, seriously. Don’t be dumb.</a:t>
            </a:r>
            <a:endParaRPr lang="en-US" dirty="0"/>
          </a:p>
        </p:txBody>
      </p:sp>
      <p:pic>
        <p:nvPicPr>
          <p:cNvPr id="4098" name="Picture 2" descr="https://www.guttmacher.org/graphics/AdolescentPregnancy(Graph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026" y="0"/>
            <a:ext cx="636797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8763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Topics: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on Sexual Motivation</a:t>
            </a:r>
          </a:p>
          <a:p>
            <a:r>
              <a:rPr lang="en-US" dirty="0" smtClean="0"/>
              <a:t>The Sexual Response Cycle</a:t>
            </a:r>
          </a:p>
          <a:p>
            <a:pPr lvl="1"/>
            <a:r>
              <a:rPr lang="en-US" dirty="0" smtClean="0"/>
              <a:t>Stages</a:t>
            </a:r>
          </a:p>
          <a:p>
            <a:pPr lvl="1"/>
            <a:r>
              <a:rPr lang="en-US" dirty="0" smtClean="0"/>
              <a:t>Criticisms</a:t>
            </a:r>
          </a:p>
          <a:p>
            <a:r>
              <a:rPr lang="en-US" dirty="0" smtClean="0"/>
              <a:t>Nature: Sexual Motivation</a:t>
            </a:r>
          </a:p>
          <a:p>
            <a:r>
              <a:rPr lang="en-US" dirty="0" smtClean="0"/>
              <a:t>Nurture: Sexual Motivation</a:t>
            </a:r>
          </a:p>
          <a:p>
            <a:r>
              <a:rPr lang="en-US" dirty="0" smtClean="0"/>
              <a:t>Sex and Health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497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7255" y="273803"/>
            <a:ext cx="8229600" cy="913037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Palatino"/>
                <a:cs typeface="Palatino"/>
              </a:rPr>
              <a:t>Alfred Kinsey</a:t>
            </a:r>
            <a:endParaRPr lang="en-US" sz="4000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8684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>
                <a:latin typeface="Palatino"/>
                <a:cs typeface="Palatino"/>
              </a:rPr>
              <a:t>One of the earliest researchers of sex (1940s)</a:t>
            </a:r>
          </a:p>
          <a:p>
            <a:r>
              <a:rPr lang="en-US" dirty="0">
                <a:latin typeface="Palatino"/>
                <a:cs typeface="Palatino"/>
              </a:rPr>
              <a:t>Found </a:t>
            </a:r>
            <a:r>
              <a:rPr lang="en-US" dirty="0" smtClean="0">
                <a:latin typeface="Palatino"/>
                <a:cs typeface="Palatino"/>
              </a:rPr>
              <a:t>social </a:t>
            </a:r>
            <a:r>
              <a:rPr lang="en-US" dirty="0">
                <a:latin typeface="Palatino"/>
                <a:cs typeface="Palatino"/>
              </a:rPr>
              <a:t>expectations and personal experiences were </a:t>
            </a:r>
            <a:r>
              <a:rPr lang="en-US" dirty="0" smtClean="0">
                <a:latin typeface="Palatino"/>
                <a:cs typeface="Palatino"/>
              </a:rPr>
              <a:t>different</a:t>
            </a:r>
            <a:r>
              <a:rPr lang="en-US" dirty="0">
                <a:latin typeface="Palatino"/>
                <a:cs typeface="Palatino"/>
              </a:rPr>
              <a:t>.</a:t>
            </a:r>
          </a:p>
          <a:p>
            <a:r>
              <a:rPr lang="en-US" dirty="0">
                <a:latin typeface="Palatino"/>
                <a:cs typeface="Palatino"/>
              </a:rPr>
              <a:t>Controversial in many ways.</a:t>
            </a:r>
            <a:endParaRPr lang="en-US" dirty="0">
              <a:latin typeface="Palatino"/>
              <a:cs typeface="Palatino"/>
            </a:endParaRPr>
          </a:p>
        </p:txBody>
      </p:sp>
      <p:pic>
        <p:nvPicPr>
          <p:cNvPr id="4" name="Picture 3" descr="Kinsey-Time-1953-08-2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2653" y="2589792"/>
            <a:ext cx="2924202" cy="4188742"/>
          </a:xfrm>
          <a:prstGeom prst="rect">
            <a:avLst/>
          </a:prstGeom>
        </p:spPr>
      </p:pic>
      <p:pic>
        <p:nvPicPr>
          <p:cNvPr id="5" name="Picture 4" descr="sexual_behavior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184" y="3364322"/>
            <a:ext cx="4723541" cy="3493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74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separate beds for married coup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139" y="365125"/>
            <a:ext cx="9855921" cy="6148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5480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Sexual Response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28678"/>
            <a:ext cx="5407855" cy="4786190"/>
          </a:xfrm>
        </p:spPr>
        <p:txBody>
          <a:bodyPr/>
          <a:lstStyle/>
          <a:p>
            <a:r>
              <a:rPr lang="en-US" dirty="0"/>
              <a:t>Described by William Masters and Virginia Johnson</a:t>
            </a:r>
          </a:p>
          <a:p>
            <a:r>
              <a:rPr lang="en-US" dirty="0" smtClean="0"/>
              <a:t>4 Stages of sexual responding: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Excitement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Plateau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Orgasm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Resolution</a:t>
            </a:r>
            <a:endParaRPr lang="en-US" dirty="0"/>
          </a:p>
        </p:txBody>
      </p:sp>
      <p:pic>
        <p:nvPicPr>
          <p:cNvPr id="2050" name="Picture 2" descr="https://upload.wikimedia.org/wikipedia/commons/thumb/b/bc/Sexual-response-cycle.png/220px-Sexual-response-cyc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526" y="798683"/>
            <a:ext cx="4876216" cy="548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1579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latino"/>
                <a:cs typeface="Palatino"/>
              </a:rPr>
              <a:t>Sexual </a:t>
            </a:r>
            <a:r>
              <a:rPr lang="en-US" dirty="0" smtClean="0">
                <a:latin typeface="Palatino"/>
                <a:cs typeface="Palatino"/>
              </a:rPr>
              <a:t>Response Cycle</a:t>
            </a:r>
            <a:endParaRPr lang="en-US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AutoNum type="arabicPeriod"/>
            </a:pPr>
            <a:r>
              <a:rPr lang="en-US" sz="2200" dirty="0" smtClean="0">
                <a:solidFill>
                  <a:srgbClr val="FFFF00"/>
                </a:solidFill>
                <a:latin typeface="Palatino"/>
                <a:cs typeface="Palatino"/>
              </a:rPr>
              <a:t>Excitement</a:t>
            </a:r>
            <a:endParaRPr lang="en-US" sz="2200" dirty="0" smtClean="0">
              <a:solidFill>
                <a:srgbClr val="FFFF00"/>
              </a:solidFill>
              <a:latin typeface="Palatino"/>
              <a:cs typeface="Palatino"/>
              <a:sym typeface="Wingdings"/>
            </a:endParaRPr>
          </a:p>
          <a:p>
            <a:pPr lvl="1"/>
            <a:r>
              <a:rPr lang="en-US" sz="1800" dirty="0" smtClean="0">
                <a:latin typeface="Palatino"/>
                <a:cs typeface="Palatino"/>
                <a:sym typeface="Wingdings"/>
              </a:rPr>
              <a:t>Genitals </a:t>
            </a:r>
            <a:r>
              <a:rPr lang="en-US" sz="1800" dirty="0">
                <a:latin typeface="Palatino"/>
                <a:cs typeface="Palatino"/>
                <a:sym typeface="Wingdings"/>
              </a:rPr>
              <a:t>become engorged with blood</a:t>
            </a:r>
            <a:r>
              <a:rPr lang="en-US" sz="1800" dirty="0" smtClean="0">
                <a:latin typeface="Palatino"/>
                <a:cs typeface="Palatino"/>
                <a:sym typeface="Wingdings"/>
              </a:rPr>
              <a:t>. </a:t>
            </a:r>
          </a:p>
          <a:p>
            <a:pPr lvl="1"/>
            <a:r>
              <a:rPr lang="en-US" sz="1800" dirty="0" smtClean="0">
                <a:latin typeface="Palatino"/>
                <a:cs typeface="Palatino"/>
                <a:sym typeface="Wingdings"/>
              </a:rPr>
              <a:t>Breathing and pulse increase.</a:t>
            </a:r>
            <a:endParaRPr lang="en-US" sz="1800" dirty="0">
              <a:latin typeface="Palatino"/>
              <a:cs typeface="Palatino"/>
              <a:sym typeface="Wingdings"/>
            </a:endParaRPr>
          </a:p>
          <a:p>
            <a:pPr>
              <a:buAutoNum type="arabicPeriod"/>
            </a:pPr>
            <a:r>
              <a:rPr lang="en-US" sz="2200" dirty="0">
                <a:solidFill>
                  <a:srgbClr val="FFFF00"/>
                </a:solidFill>
                <a:latin typeface="Palatino"/>
                <a:cs typeface="Palatino"/>
                <a:sym typeface="Wingdings"/>
              </a:rPr>
              <a:t>Plateau </a:t>
            </a:r>
            <a:r>
              <a:rPr lang="en-US" sz="2200" dirty="0" smtClean="0">
                <a:solidFill>
                  <a:srgbClr val="FFFF00"/>
                </a:solidFill>
                <a:latin typeface="Palatino"/>
                <a:cs typeface="Palatino"/>
                <a:sym typeface="Wingdings"/>
              </a:rPr>
              <a:t>Phase</a:t>
            </a:r>
          </a:p>
          <a:p>
            <a:pPr lvl="1"/>
            <a:r>
              <a:rPr lang="en-US" sz="1800" dirty="0" smtClean="0">
                <a:latin typeface="Palatino"/>
                <a:cs typeface="Palatino"/>
                <a:sym typeface="Wingdings"/>
              </a:rPr>
              <a:t>Breathing and pulse </a:t>
            </a:r>
            <a:r>
              <a:rPr lang="en-US" sz="1800" dirty="0">
                <a:latin typeface="Palatino"/>
                <a:cs typeface="Palatino"/>
                <a:sym typeface="Wingdings"/>
              </a:rPr>
              <a:t>continue to increase. </a:t>
            </a:r>
          </a:p>
          <a:p>
            <a:pPr>
              <a:buAutoNum type="arabicPeriod"/>
            </a:pPr>
            <a:r>
              <a:rPr lang="en-US" sz="2200" dirty="0" smtClean="0">
                <a:solidFill>
                  <a:srgbClr val="FFFF00"/>
                </a:solidFill>
                <a:latin typeface="Palatino"/>
                <a:cs typeface="Palatino"/>
                <a:sym typeface="Wingdings"/>
              </a:rPr>
              <a:t>Orgasm</a:t>
            </a:r>
            <a:endParaRPr lang="en-US" sz="2200" dirty="0">
              <a:solidFill>
                <a:srgbClr val="FFFF00"/>
              </a:solidFill>
              <a:latin typeface="Palatino"/>
              <a:cs typeface="Palatino"/>
              <a:sym typeface="Wingdings"/>
            </a:endParaRPr>
          </a:p>
          <a:p>
            <a:pPr lvl="1"/>
            <a:r>
              <a:rPr lang="en-US" sz="1800" dirty="0" smtClean="0">
                <a:latin typeface="Palatino"/>
                <a:cs typeface="Palatino"/>
                <a:sym typeface="Wingdings"/>
              </a:rPr>
              <a:t>Muscles contract. </a:t>
            </a:r>
          </a:p>
          <a:p>
            <a:pPr lvl="1"/>
            <a:r>
              <a:rPr lang="en-US" sz="1800" dirty="0" smtClean="0">
                <a:latin typeface="Palatino"/>
                <a:cs typeface="Palatino"/>
                <a:sym typeface="Wingdings"/>
              </a:rPr>
              <a:t>Males ejaculate.</a:t>
            </a:r>
            <a:endParaRPr lang="en-US" sz="1800" dirty="0">
              <a:latin typeface="Palatino"/>
              <a:cs typeface="Palatino"/>
              <a:sym typeface="Wingdings"/>
            </a:endParaRPr>
          </a:p>
          <a:p>
            <a:pPr>
              <a:buAutoNum type="arabicPeriod"/>
            </a:pPr>
            <a:r>
              <a:rPr lang="en-US" sz="2200" dirty="0">
                <a:solidFill>
                  <a:srgbClr val="FFFF00"/>
                </a:solidFill>
                <a:latin typeface="Palatino"/>
                <a:cs typeface="Palatino"/>
                <a:sym typeface="Wingdings"/>
              </a:rPr>
              <a:t>Resolution </a:t>
            </a:r>
            <a:r>
              <a:rPr lang="en-US" sz="2200" dirty="0" smtClean="0">
                <a:solidFill>
                  <a:srgbClr val="FFFF00"/>
                </a:solidFill>
                <a:latin typeface="Palatino"/>
                <a:cs typeface="Palatino"/>
                <a:sym typeface="Wingdings"/>
              </a:rPr>
              <a:t>phase</a:t>
            </a:r>
          </a:p>
          <a:p>
            <a:pPr lvl="1"/>
            <a:r>
              <a:rPr lang="en-US" sz="1800" dirty="0">
                <a:latin typeface="Palatino"/>
                <a:cs typeface="Palatino"/>
                <a:sym typeface="Wingdings"/>
              </a:rPr>
              <a:t>T</a:t>
            </a:r>
            <a:r>
              <a:rPr lang="en-US" sz="1800" dirty="0" smtClean="0">
                <a:latin typeface="Palatino"/>
                <a:cs typeface="Palatino"/>
                <a:sym typeface="Wingdings"/>
              </a:rPr>
              <a:t>he </a:t>
            </a:r>
            <a:r>
              <a:rPr lang="en-US" sz="1800" dirty="0">
                <a:latin typeface="Palatino"/>
                <a:cs typeface="Palatino"/>
                <a:sym typeface="Wingdings"/>
              </a:rPr>
              <a:t>male enters the </a:t>
            </a:r>
            <a:r>
              <a:rPr lang="en-US" sz="1800" dirty="0">
                <a:solidFill>
                  <a:srgbClr val="FFFF00"/>
                </a:solidFill>
                <a:latin typeface="Palatino"/>
                <a:cs typeface="Palatino"/>
                <a:sym typeface="Wingdings"/>
              </a:rPr>
              <a:t>refractory </a:t>
            </a:r>
            <a:r>
              <a:rPr lang="en-US" sz="1800" dirty="0" smtClean="0">
                <a:solidFill>
                  <a:srgbClr val="FFFF00"/>
                </a:solidFill>
                <a:latin typeface="Palatino"/>
                <a:cs typeface="Palatino"/>
                <a:sym typeface="Wingdings"/>
              </a:rPr>
              <a:t>period</a:t>
            </a:r>
          </a:p>
          <a:p>
            <a:pPr lvl="1"/>
            <a:r>
              <a:rPr lang="en-US" sz="1800" dirty="0" smtClean="0">
                <a:latin typeface="Palatino"/>
                <a:cs typeface="Palatino"/>
                <a:sym typeface="Wingdings"/>
              </a:rPr>
              <a:t>Body returns to unaroused state</a:t>
            </a:r>
          </a:p>
          <a:p>
            <a:pPr lvl="1"/>
            <a:r>
              <a:rPr lang="en-US" sz="1800" dirty="0" smtClean="0">
                <a:latin typeface="Palatino"/>
                <a:cs typeface="Palatino"/>
                <a:sym typeface="Wingdings"/>
              </a:rPr>
              <a:t>Women can continue to have orgasms</a:t>
            </a:r>
            <a:endParaRPr lang="en-US" sz="1800" dirty="0">
              <a:latin typeface="Palatino"/>
              <a:cs typeface="Palatino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036173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Criticisms of Sexual Response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5243"/>
            <a:ext cx="10669172" cy="4671720"/>
          </a:xfrm>
        </p:spPr>
        <p:txBody>
          <a:bodyPr/>
          <a:lstStyle/>
          <a:p>
            <a:r>
              <a:rPr lang="en-US" dirty="0" smtClean="0"/>
              <a:t>SRC doesn’t adequately describe female sexual response.</a:t>
            </a:r>
          </a:p>
          <a:p>
            <a:r>
              <a:rPr lang="en-US" dirty="0" smtClean="0"/>
              <a:t>Some argue SRC doesn’t account for psychological aspects of sex</a:t>
            </a:r>
          </a:p>
          <a:p>
            <a:endParaRPr lang="en-US" dirty="0"/>
          </a:p>
        </p:txBody>
      </p:sp>
      <p:pic>
        <p:nvPicPr>
          <p:cNvPr id="3074" name="Picture 2" descr="http://www.arhp.org/uploadImages/FSRfactsheet_figure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471" y="2447778"/>
            <a:ext cx="6372663" cy="4410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2646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Nature: Sexual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Hormones promote and cause sexual arousal in humans</a:t>
            </a:r>
          </a:p>
        </p:txBody>
      </p:sp>
      <p:graphicFrame>
        <p:nvGraphicFramePr>
          <p:cNvPr id="4" name="Group 5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3731926"/>
              </p:ext>
            </p:extLst>
          </p:nvPr>
        </p:nvGraphicFramePr>
        <p:xfrm>
          <a:off x="2982352" y="2855741"/>
          <a:ext cx="5823584" cy="2579312"/>
        </p:xfrm>
        <a:graphic>
          <a:graphicData uri="http://schemas.openxmlformats.org/drawingml/2006/table">
            <a:tbl>
              <a:tblPr/>
              <a:tblGrid>
                <a:gridCol w="1463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1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90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896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charset="0"/>
                          <a:ea typeface="ＭＳ Ｐゴシック" charset="0"/>
                        </a:rPr>
                        <a:t>Male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7C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charset="0"/>
                          <a:ea typeface="ＭＳ Ｐゴシック" charset="0"/>
                        </a:rPr>
                        <a:t>Testes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7C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charset="0"/>
                          <a:ea typeface="ＭＳ Ｐゴシック" charset="0"/>
                        </a:rPr>
                        <a:t>Testosterone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charset="0"/>
                          <a:ea typeface="ＭＳ Ｐゴシック" charset="0"/>
                        </a:rPr>
                        <a:t>(Small amounts of estrogen)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7C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96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charset="0"/>
                          <a:ea typeface="ＭＳ Ｐゴシック" charset="0"/>
                        </a:rPr>
                        <a:t>Female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charset="0"/>
                          <a:ea typeface="ＭＳ Ｐゴシック" charset="0"/>
                        </a:rPr>
                        <a:t>Ovaries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charset="0"/>
                          <a:ea typeface="ＭＳ Ｐゴシック" charset="0"/>
                        </a:rPr>
                        <a:t>Adrenals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charset="0"/>
                          <a:ea typeface="ＭＳ Ｐゴシック" charset="0"/>
                        </a:rPr>
                        <a:t>Estrogen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charset="0"/>
                          <a:ea typeface="ＭＳ Ｐゴシック" charset="0"/>
                        </a:rPr>
                        <a:t>(Small amounts of testosterone)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Palatino Linotype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229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MyersPsy8e_f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60567" y="1027906"/>
            <a:ext cx="8082183" cy="50623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528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</TotalTime>
  <Words>205</Words>
  <Application>Microsoft Office PowerPoint</Application>
  <PresentationFormat>Widescreen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ＭＳ Ｐゴシック</vt:lpstr>
      <vt:lpstr>Arial</vt:lpstr>
      <vt:lpstr>Calibri</vt:lpstr>
      <vt:lpstr>Calibri Light</vt:lpstr>
      <vt:lpstr>Palatino</vt:lpstr>
      <vt:lpstr>Palatino Linotype</vt:lpstr>
      <vt:lpstr>Wingdings</vt:lpstr>
      <vt:lpstr>Office Theme</vt:lpstr>
      <vt:lpstr>Sexual Motivation</vt:lpstr>
      <vt:lpstr>Today’s Topics:</vt:lpstr>
      <vt:lpstr>Alfred Kinsey</vt:lpstr>
      <vt:lpstr>PowerPoint Presentation</vt:lpstr>
      <vt:lpstr>The Sexual Response Cycle</vt:lpstr>
      <vt:lpstr>Sexual Response Cycle</vt:lpstr>
      <vt:lpstr>Criticisms of Sexual Response Cycle</vt:lpstr>
      <vt:lpstr>Nature: Sexual Motivation</vt:lpstr>
      <vt:lpstr>PowerPoint Presentation</vt:lpstr>
      <vt:lpstr>Sex and Health</vt:lpstr>
    </vt:vector>
  </TitlesOfParts>
  <Company>Durham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Sexual Motivation</dc:title>
  <dc:creator>Victor Cadilla</dc:creator>
  <cp:lastModifiedBy>Victor Cadilla</cp:lastModifiedBy>
  <cp:revision>6</cp:revision>
  <dcterms:created xsi:type="dcterms:W3CDTF">2017-12-14T19:58:20Z</dcterms:created>
  <dcterms:modified xsi:type="dcterms:W3CDTF">2017-12-14T22:32:47Z</dcterms:modified>
</cp:coreProperties>
</file>