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3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E2D3-4E1E-4F23-9202-DF69AC882AE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094E-CC3C-4FE0-80DC-457A2FD0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Psychology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1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 about others</a:t>
            </a:r>
          </a:p>
          <a:p>
            <a:r>
              <a:rPr lang="en-US" dirty="0"/>
              <a:t>How attitudes and actions impact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How others affect our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6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think about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Attribution Theory</a:t>
            </a:r>
          </a:p>
          <a:p>
            <a:r>
              <a:rPr lang="en-US" dirty="0" smtClean="0"/>
              <a:t>Fundamental Attribution Error</a:t>
            </a:r>
          </a:p>
        </p:txBody>
      </p:sp>
      <p:pic>
        <p:nvPicPr>
          <p:cNvPr id="4" name="Picture 2" descr="Image result for fundamental attribution e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97" y="1825625"/>
            <a:ext cx="6140904" cy="46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1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92"/>
            <a:ext cx="10515600" cy="101325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attitudes and actions impact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1346"/>
            <a:ext cx="10515600" cy="5225618"/>
          </a:xfrm>
        </p:spPr>
        <p:txBody>
          <a:bodyPr/>
          <a:lstStyle/>
          <a:p>
            <a:r>
              <a:rPr lang="en-US" dirty="0" smtClean="0"/>
              <a:t>When ACTIONS impact our ATTITUDES</a:t>
            </a:r>
          </a:p>
          <a:p>
            <a:pPr lvl="1"/>
            <a:r>
              <a:rPr lang="en-US" dirty="0"/>
              <a:t>Role </a:t>
            </a:r>
            <a:r>
              <a:rPr lang="en-US" dirty="0" smtClean="0"/>
              <a:t>Playing</a:t>
            </a:r>
          </a:p>
          <a:p>
            <a:pPr lvl="1"/>
            <a:r>
              <a:rPr lang="en-US" dirty="0" smtClean="0"/>
              <a:t>Cognitive Dissonance Theory</a:t>
            </a:r>
            <a:endParaRPr lang="en-US" dirty="0"/>
          </a:p>
          <a:p>
            <a:pPr lvl="1"/>
            <a:r>
              <a:rPr lang="en-US" dirty="0" smtClean="0"/>
              <a:t>Foot-in-the-door phenomenon</a:t>
            </a:r>
          </a:p>
          <a:p>
            <a:pPr lvl="1"/>
            <a:r>
              <a:rPr lang="en-US" dirty="0" smtClean="0"/>
              <a:t>Door-in-the-face </a:t>
            </a:r>
            <a:r>
              <a:rPr lang="en-US" dirty="0" smtClean="0"/>
              <a:t>phenomenon</a:t>
            </a:r>
          </a:p>
          <a:p>
            <a:r>
              <a:rPr lang="en-US" dirty="0" smtClean="0"/>
              <a:t>When ATTITUDES impact our ACTIONS</a:t>
            </a:r>
          </a:p>
          <a:p>
            <a:pPr lvl="1"/>
            <a:r>
              <a:rPr lang="en-US" dirty="0" smtClean="0"/>
              <a:t>Peripheral route to persuasion</a:t>
            </a:r>
          </a:p>
          <a:p>
            <a:pPr lvl="1"/>
            <a:r>
              <a:rPr lang="en-US" dirty="0" smtClean="0"/>
              <a:t>Central route to persuasion</a:t>
            </a:r>
            <a:endParaRPr lang="en-US" dirty="0" smtClean="0"/>
          </a:p>
        </p:txBody>
      </p:sp>
      <p:pic>
        <p:nvPicPr>
          <p:cNvPr id="1028" name="Picture 4" descr="Image result for foot in the door phenomenon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451927"/>
            <a:ext cx="7806917" cy="22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t in the door phenomenon examp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9"/>
          <a:stretch/>
        </p:blipFill>
        <p:spPr bwMode="auto">
          <a:xfrm>
            <a:off x="8083142" y="1690688"/>
            <a:ext cx="3958043" cy="39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7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184947"/>
            <a:ext cx="9949873" cy="1325563"/>
          </a:xfrm>
        </p:spPr>
        <p:txBody>
          <a:bodyPr/>
          <a:lstStyle/>
          <a:p>
            <a:r>
              <a:rPr lang="en-US" dirty="0" smtClean="0"/>
              <a:t>Conformity: How </a:t>
            </a:r>
            <a:r>
              <a:rPr lang="en-US" dirty="0" smtClean="0"/>
              <a:t>others affect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Conformity</a:t>
            </a:r>
          </a:p>
          <a:p>
            <a:pPr lvl="1"/>
            <a:r>
              <a:rPr lang="en-US" dirty="0"/>
              <a:t>Automatic Mimicry</a:t>
            </a:r>
          </a:p>
          <a:p>
            <a:pPr lvl="1"/>
            <a:r>
              <a:rPr lang="en-US" dirty="0" smtClean="0"/>
              <a:t>Social norms</a:t>
            </a:r>
          </a:p>
          <a:p>
            <a:pPr lvl="1"/>
            <a:r>
              <a:rPr lang="en-US" dirty="0" smtClean="0"/>
              <a:t>Normative </a:t>
            </a:r>
            <a:r>
              <a:rPr lang="en-US" dirty="0" smtClean="0"/>
              <a:t>Social Influence</a:t>
            </a:r>
          </a:p>
          <a:p>
            <a:pPr lvl="1"/>
            <a:r>
              <a:rPr lang="en-US" dirty="0" smtClean="0"/>
              <a:t>Informational Social Influence</a:t>
            </a:r>
          </a:p>
          <a:p>
            <a:r>
              <a:rPr lang="en-US" dirty="0" smtClean="0"/>
              <a:t>Obedience</a:t>
            </a:r>
          </a:p>
          <a:p>
            <a:pPr lvl="1"/>
            <a:r>
              <a:rPr lang="en-US" dirty="0" smtClean="0"/>
              <a:t>“authority”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solomon asch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39" y="332728"/>
            <a:ext cx="3810000" cy="1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lomon asch experi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35" y="2268832"/>
            <a:ext cx="3262337" cy="21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anley milgram experi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r="8203"/>
          <a:stretch/>
        </p:blipFill>
        <p:spPr bwMode="auto">
          <a:xfrm>
            <a:off x="3295721" y="4001294"/>
            <a:ext cx="4670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tanley milgram experi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16" y="4552734"/>
            <a:ext cx="2618446" cy="22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an example for one of the following (that’s not mentioned in the textbook):</a:t>
            </a:r>
          </a:p>
          <a:p>
            <a:pPr lvl="1"/>
            <a:r>
              <a:rPr lang="en-US" dirty="0"/>
              <a:t>Social facilitation</a:t>
            </a:r>
          </a:p>
          <a:p>
            <a:pPr lvl="1"/>
            <a:r>
              <a:rPr lang="en-US" dirty="0"/>
              <a:t>Social loafing</a:t>
            </a:r>
          </a:p>
          <a:p>
            <a:pPr lvl="1"/>
            <a:r>
              <a:rPr lang="en-US" dirty="0"/>
              <a:t>Deindividuation</a:t>
            </a:r>
          </a:p>
          <a:p>
            <a:pPr lvl="1"/>
            <a:r>
              <a:rPr lang="en-US" dirty="0"/>
              <a:t>Group polarization</a:t>
            </a:r>
          </a:p>
          <a:p>
            <a:pPr lvl="1"/>
            <a:r>
              <a:rPr lang="en-US" dirty="0"/>
              <a:t>Groupthink</a:t>
            </a:r>
          </a:p>
          <a:p>
            <a:endParaRPr lang="en-US" dirty="0" smtClean="0"/>
          </a:p>
          <a:p>
            <a:r>
              <a:rPr lang="en-US" dirty="0" smtClean="0"/>
              <a:t>**Don’t just define it, provide and example.**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9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64950"/>
            <a:ext cx="10515600" cy="1325563"/>
          </a:xfrm>
        </p:spPr>
        <p:txBody>
          <a:bodyPr/>
          <a:lstStyle/>
          <a:p>
            <a:r>
              <a:rPr lang="en-US" dirty="0"/>
              <a:t>How others affect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90513"/>
            <a:ext cx="10515600" cy="4351338"/>
          </a:xfrm>
        </p:spPr>
        <p:txBody>
          <a:bodyPr/>
          <a:lstStyle/>
          <a:p>
            <a:r>
              <a:rPr lang="en-US" dirty="0" smtClean="0"/>
              <a:t>Patterns in group behaviors:</a:t>
            </a:r>
          </a:p>
          <a:p>
            <a:pPr lvl="1"/>
            <a:r>
              <a:rPr lang="en-US" dirty="0" smtClean="0"/>
              <a:t>Social facilitation</a:t>
            </a:r>
          </a:p>
          <a:p>
            <a:pPr lvl="1"/>
            <a:r>
              <a:rPr lang="en-US" dirty="0"/>
              <a:t>Social loafing</a:t>
            </a:r>
          </a:p>
          <a:p>
            <a:pPr lvl="1"/>
            <a:r>
              <a:rPr lang="en-US" dirty="0" smtClean="0"/>
              <a:t>Deindividuation</a:t>
            </a:r>
          </a:p>
          <a:p>
            <a:pPr lvl="1"/>
            <a:r>
              <a:rPr lang="en-US" dirty="0" smtClean="0"/>
              <a:t>Group polarization</a:t>
            </a:r>
          </a:p>
          <a:p>
            <a:pPr lvl="1"/>
            <a:r>
              <a:rPr lang="en-US" dirty="0" smtClean="0"/>
              <a:t>Groupthink</a:t>
            </a:r>
            <a:endParaRPr lang="en-US" dirty="0"/>
          </a:p>
        </p:txBody>
      </p:sp>
      <p:pic>
        <p:nvPicPr>
          <p:cNvPr id="4098" name="Picture 2" descr="Image result for deindivid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239151"/>
            <a:ext cx="5062805" cy="33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cial facil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46" y="3888752"/>
            <a:ext cx="28098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roupthin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7"/>
          <a:stretch/>
        </p:blipFill>
        <p:spPr bwMode="auto">
          <a:xfrm>
            <a:off x="6725921" y="3597147"/>
            <a:ext cx="5181274" cy="30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5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142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Social Psychology</vt:lpstr>
      <vt:lpstr>Topics for Today</vt:lpstr>
      <vt:lpstr>How we think about others</vt:lpstr>
      <vt:lpstr>How attitudes and actions impact each other</vt:lpstr>
      <vt:lpstr>Conformity: How others affect us</vt:lpstr>
      <vt:lpstr>Assignment</vt:lpstr>
      <vt:lpstr>How others affect us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Psychology</dc:title>
  <dc:creator>Victor Cadilla</dc:creator>
  <cp:lastModifiedBy>Victor Cadilla</cp:lastModifiedBy>
  <cp:revision>4</cp:revision>
  <dcterms:created xsi:type="dcterms:W3CDTF">2018-03-18T21:48:10Z</dcterms:created>
  <dcterms:modified xsi:type="dcterms:W3CDTF">2019-03-18T21:47:03Z</dcterms:modified>
</cp:coreProperties>
</file>