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2" r:id="rId5"/>
    <p:sldId id="263" r:id="rId6"/>
    <p:sldId id="264" r:id="rId7"/>
    <p:sldId id="266" r:id="rId8"/>
    <p:sldId id="267" r:id="rId9"/>
    <p:sldId id="268" r:id="rId10"/>
    <p:sldId id="270" r:id="rId11"/>
    <p:sldId id="271" r:id="rId12"/>
    <p:sldId id="285" r:id="rId13"/>
    <p:sldId id="274" r:id="rId14"/>
    <p:sldId id="276" r:id="rId15"/>
    <p:sldId id="28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>
        <p:scale>
          <a:sx n="69" d="100"/>
          <a:sy n="69" d="100"/>
        </p:scale>
        <p:origin x="5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B2AE-8F20-4F7B-A85C-C85F72CC1EC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1596-90E2-49A3-9D4A-925A80B80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6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B2AE-8F20-4F7B-A85C-C85F72CC1EC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1596-90E2-49A3-9D4A-925A80B80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7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B2AE-8F20-4F7B-A85C-C85F72CC1EC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1596-90E2-49A3-9D4A-925A80B80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25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B2AE-8F20-4F7B-A85C-C85F72CC1EC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1596-90E2-49A3-9D4A-925A80B80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6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B2AE-8F20-4F7B-A85C-C85F72CC1EC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1596-90E2-49A3-9D4A-925A80B80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9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B2AE-8F20-4F7B-A85C-C85F72CC1EC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1596-90E2-49A3-9D4A-925A80B80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4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B2AE-8F20-4F7B-A85C-C85F72CC1EC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1596-90E2-49A3-9D4A-925A80B80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B2AE-8F20-4F7B-A85C-C85F72CC1EC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1596-90E2-49A3-9D4A-925A80B80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9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B2AE-8F20-4F7B-A85C-C85F72CC1EC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1596-90E2-49A3-9D4A-925A80B80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4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B2AE-8F20-4F7B-A85C-C85F72CC1EC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1596-90E2-49A3-9D4A-925A80B80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0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B2AE-8F20-4F7B-A85C-C85F72CC1EC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1596-90E2-49A3-9D4A-925A80B80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4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DB2AE-8F20-4F7B-A85C-C85F72CC1EC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41596-90E2-49A3-9D4A-925A80B80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97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352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The Cold War </a:t>
            </a:r>
            <a:r>
              <a:rPr lang="en-US" sz="4000" b="1" dirty="0"/>
              <a:t>W</a:t>
            </a:r>
            <a:r>
              <a:rPr lang="en-US" sz="4000" b="1" dirty="0" smtClean="0"/>
              <a:t>as Never Chill: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>8 Things that made the Cold War </a:t>
            </a:r>
            <a:r>
              <a:rPr lang="en-US" sz="4000" dirty="0" smtClean="0"/>
              <a:t>intense</a:t>
            </a:r>
            <a:endParaRPr lang="en-US" sz="4000" dirty="0"/>
          </a:p>
        </p:txBody>
      </p:sp>
      <p:pic>
        <p:nvPicPr>
          <p:cNvPr id="3075" name="Picture 3" descr="cold-war-atomicbl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43100"/>
            <a:ext cx="655320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1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 6: The Chinese Revolution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52880"/>
            <a:ext cx="10515600" cy="4724083"/>
          </a:xfrm>
        </p:spPr>
        <p:txBody>
          <a:bodyPr/>
          <a:lstStyle/>
          <a:p>
            <a:r>
              <a:rPr lang="en-US" dirty="0" smtClean="0"/>
              <a:t>After WWII, Civil War restarts in </a:t>
            </a:r>
            <a:r>
              <a:rPr lang="en-US" dirty="0" smtClean="0"/>
              <a:t>China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/>
              <a:t>Communists           </a:t>
            </a:r>
            <a:r>
              <a:rPr lang="en-US" dirty="0"/>
              <a:t>vs.      Nationalists</a:t>
            </a:r>
          </a:p>
          <a:p>
            <a:pPr lvl="1">
              <a:buFontTx/>
              <a:buNone/>
            </a:pPr>
            <a:endParaRPr lang="en-US" dirty="0"/>
          </a:p>
          <a:p>
            <a:pPr lvl="1">
              <a:buFontTx/>
              <a:buNone/>
            </a:pPr>
            <a:r>
              <a:rPr lang="en-US" dirty="0"/>
              <a:t>				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51046"/>
            <a:ext cx="2914650" cy="346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660650" y="2486015"/>
            <a:ext cx="236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Mao </a:t>
            </a:r>
            <a:r>
              <a:rPr lang="en-US" sz="2400" dirty="0" err="1" smtClean="0"/>
              <a:t>Tse</a:t>
            </a:r>
            <a:r>
              <a:rPr lang="en-US" sz="2400" dirty="0" smtClean="0"/>
              <a:t>-Tung</a:t>
            </a:r>
            <a:endParaRPr lang="en-US" sz="2400" dirty="0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186170" y="2544761"/>
            <a:ext cx="274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Chiang </a:t>
            </a:r>
            <a:r>
              <a:rPr lang="en-US" sz="2400" dirty="0" smtClean="0"/>
              <a:t>Kai-shek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625" y="3151046"/>
            <a:ext cx="2834450" cy="346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7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01040" y="142522"/>
            <a:ext cx="8229600" cy="1143000"/>
          </a:xfrm>
        </p:spPr>
        <p:txBody>
          <a:bodyPr/>
          <a:lstStyle/>
          <a:p>
            <a:r>
              <a:rPr lang="en-US" dirty="0" smtClean="0"/>
              <a:t>Thing 6: Chinese </a:t>
            </a:r>
            <a:r>
              <a:rPr lang="en-US" dirty="0" smtClean="0"/>
              <a:t>Revolution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588000" y="1006122"/>
            <a:ext cx="6441440" cy="4896556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charset="0"/>
              </a:rPr>
              <a:t>Communists </a:t>
            </a:r>
            <a:r>
              <a:rPr lang="en-US" dirty="0">
                <a:sym typeface="Wingdings" charset="0"/>
              </a:rPr>
              <a:t>won the war </a:t>
            </a:r>
            <a:endParaRPr lang="en-US" dirty="0" smtClean="0">
              <a:sym typeface="Wingdings" charset="0"/>
            </a:endParaRPr>
          </a:p>
          <a:p>
            <a:r>
              <a:rPr lang="en-US" dirty="0" smtClean="0">
                <a:sym typeface="Wingdings" charset="0"/>
              </a:rPr>
              <a:t>Nationalists flee to Island of Formosa (now called Taiwan)</a:t>
            </a:r>
          </a:p>
          <a:p>
            <a:endParaRPr lang="en-US" dirty="0" smtClean="0">
              <a:sym typeface="Wingdings" charset="0"/>
            </a:endParaRPr>
          </a:p>
        </p:txBody>
      </p:sp>
      <p:pic>
        <p:nvPicPr>
          <p:cNvPr id="5" name="Picture 4" descr="ur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26" y="1737360"/>
            <a:ext cx="4578774" cy="3434080"/>
          </a:xfrm>
          <a:prstGeom prst="rect">
            <a:avLst/>
          </a:prstGeom>
        </p:spPr>
      </p:pic>
      <p:pic>
        <p:nvPicPr>
          <p:cNvPr id="2050" name="Picture 2" descr="Image result for meme chinese rev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207" y="2491422"/>
            <a:ext cx="3466953" cy="410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82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 7: USSR Tests Its First Nuke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1949 – the USSR test their first nuke</a:t>
            </a:r>
          </a:p>
          <a:p>
            <a:r>
              <a:rPr lang="en-US" dirty="0" smtClean="0"/>
              <a:t>Freaks out US </a:t>
            </a:r>
            <a:r>
              <a:rPr lang="en-US" dirty="0" err="1" smtClean="0"/>
              <a:t>govt</a:t>
            </a:r>
            <a:r>
              <a:rPr lang="en-US" dirty="0" smtClean="0"/>
              <a:t> and public</a:t>
            </a:r>
            <a:endParaRPr lang="en-US" dirty="0"/>
          </a:p>
        </p:txBody>
      </p:sp>
      <p:pic>
        <p:nvPicPr>
          <p:cNvPr id="4" name="Picture 3" descr="Operation_Castle_-_Romeo_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146" y="3207757"/>
            <a:ext cx="3702465" cy="3410096"/>
          </a:xfrm>
          <a:prstGeom prst="rect">
            <a:avLst/>
          </a:prstGeom>
        </p:spPr>
      </p:pic>
      <p:pic>
        <p:nvPicPr>
          <p:cNvPr id="3074" name="Picture 2" descr="Ussr, Nuclear Weapons, and One: The USSR after the US&#10; used nuclear weapons:&#10; I've gotta get me one of those&#10;Kaboom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556" y="1485900"/>
            <a:ext cx="4762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296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83790"/>
            <a:ext cx="10515600" cy="1325563"/>
          </a:xfrm>
        </p:spPr>
        <p:txBody>
          <a:bodyPr/>
          <a:lstStyle/>
          <a:p>
            <a:r>
              <a:rPr lang="en-US" dirty="0" smtClean="0"/>
              <a:t>Thing 8: The Korean War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21360" y="1859280"/>
            <a:ext cx="8229600" cy="4419283"/>
          </a:xfrm>
        </p:spPr>
        <p:txBody>
          <a:bodyPr/>
          <a:lstStyle/>
          <a:p>
            <a:r>
              <a:rPr lang="en-US" dirty="0" smtClean="0"/>
              <a:t>After WWII: US controls South, USSR controls North</a:t>
            </a:r>
          </a:p>
          <a:p>
            <a:r>
              <a:rPr lang="en-US" dirty="0" smtClean="0"/>
              <a:t>North Korea invades South Korea</a:t>
            </a:r>
          </a:p>
          <a:p>
            <a:r>
              <a:rPr lang="en-US" dirty="0" smtClean="0"/>
              <a:t>UN gets involved (b/c of US)</a:t>
            </a:r>
          </a:p>
          <a:p>
            <a:r>
              <a:rPr lang="en-US" dirty="0" smtClean="0"/>
              <a:t>China helps North Korea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517" y="2938939"/>
            <a:ext cx="2743200" cy="192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517" y="4867752"/>
            <a:ext cx="2743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296323"/>
            <a:ext cx="3300557" cy="628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55" y="3993328"/>
            <a:ext cx="4216401" cy="277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15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199" y="69562"/>
            <a:ext cx="10515600" cy="1325563"/>
          </a:xfrm>
        </p:spPr>
        <p:txBody>
          <a:bodyPr/>
          <a:lstStyle/>
          <a:p>
            <a:r>
              <a:rPr lang="en-US" sz="4000" dirty="0" smtClean="0"/>
              <a:t>Thing 8: The Korean War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8326" y="1062182"/>
            <a:ext cx="6495473" cy="4351338"/>
          </a:xfrm>
        </p:spPr>
        <p:txBody>
          <a:bodyPr/>
          <a:lstStyle/>
          <a:p>
            <a:r>
              <a:rPr lang="en-US" dirty="0"/>
              <a:t>Douglas MacArthur in charge of UN </a:t>
            </a:r>
            <a:r>
              <a:rPr lang="en-US" dirty="0" smtClean="0"/>
              <a:t>forces</a:t>
            </a:r>
          </a:p>
          <a:p>
            <a:pPr lvl="1"/>
            <a:r>
              <a:rPr lang="en-US" dirty="0" smtClean="0"/>
              <a:t>Wants to invade China and nuke major cities</a:t>
            </a:r>
          </a:p>
          <a:p>
            <a:r>
              <a:rPr lang="en-US" dirty="0" smtClean="0"/>
              <a:t>Truman says, “nah”</a:t>
            </a:r>
          </a:p>
          <a:p>
            <a:r>
              <a:rPr lang="en-US" dirty="0" smtClean="0"/>
              <a:t>MacArthur publically criticizes Truman</a:t>
            </a:r>
          </a:p>
          <a:p>
            <a:r>
              <a:rPr lang="en-US" dirty="0" smtClean="0"/>
              <a:t>Truman says, “I don’t want war with China. </a:t>
            </a:r>
            <a:r>
              <a:rPr lang="en-US" dirty="0"/>
              <a:t>Y</a:t>
            </a:r>
            <a:r>
              <a:rPr lang="en-US" dirty="0" smtClean="0"/>
              <a:t>ah fired.”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65" y="1062182"/>
            <a:ext cx="4465350" cy="559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199" y="1395125"/>
            <a:ext cx="1526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Dougie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Fresh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1056" y="1570182"/>
            <a:ext cx="1496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Harry Truman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235" y="3663865"/>
            <a:ext cx="3089564" cy="299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97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2708" y="189200"/>
            <a:ext cx="10515600" cy="1325563"/>
          </a:xfrm>
        </p:spPr>
        <p:txBody>
          <a:bodyPr/>
          <a:lstStyle/>
          <a:p>
            <a:r>
              <a:rPr lang="en-US" dirty="0" smtClean="0"/>
              <a:t>The End of the War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4848" y="1514763"/>
            <a:ext cx="5458999" cy="4191145"/>
          </a:xfrm>
        </p:spPr>
        <p:txBody>
          <a:bodyPr/>
          <a:lstStyle/>
          <a:p>
            <a:r>
              <a:rPr lang="en-US" dirty="0" smtClean="0"/>
              <a:t>Fighting at a stalemate after 1 year</a:t>
            </a:r>
          </a:p>
          <a:p>
            <a:r>
              <a:rPr lang="en-US" dirty="0" smtClean="0"/>
              <a:t>Treaty signed in 1953</a:t>
            </a:r>
          </a:p>
          <a:p>
            <a:pPr lvl="1"/>
            <a:r>
              <a:rPr lang="en-US" dirty="0" smtClean="0"/>
              <a:t>North </a:t>
            </a:r>
            <a:r>
              <a:rPr lang="en-US" dirty="0"/>
              <a:t>and South Korea return to pre-war states at 38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Parallel</a:t>
            </a:r>
          </a:p>
          <a:p>
            <a:pPr lvl="1"/>
            <a:r>
              <a:rPr lang="en-US" dirty="0" smtClean="0"/>
              <a:t>Many Americans upset about War</a:t>
            </a:r>
            <a:endParaRPr lang="en-US" dirty="0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496" y="851981"/>
            <a:ext cx="2581275" cy="547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" descr="170px-Korean_war_1950-195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62" y="872024"/>
            <a:ext cx="3103419" cy="547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0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Allies, Enemies, and </a:t>
            </a:r>
            <a:r>
              <a:rPr lang="en-US" dirty="0" err="1" smtClean="0"/>
              <a:t>Frenemies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49778" y="1600201"/>
            <a:ext cx="8918222" cy="4525963"/>
          </a:xfrm>
        </p:spPr>
        <p:txBody>
          <a:bodyPr/>
          <a:lstStyle/>
          <a:p>
            <a:r>
              <a:rPr lang="en-US" dirty="0" smtClean="0"/>
              <a:t>US Allied Countries (blue)  = 1</a:t>
            </a:r>
            <a:r>
              <a:rPr lang="en-US" baseline="30000" dirty="0" smtClean="0"/>
              <a:t>st</a:t>
            </a:r>
            <a:r>
              <a:rPr lang="en-US" dirty="0" smtClean="0"/>
              <a:t> World Countries</a:t>
            </a:r>
          </a:p>
          <a:p>
            <a:r>
              <a:rPr lang="en-US" dirty="0" smtClean="0"/>
              <a:t>USSR Allied Countries (red) = 2</a:t>
            </a:r>
            <a:r>
              <a:rPr lang="en-US" baseline="30000" dirty="0" smtClean="0"/>
              <a:t>nd</a:t>
            </a:r>
            <a:r>
              <a:rPr lang="en-US" dirty="0" smtClean="0"/>
              <a:t> World Countries</a:t>
            </a:r>
          </a:p>
          <a:p>
            <a:r>
              <a:rPr lang="en-US" dirty="0" smtClean="0"/>
              <a:t>Un-Allied Countries (green) = 3</a:t>
            </a:r>
            <a:r>
              <a:rPr lang="en-US" baseline="30000" dirty="0" smtClean="0"/>
              <a:t>rd</a:t>
            </a:r>
            <a:r>
              <a:rPr lang="en-US" dirty="0" smtClean="0"/>
              <a:t> World Countries</a:t>
            </a:r>
          </a:p>
        </p:txBody>
      </p:sp>
      <p:pic>
        <p:nvPicPr>
          <p:cNvPr id="7" name="Picture 6" descr="First_second_third_worlds_map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889" y="3606800"/>
            <a:ext cx="63500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4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1143000"/>
          </a:xfrm>
        </p:spPr>
        <p:txBody>
          <a:bodyPr/>
          <a:lstStyle/>
          <a:p>
            <a:r>
              <a:rPr lang="en-US" dirty="0"/>
              <a:t>Founding of the United Nations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524000"/>
            <a:ext cx="8229600" cy="4602164"/>
          </a:xfrm>
        </p:spPr>
        <p:txBody>
          <a:bodyPr/>
          <a:lstStyle/>
          <a:p>
            <a:r>
              <a:rPr lang="en-US" dirty="0" smtClean="0"/>
              <a:t>Founded after WWII</a:t>
            </a:r>
          </a:p>
          <a:p>
            <a:r>
              <a:rPr lang="en-US" dirty="0" smtClean="0"/>
              <a:t>Goal: promote world </a:t>
            </a:r>
            <a:r>
              <a:rPr lang="en-US" dirty="0"/>
              <a:t>peace through </a:t>
            </a:r>
            <a:r>
              <a:rPr lang="en-US" dirty="0" smtClean="0"/>
              <a:t>cooperation</a:t>
            </a:r>
            <a:endParaRPr lang="en-US" dirty="0"/>
          </a:p>
          <a:p>
            <a:r>
              <a:rPr lang="en-US" dirty="0" smtClean="0"/>
              <a:t>US and USSR got leadership positions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40" y="3242782"/>
            <a:ext cx="4246880" cy="318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" descr="unfla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80" y="3242782"/>
            <a:ext cx="4858948" cy="323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1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" y="253126"/>
            <a:ext cx="10515600" cy="1325563"/>
          </a:xfrm>
        </p:spPr>
        <p:txBody>
          <a:bodyPr/>
          <a:lstStyle/>
          <a:p>
            <a:r>
              <a:rPr lang="en-US" dirty="0" smtClean="0"/>
              <a:t>Thing 1: </a:t>
            </a:r>
            <a:r>
              <a:rPr lang="en-US" dirty="0" smtClean="0"/>
              <a:t>Containment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US Strategy during </a:t>
            </a:r>
            <a:r>
              <a:rPr lang="en-US" sz="3000" dirty="0" smtClean="0"/>
              <a:t>CW?</a:t>
            </a:r>
          </a:p>
          <a:p>
            <a:r>
              <a:rPr lang="en-US" sz="3000" dirty="0" smtClean="0"/>
              <a:t>“Contain</a:t>
            </a:r>
            <a:r>
              <a:rPr lang="en-US" sz="3000" dirty="0" smtClean="0"/>
              <a:t>” communism within its present borders.</a:t>
            </a:r>
          </a:p>
          <a:p>
            <a:pPr lvl="1"/>
            <a:r>
              <a:rPr lang="en-US" sz="2800" dirty="0" smtClean="0"/>
              <a:t>Founded </a:t>
            </a:r>
            <a:r>
              <a:rPr lang="en-US" sz="2800" dirty="0" smtClean="0"/>
              <a:t>by George Kennan</a:t>
            </a:r>
          </a:p>
          <a:p>
            <a:pPr lvl="1"/>
            <a:r>
              <a:rPr lang="en-US" sz="2800" dirty="0" smtClean="0"/>
              <a:t>Wrote the “Long Telegram”</a:t>
            </a:r>
            <a:endParaRPr lang="en-US" sz="2800" dirty="0"/>
          </a:p>
        </p:txBody>
      </p:sp>
      <p:pic>
        <p:nvPicPr>
          <p:cNvPr id="4" name="Picture 3" descr="B21_06-06_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063" y="1396524"/>
            <a:ext cx="3879560" cy="497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4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04240" y="161925"/>
            <a:ext cx="10515600" cy="1325563"/>
          </a:xfrm>
        </p:spPr>
        <p:txBody>
          <a:bodyPr/>
          <a:lstStyle/>
          <a:p>
            <a:r>
              <a:rPr lang="en-US" dirty="0" smtClean="0"/>
              <a:t>Thing 2: The Truman </a:t>
            </a:r>
            <a:r>
              <a:rPr lang="en-US" dirty="0"/>
              <a:t>Doctrine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87488"/>
            <a:ext cx="10515600" cy="4351338"/>
          </a:xfrm>
        </p:spPr>
        <p:txBody>
          <a:bodyPr/>
          <a:lstStyle/>
          <a:p>
            <a:r>
              <a:rPr lang="en-US" dirty="0" smtClean="0">
                <a:sym typeface="Wingdings" charset="0"/>
              </a:rPr>
              <a:t>Greece is threatened by communist rebels and Truman makes a speech stating…</a:t>
            </a:r>
          </a:p>
          <a:p>
            <a:r>
              <a:rPr lang="en-US" dirty="0" smtClean="0">
                <a:sym typeface="Wingdings" charset="0"/>
              </a:rPr>
              <a:t>US should</a:t>
            </a:r>
            <a:r>
              <a:rPr lang="en-US" dirty="0" smtClean="0">
                <a:sym typeface="Wingdings" charset="0"/>
              </a:rPr>
              <a:t> stop </a:t>
            </a:r>
            <a:r>
              <a:rPr lang="en-US" dirty="0">
                <a:sym typeface="Wingdings" charset="0"/>
              </a:rPr>
              <a:t>the spread of </a:t>
            </a:r>
            <a:r>
              <a:rPr lang="en-US" dirty="0" smtClean="0">
                <a:sym typeface="Wingdings" charset="0"/>
              </a:rPr>
              <a:t>communism by providing economic assistance</a:t>
            </a:r>
            <a:endParaRPr lang="en-US" dirty="0">
              <a:sym typeface="Wingdings" charset="0"/>
            </a:endParaRPr>
          </a:p>
          <a:p>
            <a:r>
              <a:rPr lang="en-US" dirty="0" smtClean="0"/>
              <a:t>Builds on </a:t>
            </a:r>
            <a:r>
              <a:rPr lang="en-US" dirty="0"/>
              <a:t>c</a:t>
            </a:r>
            <a:r>
              <a:rPr lang="en-US" dirty="0" smtClean="0"/>
              <a:t>ontainment policy</a:t>
            </a:r>
            <a:endParaRPr 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74" y="2956560"/>
            <a:ext cx="5262172" cy="39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33920" y="3339991"/>
            <a:ext cx="160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Bear is the USSR&gt;&gt;&gt;&gt;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1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99" y="138032"/>
            <a:ext cx="10515600" cy="1325563"/>
          </a:xfrm>
        </p:spPr>
        <p:txBody>
          <a:bodyPr/>
          <a:lstStyle/>
          <a:p>
            <a:r>
              <a:rPr lang="en-US" dirty="0" smtClean="0"/>
              <a:t>Thing 3: The Marshall </a:t>
            </a:r>
            <a:r>
              <a:rPr lang="en-US" dirty="0"/>
              <a:t>Plan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173866" y="1339497"/>
            <a:ext cx="10515600" cy="2175671"/>
          </a:xfrm>
        </p:spPr>
        <p:txBody>
          <a:bodyPr/>
          <a:lstStyle/>
          <a:p>
            <a:r>
              <a:rPr lang="en-US" dirty="0"/>
              <a:t>Spend $13 billion in aid to rebuild Europe</a:t>
            </a:r>
          </a:p>
          <a:p>
            <a:r>
              <a:rPr lang="en-US" dirty="0" smtClean="0"/>
              <a:t>Considered highly effective in preventing communist takeover</a:t>
            </a:r>
            <a:endParaRPr lang="en-US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904" y="2410616"/>
            <a:ext cx="4065088" cy="430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6" name="Picture 2" descr="Image result for marshall pla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303" y="2427332"/>
            <a:ext cx="3803246" cy="42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00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49680" y="77082"/>
            <a:ext cx="949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Thing 4: The Berlin Blockade and Airlift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930400" y="1220082"/>
            <a:ext cx="8229600" cy="4256970"/>
          </a:xfrm>
        </p:spPr>
        <p:txBody>
          <a:bodyPr/>
          <a:lstStyle/>
          <a:p>
            <a:r>
              <a:rPr lang="en-US" dirty="0" smtClean="0"/>
              <a:t>Germany split into 4 </a:t>
            </a:r>
            <a:r>
              <a:rPr lang="en-US" dirty="0"/>
              <a:t>occupied </a:t>
            </a:r>
            <a:r>
              <a:rPr lang="en-US" dirty="0" smtClean="0"/>
              <a:t>zones</a:t>
            </a:r>
          </a:p>
          <a:p>
            <a:pPr lvl="1"/>
            <a:r>
              <a:rPr lang="en-US" dirty="0" smtClean="0"/>
              <a:t>Berlin </a:t>
            </a:r>
            <a:r>
              <a:rPr lang="en-US" dirty="0"/>
              <a:t>also divided into 4 </a:t>
            </a:r>
            <a:r>
              <a:rPr lang="en-US" dirty="0" smtClean="0"/>
              <a:t>zones</a:t>
            </a:r>
            <a:endParaRPr lang="en-US" dirty="0"/>
          </a:p>
          <a:p>
            <a:r>
              <a:rPr lang="en-US" dirty="0" smtClean="0"/>
              <a:t>Soviet </a:t>
            </a:r>
            <a:r>
              <a:rPr lang="en-US" dirty="0"/>
              <a:t>Blockade</a:t>
            </a:r>
            <a:r>
              <a:rPr lang="en-US" dirty="0">
                <a:sym typeface="Wingdings" charset="0"/>
              </a:rPr>
              <a:t> </a:t>
            </a:r>
            <a:r>
              <a:rPr lang="en-US" dirty="0"/>
              <a:t>Close off access to the city from outside in order to gain control</a:t>
            </a:r>
          </a:p>
          <a:p>
            <a:endParaRPr lang="en-US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43" y="3245558"/>
            <a:ext cx="3967159" cy="33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div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245558"/>
            <a:ext cx="3671710" cy="331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60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Thing 4: The Berlin Blockade and Airlift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84960"/>
            <a:ext cx="10515600" cy="4592003"/>
          </a:xfrm>
        </p:spPr>
        <p:txBody>
          <a:bodyPr/>
          <a:lstStyle/>
          <a:p>
            <a:r>
              <a:rPr lang="en-US" dirty="0"/>
              <a:t>277,000 flights over 327 days delivering food, fuel, medicine, etc. from U.S. and England</a:t>
            </a:r>
          </a:p>
          <a:p>
            <a:r>
              <a:rPr lang="en-US" dirty="0"/>
              <a:t>Soviets were forced to give up, West Berlin did not fall to communism </a:t>
            </a:r>
          </a:p>
        </p:txBody>
      </p:sp>
      <p:pic>
        <p:nvPicPr>
          <p:cNvPr id="19460" name="Picture 4" descr="Berlin-Airlift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0" y="3084287"/>
            <a:ext cx="4221480" cy="364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62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5 : NATO and Warsaw Pact Created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North </a:t>
            </a:r>
            <a:r>
              <a:rPr lang="en-US" dirty="0"/>
              <a:t>Atlantic Treaty </a:t>
            </a:r>
            <a:r>
              <a:rPr lang="en-US" dirty="0" smtClean="0"/>
              <a:t>Organization (created 1949)</a:t>
            </a:r>
            <a:endParaRPr lang="en-US" dirty="0"/>
          </a:p>
          <a:p>
            <a:pPr lvl="1"/>
            <a:r>
              <a:rPr lang="en-US" dirty="0"/>
              <a:t>Military alliance </a:t>
            </a:r>
            <a:r>
              <a:rPr lang="en-US" dirty="0" smtClean="0"/>
              <a:t>of </a:t>
            </a:r>
            <a:r>
              <a:rPr lang="en-US" dirty="0"/>
              <a:t>capitalist </a:t>
            </a:r>
            <a:r>
              <a:rPr lang="en-US" dirty="0" smtClean="0"/>
              <a:t>countries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50840" cy="4351338"/>
          </a:xfrm>
        </p:spPr>
        <p:txBody>
          <a:bodyPr/>
          <a:lstStyle/>
          <a:p>
            <a:r>
              <a:rPr lang="en-US" dirty="0" smtClean="0"/>
              <a:t>USSR creates Warsaw Pact (1955)</a:t>
            </a:r>
          </a:p>
          <a:p>
            <a:pPr lvl="1"/>
            <a:r>
              <a:rPr lang="en-US" dirty="0" smtClean="0"/>
              <a:t>Military alliance of communist nations</a:t>
            </a:r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59" y="3129280"/>
            <a:ext cx="5154049" cy="372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12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438</Words>
  <Application>Microsoft Office PowerPoint</Application>
  <PresentationFormat>Widescreen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The Cold War Was Never Chill: 8 Things that made the Cold War intense</vt:lpstr>
      <vt:lpstr>Allies, Enemies, and Frenemies</vt:lpstr>
      <vt:lpstr>Founding of the United Nations</vt:lpstr>
      <vt:lpstr>Thing 1: Containment Policy</vt:lpstr>
      <vt:lpstr>Thing 2: The Truman Doctrine</vt:lpstr>
      <vt:lpstr>Thing 3: The Marshall Plan</vt:lpstr>
      <vt:lpstr>Thing 4: The Berlin Blockade and Airlift</vt:lpstr>
      <vt:lpstr>Thing 4: The Berlin Blockade and Airlift</vt:lpstr>
      <vt:lpstr>Things 5 : NATO and Warsaw Pact Created</vt:lpstr>
      <vt:lpstr>Thing 6: The Chinese Revolution</vt:lpstr>
      <vt:lpstr>Thing 6: Chinese Revolution</vt:lpstr>
      <vt:lpstr>Thing 7: USSR Tests Its First Nuke</vt:lpstr>
      <vt:lpstr>Thing 8: The Korean War</vt:lpstr>
      <vt:lpstr>Thing 8: The Korean War</vt:lpstr>
      <vt:lpstr>The End of the War</vt:lpstr>
    </vt:vector>
  </TitlesOfParts>
  <Company>Durham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Cold War Was Never Chill</dc:title>
  <dc:creator>Victor Cadilla</dc:creator>
  <cp:lastModifiedBy>Victor Cadilla</cp:lastModifiedBy>
  <cp:revision>8</cp:revision>
  <dcterms:created xsi:type="dcterms:W3CDTF">2020-02-10T15:57:55Z</dcterms:created>
  <dcterms:modified xsi:type="dcterms:W3CDTF">2020-02-10T18:28:24Z</dcterms:modified>
</cp:coreProperties>
</file>