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F875-4E8C-425C-92C7-496F7792517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563A-882C-4CED-BC66-45256B14A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0F12E-4131-E546-A15D-DCB28024C289}" type="slidenum">
              <a:rPr lang="en-US"/>
              <a:pPr/>
              <a:t>4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E11B6-E2FD-A242-9032-784C8BBCBB9D}" type="slidenum">
              <a:rPr lang="en-US"/>
              <a:pPr/>
              <a:t>5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Cannon suggested that body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responses were not distinct enough to evoke different emotions. 2) Physiological responses seemed too slow to trigger sudden emotions.</a:t>
            </a:r>
          </a:p>
        </p:txBody>
      </p:sp>
    </p:spTree>
    <p:extLst>
      <p:ext uri="{BB962C8B-B14F-4D97-AF65-F5344CB8AC3E}">
        <p14:creationId xmlns:p14="http://schemas.microsoft.com/office/powerpoint/2010/main" val="284514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E118C-E757-A743-94C0-A1CCD3FF6384}" type="slidenum">
              <a:rPr lang="en-US"/>
              <a:pPr/>
              <a:t>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93C76B6-3D5F-C946-9BBC-5F27A2042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3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9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6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77196-6596-436C-A028-AD2949352D1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886F-2A58-4BDC-BAC0-B1376E3B1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7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emotions?</a:t>
            </a:r>
          </a:p>
          <a:p>
            <a:r>
              <a:rPr lang="en-US" dirty="0" smtClean="0"/>
              <a:t>Different theories about emotions</a:t>
            </a:r>
          </a:p>
          <a:p>
            <a:pPr lvl="1"/>
            <a:r>
              <a:rPr lang="en-US" dirty="0" smtClean="0"/>
              <a:t>James-Lange</a:t>
            </a:r>
          </a:p>
          <a:p>
            <a:pPr lvl="1"/>
            <a:r>
              <a:rPr lang="en-US" dirty="0" smtClean="0"/>
              <a:t>Cannon-Bard</a:t>
            </a:r>
          </a:p>
          <a:p>
            <a:pPr lvl="1"/>
            <a:r>
              <a:rPr lang="en-US" dirty="0" err="1" smtClean="0"/>
              <a:t>Schachter</a:t>
            </a:r>
            <a:r>
              <a:rPr lang="en-US" dirty="0" smtClean="0"/>
              <a:t>-Singer (Two Factor)</a:t>
            </a:r>
          </a:p>
          <a:p>
            <a:pPr lvl="1"/>
            <a:r>
              <a:rPr lang="en-US" dirty="0" err="1" smtClean="0"/>
              <a:t>Zajonc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LeDoux</a:t>
            </a:r>
            <a:endParaRPr lang="en-US" dirty="0" smtClean="0"/>
          </a:p>
          <a:p>
            <a:r>
              <a:rPr lang="en-US" dirty="0" smtClean="0"/>
              <a:t>Physiology and emotion</a:t>
            </a:r>
          </a:p>
        </p:txBody>
      </p:sp>
    </p:spTree>
    <p:extLst>
      <p:ext uri="{BB962C8B-B14F-4D97-AF65-F5344CB8AC3E}">
        <p14:creationId xmlns:p14="http://schemas.microsoft.com/office/powerpoint/2010/main" val="41628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response from an organism that involves:</a:t>
            </a:r>
          </a:p>
          <a:p>
            <a:pPr lvl="1"/>
            <a:r>
              <a:rPr lang="en-US" dirty="0" smtClean="0"/>
              <a:t>Physical arousal</a:t>
            </a:r>
          </a:p>
          <a:p>
            <a:pPr lvl="1"/>
            <a:r>
              <a:rPr lang="en-US" dirty="0" smtClean="0"/>
              <a:t>Expressive behavior</a:t>
            </a:r>
          </a:p>
          <a:p>
            <a:pPr lvl="1"/>
            <a:r>
              <a:rPr lang="en-US" dirty="0" smtClean="0"/>
              <a:t>Conscious experience</a:t>
            </a:r>
          </a:p>
        </p:txBody>
      </p:sp>
      <p:pic>
        <p:nvPicPr>
          <p:cNvPr id="4" name="Picture 3" descr="anger-inside-o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16" y="3579953"/>
            <a:ext cx="3327984" cy="3048000"/>
          </a:xfrm>
          <a:prstGeom prst="rect">
            <a:avLst/>
          </a:prstGeom>
        </p:spPr>
      </p:pic>
      <p:pic>
        <p:nvPicPr>
          <p:cNvPr id="5" name="Picture 4" descr="102815673-io_Joy_standard.530x29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16" y="365125"/>
            <a:ext cx="3327984" cy="2971225"/>
          </a:xfrm>
          <a:prstGeom prst="rect">
            <a:avLst/>
          </a:prstGeom>
        </p:spPr>
      </p:pic>
      <p:pic>
        <p:nvPicPr>
          <p:cNvPr id="6" name="Picture 5" descr="Io_Fear_standard2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02"/>
          <a:stretch/>
        </p:blipFill>
        <p:spPr>
          <a:xfrm>
            <a:off x="1842246" y="3614599"/>
            <a:ext cx="2205317" cy="3013354"/>
          </a:xfrm>
          <a:prstGeom prst="rect">
            <a:avLst/>
          </a:prstGeom>
        </p:spPr>
      </p:pic>
      <p:pic>
        <p:nvPicPr>
          <p:cNvPr id="1028" name="Picture 4" descr="Image result for inside out sadnes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33165"/>
            <a:ext cx="3048000" cy="349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9441" y="128307"/>
            <a:ext cx="10353505" cy="1143000"/>
          </a:xfrm>
        </p:spPr>
        <p:txBody>
          <a:bodyPr/>
          <a:lstStyle/>
          <a:p>
            <a:r>
              <a:rPr lang="en-US" sz="4000" dirty="0"/>
              <a:t>James-Lange Theory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4776" y="1600200"/>
            <a:ext cx="5378824" cy="46482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The James-Lange Theory proposes…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Physiological </a:t>
            </a:r>
            <a:r>
              <a:rPr lang="en-US" sz="3000" dirty="0">
                <a:latin typeface="+mj-lt"/>
              </a:rPr>
              <a:t>activity precedes the emotional experience</a:t>
            </a:r>
            <a:r>
              <a:rPr lang="en-US" sz="3000" dirty="0" smtClean="0">
                <a:latin typeface="+mj-lt"/>
              </a:rPr>
              <a:t>.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Evidence = </a:t>
            </a:r>
            <a:r>
              <a:rPr lang="en-US" sz="3000" dirty="0" err="1" smtClean="0">
                <a:latin typeface="+mj-lt"/>
              </a:rPr>
              <a:t>ppl</a:t>
            </a:r>
            <a:r>
              <a:rPr lang="en-US" sz="3000" dirty="0" smtClean="0">
                <a:latin typeface="+mj-lt"/>
              </a:rPr>
              <a:t> w/ spinal injuries</a:t>
            </a:r>
            <a:endParaRPr lang="en-US" sz="3000" dirty="0">
              <a:latin typeface="+mj-lt"/>
            </a:endParaRPr>
          </a:p>
        </p:txBody>
      </p:sp>
      <p:pic>
        <p:nvPicPr>
          <p:cNvPr id="577540" name="Picture 4" descr="figure-37-01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47012" y="914400"/>
            <a:ext cx="5334000" cy="533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986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64776" y="375708"/>
            <a:ext cx="8731624" cy="1143000"/>
          </a:xfrm>
        </p:spPr>
        <p:txBody>
          <a:bodyPr/>
          <a:lstStyle/>
          <a:p>
            <a:r>
              <a:rPr lang="en-US" sz="4000" dirty="0"/>
              <a:t>Cannon-Bard Theory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1" y="1518708"/>
            <a:ext cx="6010834" cy="44196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Cannon-Bard Theory proposes… 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An </a:t>
            </a:r>
            <a:r>
              <a:rPr lang="en-US" sz="3000" dirty="0">
                <a:latin typeface="+mj-lt"/>
              </a:rPr>
              <a:t>emotional experience and the body's arousal take place simultaneously (but separately</a:t>
            </a:r>
            <a:r>
              <a:rPr lang="en-US" sz="3000" dirty="0" smtClean="0">
                <a:latin typeface="+mj-lt"/>
              </a:rPr>
              <a:t>).</a:t>
            </a:r>
          </a:p>
          <a:p>
            <a:pPr>
              <a:buFontTx/>
              <a:buChar char="-"/>
            </a:pPr>
            <a:endParaRPr lang="en-US" sz="3000" dirty="0" smtClean="0">
              <a:latin typeface="+mj-lt"/>
            </a:endParaRPr>
          </a:p>
        </p:txBody>
      </p:sp>
      <p:pic>
        <p:nvPicPr>
          <p:cNvPr id="578564" name="Picture 4" descr="figure-37-01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1867" y="618565"/>
            <a:ext cx="4686051" cy="585843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19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905" name="Rectangle 25"/>
          <p:cNvSpPr>
            <a:spLocks noGrp="1" noChangeArrowheads="1"/>
          </p:cNvSpPr>
          <p:nvPr>
            <p:ph type="title"/>
          </p:nvPr>
        </p:nvSpPr>
        <p:spPr>
          <a:xfrm>
            <a:off x="847165" y="271463"/>
            <a:ext cx="9120748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Schachter</a:t>
            </a:r>
            <a:r>
              <a:rPr lang="en-US" sz="4000" dirty="0" smtClean="0"/>
              <a:t>-Singer Theory</a:t>
            </a:r>
            <a:endParaRPr lang="en-US" sz="4000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3071" y="1600200"/>
            <a:ext cx="5351929" cy="4876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</a:rPr>
              <a:t>Also known as the </a:t>
            </a:r>
            <a:r>
              <a:rPr lang="en-US" sz="2600" dirty="0">
                <a:latin typeface="+mj-lt"/>
              </a:rPr>
              <a:t>Two-Factor </a:t>
            </a:r>
            <a:r>
              <a:rPr lang="en-US" sz="2600" dirty="0" smtClean="0">
                <a:latin typeface="+mj-lt"/>
              </a:rPr>
              <a:t>Theory</a:t>
            </a:r>
          </a:p>
          <a:p>
            <a:r>
              <a:rPr lang="en-US" sz="2600" dirty="0" smtClean="0">
                <a:latin typeface="+mj-lt"/>
              </a:rPr>
              <a:t>It suggests…</a:t>
            </a:r>
          </a:p>
          <a:p>
            <a:pPr marL="0" indent="0">
              <a:buNone/>
            </a:pPr>
            <a:endParaRPr lang="en-US" sz="2600" dirty="0">
              <a:latin typeface="+mj-lt"/>
            </a:endParaRPr>
          </a:p>
          <a:p>
            <a:pPr marL="0" indent="0">
              <a:buNone/>
            </a:pPr>
            <a:r>
              <a:rPr lang="en-US" sz="2600" dirty="0">
                <a:latin typeface="+mj-lt"/>
              </a:rPr>
              <a:t> - Emotions have two factors–physical arousal and cognitive label</a:t>
            </a:r>
            <a:r>
              <a:rPr lang="en-US" sz="26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+mj-lt"/>
              </a:rPr>
              <a:t>-Evidence = Spillover effect</a:t>
            </a:r>
            <a:endParaRPr lang="en-US" sz="2600" dirty="0" smtClean="0">
              <a:latin typeface="+mj-lt"/>
            </a:endParaRPr>
          </a:p>
          <a:p>
            <a:pPr marL="0" indent="0">
              <a:buNone/>
            </a:pPr>
            <a:endParaRPr lang="en-US" sz="2600" dirty="0" smtClean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Lazarus argued that appraisal doesn’t have to be conscious.</a:t>
            </a:r>
            <a:endParaRPr lang="en-US" sz="2600" dirty="0">
              <a:latin typeface="+mj-lt"/>
            </a:endParaRPr>
          </a:p>
        </p:txBody>
      </p:sp>
      <p:pic>
        <p:nvPicPr>
          <p:cNvPr id="506906" name="Picture 26" descr="figure-37-01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499" y="1600200"/>
            <a:ext cx="5410201" cy="502709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D9EF-B8B6-6247-BB9D-C80C7B5A07D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3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Zajonc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LeDoux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psychologists proposed…</a:t>
            </a:r>
          </a:p>
          <a:p>
            <a:r>
              <a:rPr lang="en-US" dirty="0"/>
              <a:t>T</a:t>
            </a:r>
            <a:r>
              <a:rPr lang="en-US" dirty="0" smtClean="0"/>
              <a:t>hat we experience some emotions BEFORE any cognitive awareness.</a:t>
            </a:r>
          </a:p>
          <a:p>
            <a:r>
              <a:rPr lang="en-US" dirty="0" smtClean="0"/>
              <a:t>Evidence =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eople experience anger and fear before conscious awareness</a:t>
            </a:r>
          </a:p>
          <a:p>
            <a:pPr lvl="1"/>
            <a:r>
              <a:rPr lang="en-US" dirty="0" smtClean="0"/>
              <a:t>Emotions can be impacted by subliminal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0"/>
            <a:ext cx="10515600" cy="1325563"/>
          </a:xfrm>
        </p:spPr>
        <p:txBody>
          <a:bodyPr/>
          <a:lstStyle/>
          <a:p>
            <a:r>
              <a:rPr lang="en-US" dirty="0" smtClean="0"/>
              <a:t>Physiology and Emotion</a:t>
            </a:r>
            <a:endParaRPr lang="en-US" dirty="0"/>
          </a:p>
        </p:txBody>
      </p:sp>
      <p:sp>
        <p:nvSpPr>
          <p:cNvPr id="4" name="Quad Arrow 3"/>
          <p:cNvSpPr/>
          <p:nvPr/>
        </p:nvSpPr>
        <p:spPr>
          <a:xfrm>
            <a:off x="1922928" y="1613648"/>
            <a:ext cx="7812743" cy="4316506"/>
          </a:xfrm>
          <a:prstGeom prst="quadArrow">
            <a:avLst>
              <a:gd name="adj1" fmla="val 5539"/>
              <a:gd name="adj2" fmla="val 7115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42867" y="3541068"/>
            <a:ext cx="185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High Arousal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1705" y="3541067"/>
            <a:ext cx="184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Low Arousal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09906" y="1155833"/>
            <a:ext cx="192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Positive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09906" y="6037730"/>
            <a:ext cx="162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Negative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52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89" y="112879"/>
            <a:ext cx="10515600" cy="1325563"/>
          </a:xfrm>
        </p:spPr>
        <p:txBody>
          <a:bodyPr/>
          <a:lstStyle/>
          <a:p>
            <a:r>
              <a:rPr lang="en-US" dirty="0" smtClean="0"/>
              <a:t>Physiology and 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518" y="1438441"/>
            <a:ext cx="5186082" cy="5125703"/>
          </a:xfrm>
        </p:spPr>
        <p:txBody>
          <a:bodyPr/>
          <a:lstStyle/>
          <a:p>
            <a:r>
              <a:rPr lang="en-US" dirty="0" smtClean="0"/>
              <a:t>Which parts of the autonomic nervous system are active when you’re experiencing the following emotions?</a:t>
            </a:r>
          </a:p>
          <a:p>
            <a:pPr lvl="1"/>
            <a:r>
              <a:rPr lang="en-US" dirty="0" smtClean="0"/>
              <a:t>Happiness</a:t>
            </a:r>
          </a:p>
          <a:p>
            <a:pPr lvl="1"/>
            <a:r>
              <a:rPr lang="en-US" dirty="0" smtClean="0"/>
              <a:t>Sadness</a:t>
            </a:r>
          </a:p>
          <a:p>
            <a:pPr lvl="1"/>
            <a:r>
              <a:rPr lang="en-US" dirty="0" smtClean="0"/>
              <a:t>Ecstasy</a:t>
            </a:r>
          </a:p>
          <a:p>
            <a:pPr lvl="1"/>
            <a:r>
              <a:rPr lang="en-US" dirty="0" smtClean="0"/>
              <a:t>Rage</a:t>
            </a:r>
          </a:p>
          <a:p>
            <a:pPr lvl="1"/>
            <a:r>
              <a:rPr lang="en-US" dirty="0" smtClean="0"/>
              <a:t>Melancholy</a:t>
            </a:r>
          </a:p>
          <a:p>
            <a:pPr lvl="1"/>
            <a:r>
              <a:rPr lang="en-US" dirty="0" smtClean="0"/>
              <a:t>Surprise</a:t>
            </a:r>
          </a:p>
          <a:p>
            <a:pPr lvl="1"/>
            <a:r>
              <a:rPr lang="en-US" dirty="0" smtClean="0"/>
              <a:t>Excitement</a:t>
            </a:r>
          </a:p>
          <a:p>
            <a:pPr lvl="1"/>
            <a:r>
              <a:rPr lang="en-US" dirty="0" smtClean="0"/>
              <a:t>Disgust</a:t>
            </a:r>
            <a:endParaRPr lang="en-US" dirty="0"/>
          </a:p>
        </p:txBody>
      </p:sp>
      <p:pic>
        <p:nvPicPr>
          <p:cNvPr id="4" name="Picture 3" descr="12673_MyersPsy8e_fi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8" r="19613"/>
          <a:stretch/>
        </p:blipFill>
        <p:spPr>
          <a:xfrm>
            <a:off x="510989" y="1438442"/>
            <a:ext cx="5809130" cy="512570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6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225</Words>
  <Application>Microsoft Office PowerPoint</Application>
  <PresentationFormat>Widescreen</PresentationFormat>
  <Paragraphs>57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Yu Gothic</vt:lpstr>
      <vt:lpstr>Arial</vt:lpstr>
      <vt:lpstr>Calibri</vt:lpstr>
      <vt:lpstr>Calibri Light</vt:lpstr>
      <vt:lpstr>Office Theme</vt:lpstr>
      <vt:lpstr>Emotions</vt:lpstr>
      <vt:lpstr>Topics for Today</vt:lpstr>
      <vt:lpstr>What are emotions?</vt:lpstr>
      <vt:lpstr>James-Lange Theory</vt:lpstr>
      <vt:lpstr>Cannon-Bard Theory</vt:lpstr>
      <vt:lpstr>Schachter-Singer Theory</vt:lpstr>
      <vt:lpstr>Zajonc and LeDoux</vt:lpstr>
      <vt:lpstr>Physiology and Emotion</vt:lpstr>
      <vt:lpstr>Physiology and Emotion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</dc:title>
  <dc:creator>Victor Cadilla</dc:creator>
  <cp:lastModifiedBy>Victor Cadilla</cp:lastModifiedBy>
  <cp:revision>6</cp:revision>
  <dcterms:created xsi:type="dcterms:W3CDTF">2019-01-10T13:15:53Z</dcterms:created>
  <dcterms:modified xsi:type="dcterms:W3CDTF">2019-01-10T15:50:44Z</dcterms:modified>
</cp:coreProperties>
</file>