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8" r:id="rId2"/>
    <p:sldId id="260" r:id="rId3"/>
    <p:sldId id="261" r:id="rId4"/>
    <p:sldId id="262" r:id="rId5"/>
    <p:sldId id="263" r:id="rId6"/>
    <p:sldId id="264" r:id="rId7"/>
    <p:sldId id="26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08" autoAdjust="0"/>
  </p:normalViewPr>
  <p:slideViewPr>
    <p:cSldViewPr snapToGrid="0" snapToObjects="1">
      <p:cViewPr varScale="1">
        <p:scale>
          <a:sx n="56" d="100"/>
          <a:sy n="56" d="100"/>
        </p:scale>
        <p:origin x="139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AB9CB-AA3E-2A41-91CD-9EE212CEE6FE}" type="datetimeFigureOut">
              <a:rPr lang="en-US" smtClean="0"/>
              <a:t>8/27/2018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EEC72-5A72-3F44-BAA6-4C61EF9AB563}" type="slidenum">
              <a:rPr lang="en-US" smtClean="0"/>
              <a:t>‹#›</a:t>
            </a:fld>
            <a:endParaRPr lang="en-US"/>
          </a:p>
        </p:txBody>
      </p:sp>
    </p:spTree>
    <p:extLst>
      <p:ext uri="{BB962C8B-B14F-4D97-AF65-F5344CB8AC3E}">
        <p14:creationId xmlns:p14="http://schemas.microsoft.com/office/powerpoint/2010/main" val="8611410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4A6BC1B8-BFD6-B045-BDA6-4025E74B4B9C}" type="slidenum">
              <a:rPr lang="en-US"/>
              <a:pPr/>
              <a:t>1</a:t>
            </a:fld>
            <a:endParaRPr lang="en-US"/>
          </a:p>
        </p:txBody>
      </p:sp>
      <p:sp>
        <p:nvSpPr>
          <p:cNvPr id="5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23" name="Rectangle 3"/>
          <p:cNvSpPr>
            <a:spLocks noGrp="1" noChangeArrowheads="1"/>
          </p:cNvSpPr>
          <p:nvPr>
            <p:ph type="body" idx="1"/>
          </p:nvPr>
        </p:nvSpPr>
        <p:spPr/>
        <p:txBody>
          <a:bodyPr/>
          <a:lstStyle/>
          <a:p>
            <a:r>
              <a:rPr lang="ja-JP" altLang="en-US" i="1">
                <a:latin typeface="Arial"/>
              </a:rPr>
              <a:t>“</a:t>
            </a:r>
            <a:r>
              <a:rPr lang="en-US" i="1">
                <a:latin typeface="Palatino Linotype" charset="0"/>
              </a:rPr>
              <a:t>I have made a ceaseless effort not to ridicule, not to bewail, not to scorn human actions, but to understand them.</a:t>
            </a:r>
            <a:r>
              <a:rPr lang="ja-JP" altLang="en-US" i="1">
                <a:latin typeface="Arial"/>
              </a:rPr>
              <a:t>”</a:t>
            </a:r>
            <a:r>
              <a:rPr lang="en-US">
                <a:latin typeface="Palatino Linotype" charset="0"/>
              </a:rPr>
              <a:t> </a:t>
            </a:r>
          </a:p>
          <a:p>
            <a:r>
              <a:rPr lang="en-US">
                <a:latin typeface="Palatino Linotype" charset="0"/>
              </a:rPr>
              <a:t>	Benedict Spinoza, A Political Treatise, 1677.</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482AF46F-1BA0-4B4C-A901-5712C29DD07F}" type="slidenum">
              <a:rPr lang="en-US"/>
              <a:pPr/>
              <a:t>3</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p:txBody>
          <a:bodyPr/>
          <a:lstStyle/>
          <a:p>
            <a:pPr marL="228600" indent="-228600">
              <a:spcBef>
                <a:spcPct val="0"/>
              </a:spcBef>
            </a:pPr>
            <a:r>
              <a:rPr lang="en-US" b="1"/>
              <a:t>OBJECTIVE 3| Explain how early psychologists sought to understand the mind</a:t>
            </a:r>
            <a:r>
              <a:rPr lang="ja-JP" altLang="en-US" b="1">
                <a:latin typeface="Arial"/>
              </a:rPr>
              <a:t>’</a:t>
            </a:r>
            <a:r>
              <a:rPr lang="en-US" b="1"/>
              <a:t>s structure and functions, and identify some of the leading psychologists who worked in these areas. Structuralism:</a:t>
            </a:r>
            <a:r>
              <a:rPr lang="en-US"/>
              <a:t>  Wundt and his student Titchner focused on the elements of mind, and studied it by using introspection (self-reflection). Wundt established the first laboratory of psychology in 1879 at Leipzig, Germany, and wrote the first textbook of psychology.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A9CC41A4-59FE-AA43-85F9-6BE1AC66C064}" type="slidenum">
              <a:rPr lang="en-US"/>
              <a:pPr/>
              <a:t>4</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p:txBody>
          <a:bodyPr/>
          <a:lstStyle/>
          <a:p>
            <a:pPr marL="228600" indent="-228600"/>
            <a:r>
              <a:rPr lang="en-US" b="1"/>
              <a:t>Functionalism:</a:t>
            </a:r>
            <a:r>
              <a:rPr lang="en-US"/>
              <a:t> James suggested that it would be more fruitful to consider the evolved </a:t>
            </a:r>
            <a:r>
              <a:rPr lang="en-US" i="1"/>
              <a:t>functions</a:t>
            </a:r>
            <a:r>
              <a:rPr lang="en-US"/>
              <a:t> of our thoughts and feelings than simply studying the elements of mind. Based on the theory of evolution, he suggested that the function of these thoughts and feelings was adaptive. James admitted the first woman student Mary Calkins to Harvard and tutored her. Despite his efforts she was not able to attain her PhD from Harvard.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C213B006-946D-C949-8286-3D7444ECF1E6}" type="slidenum">
              <a:rPr lang="en-US"/>
              <a:pPr/>
              <a:t>5</a:t>
            </a:fld>
            <a:endParaRPr lang="en-US"/>
          </a:p>
        </p:txBody>
      </p:sp>
      <p:sp>
        <p:nvSpPr>
          <p:cNvPr id="103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427"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2432BA5A-8937-1A4A-8CAA-6441E4FB4920}" type="slidenum">
              <a:rPr lang="en-US"/>
              <a:pPr/>
              <a:t>6</a:t>
            </a:fld>
            <a:endParaRPr lang="en-US"/>
          </a:p>
        </p:txBody>
      </p:sp>
      <p:sp>
        <p:nvSpPr>
          <p:cNvPr id="737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p:txBody>
          <a:bodyPr/>
          <a:lstStyle/>
          <a:p>
            <a:pPr marL="228600" indent="-228600"/>
            <a:r>
              <a:rPr lang="en-US" b="1"/>
              <a:t>OBJECTIVE 4| Describe the evolution of psychology as defined from 1920s to through today. </a:t>
            </a:r>
            <a:r>
              <a:rPr lang="en-US"/>
              <a:t>Ivan Pavlov a Russian Physiologist, James Watson and Skinner were all instrumental in developing the science of psychology and emphasized behavior instead of mind or mental thoughts. From 1920 to 1960, psychology in the US was heavily oriented towards behaviorism.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DC7C7667-099E-7F4A-9D5C-9CA28B47BB46}" type="slidenum">
              <a:rPr lang="en-US"/>
              <a:pPr/>
              <a:t>7</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5475"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52403A-F366-3941-A11D-E9200E21538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142826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2403A-F366-3941-A11D-E9200E21538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366431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2403A-F366-3941-A11D-E9200E21538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102568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2403A-F366-3941-A11D-E9200E21538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142443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2403A-F366-3941-A11D-E9200E21538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76030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52403A-F366-3941-A11D-E9200E215387}"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276475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2403A-F366-3941-A11D-E9200E215387}"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9650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2403A-F366-3941-A11D-E9200E215387}"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135242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2403A-F366-3941-A11D-E9200E215387}"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335911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2403A-F366-3941-A11D-E9200E215387}"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228920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2403A-F366-3941-A11D-E9200E215387}"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70471-977E-DF46-93C9-B02F1C64AE9D}" type="slidenum">
              <a:rPr lang="en-US" smtClean="0"/>
              <a:t>‹#›</a:t>
            </a:fld>
            <a:endParaRPr lang="en-US"/>
          </a:p>
        </p:txBody>
      </p:sp>
    </p:spTree>
    <p:extLst>
      <p:ext uri="{BB962C8B-B14F-4D97-AF65-F5344CB8AC3E}">
        <p14:creationId xmlns:p14="http://schemas.microsoft.com/office/powerpoint/2010/main" val="659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2403A-F366-3941-A11D-E9200E215387}" type="datetimeFigureOut">
              <a:rPr lang="en-US" smtClean="0"/>
              <a:t>8/27/2018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70471-977E-DF46-93C9-B02F1C64AE9D}" type="slidenum">
              <a:rPr lang="en-US" smtClean="0"/>
              <a:t>‹#›</a:t>
            </a:fld>
            <a:endParaRPr lang="en-US"/>
          </a:p>
        </p:txBody>
      </p:sp>
    </p:spTree>
    <p:extLst>
      <p:ext uri="{BB962C8B-B14F-4D97-AF65-F5344CB8AC3E}">
        <p14:creationId xmlns:p14="http://schemas.microsoft.com/office/powerpoint/2010/main" val="358009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B7722C9-2C3A-9642-8034-6293CB2D2059}" type="slidenum">
              <a:rPr lang="en-US"/>
              <a:pPr/>
              <a:t>1</a:t>
            </a:fld>
            <a:endParaRPr lang="en-US"/>
          </a:p>
        </p:txBody>
      </p:sp>
      <p:sp>
        <p:nvSpPr>
          <p:cNvPr id="3074" name="Rectangle 2"/>
          <p:cNvSpPr>
            <a:spLocks noGrp="1" noChangeArrowheads="1"/>
          </p:cNvSpPr>
          <p:nvPr>
            <p:ph type="ctrTitle"/>
          </p:nvPr>
        </p:nvSpPr>
        <p:spPr>
          <a:xfrm>
            <a:off x="669925" y="2105025"/>
            <a:ext cx="7758113" cy="2847975"/>
          </a:xfrm>
        </p:spPr>
        <p:txBody>
          <a:bodyPr/>
          <a:lstStyle/>
          <a:p>
            <a:r>
              <a:rPr lang="en-US" sz="5400" dirty="0">
                <a:latin typeface="Palatino Linotype" charset="0"/>
              </a:rPr>
              <a:t>Prologue: The Story of Psychology</a:t>
            </a:r>
            <a:endParaRPr lang="en-US" sz="2800" dirty="0">
              <a:solidFill>
                <a:schemeClr val="tx1"/>
              </a:solidFill>
              <a:latin typeface="Palatino Linotype" charset="0"/>
              <a:cs typeface="Times" charset="0"/>
            </a:endParaRPr>
          </a:p>
        </p:txBody>
      </p:sp>
      <p:pic>
        <p:nvPicPr>
          <p:cNvPr id="3075" name="Picture 3" descr="12673_MyersPsy8e_CO_Prolo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1627188" cy="1600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1836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638"/>
            <a:ext cx="8229600" cy="1143000"/>
          </a:xfrm>
        </p:spPr>
        <p:txBody>
          <a:bodyPr/>
          <a:lstStyle/>
          <a:p>
            <a:r>
              <a:rPr lang="en-US" dirty="0" smtClean="0">
                <a:latin typeface="Palatino Linotype"/>
                <a:cs typeface="Palatino Linotype"/>
              </a:rPr>
              <a:t>Psychological Science is Born</a:t>
            </a:r>
            <a:endParaRPr lang="en-US" dirty="0">
              <a:latin typeface="Palatino Linotype"/>
              <a:cs typeface="Palatino Linotype"/>
            </a:endParaRPr>
          </a:p>
        </p:txBody>
      </p:sp>
      <p:sp>
        <p:nvSpPr>
          <p:cNvPr id="3" name="Content Placeholder 2"/>
          <p:cNvSpPr>
            <a:spLocks noGrp="1"/>
          </p:cNvSpPr>
          <p:nvPr>
            <p:ph idx="1"/>
          </p:nvPr>
        </p:nvSpPr>
        <p:spPr>
          <a:xfrm>
            <a:off x="457200" y="1746250"/>
            <a:ext cx="8229600" cy="4379913"/>
          </a:xfrm>
        </p:spPr>
        <p:txBody>
          <a:bodyPr/>
          <a:lstStyle/>
          <a:p>
            <a:pPr>
              <a:buFont typeface="Wingdings" charset="0"/>
              <a:buChar char="§"/>
            </a:pPr>
            <a:r>
              <a:rPr kumimoji="0" lang="en-US" altLang="en-US" sz="4000" dirty="0" smtClean="0">
                <a:latin typeface="Palatino Linotype"/>
                <a:cs typeface="Palatino Linotype"/>
              </a:rPr>
              <a:t>Empiricism</a:t>
            </a:r>
          </a:p>
          <a:p>
            <a:pPr lvl="1">
              <a:buFont typeface="Wingdings" charset="0"/>
              <a:buChar char="§"/>
            </a:pPr>
            <a:r>
              <a:rPr kumimoji="0" lang="en-US" altLang="en-US" sz="3600" dirty="0" smtClean="0">
                <a:latin typeface="Palatino Linotype"/>
                <a:cs typeface="Palatino Linotype"/>
              </a:rPr>
              <a:t>Knowledge comes from experience via the senses</a:t>
            </a:r>
          </a:p>
          <a:p>
            <a:pPr>
              <a:buFont typeface="Wingdings" charset="0"/>
              <a:buChar char="§"/>
            </a:pPr>
            <a:r>
              <a:rPr lang="en-US" altLang="en-US" sz="4000" dirty="0" smtClean="0">
                <a:latin typeface="Palatino Linotype"/>
                <a:cs typeface="Palatino Linotype"/>
              </a:rPr>
              <a:t>1879 - Wilhelm Wundt creates 1</a:t>
            </a:r>
            <a:r>
              <a:rPr lang="en-US" altLang="en-US" sz="4000" baseline="30000" dirty="0" smtClean="0">
                <a:latin typeface="Palatino Linotype"/>
                <a:cs typeface="Palatino Linotype"/>
              </a:rPr>
              <a:t>st</a:t>
            </a:r>
            <a:r>
              <a:rPr lang="en-US" altLang="en-US" sz="4000" dirty="0" smtClean="0">
                <a:latin typeface="Palatino Linotype"/>
                <a:cs typeface="Palatino Linotype"/>
              </a:rPr>
              <a:t> psych lab.</a:t>
            </a:r>
            <a:endParaRPr kumimoji="0" lang="en-US" altLang="en-US" sz="4000" dirty="0" smtClean="0">
              <a:latin typeface="Palatino Linotype"/>
              <a:cs typeface="Palatino Linotype"/>
            </a:endParaRPr>
          </a:p>
          <a:p>
            <a:pPr marL="0" indent="0">
              <a:buNone/>
            </a:pPr>
            <a:endParaRPr lang="en-US" dirty="0">
              <a:latin typeface="Palatino Linotype"/>
              <a:cs typeface="Palatino Linotype"/>
            </a:endParaRPr>
          </a:p>
        </p:txBody>
      </p:sp>
    </p:spTree>
    <p:extLst>
      <p:ext uri="{BB962C8B-B14F-4D97-AF65-F5344CB8AC3E}">
        <p14:creationId xmlns:p14="http://schemas.microsoft.com/office/powerpoint/2010/main" val="31266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n-US" sz="4000" dirty="0" smtClean="0">
                <a:latin typeface="Palatino Linotype"/>
                <a:cs typeface="Palatino Linotype"/>
              </a:rPr>
              <a:t>Structuralism</a:t>
            </a:r>
            <a:endParaRPr lang="en-US" sz="4000" dirty="0">
              <a:latin typeface="Palatino Linotype"/>
              <a:cs typeface="Palatino Linotype"/>
            </a:endParaRPr>
          </a:p>
        </p:txBody>
      </p:sp>
      <p:sp>
        <p:nvSpPr>
          <p:cNvPr id="2" name="Content Placeholder 1"/>
          <p:cNvSpPr>
            <a:spLocks noGrp="1"/>
          </p:cNvSpPr>
          <p:nvPr>
            <p:ph idx="1"/>
          </p:nvPr>
        </p:nvSpPr>
        <p:spPr>
          <a:xfrm>
            <a:off x="457200" y="1600200"/>
            <a:ext cx="4356340" cy="4525963"/>
          </a:xfrm>
        </p:spPr>
        <p:txBody>
          <a:bodyPr/>
          <a:lstStyle/>
          <a:p>
            <a:r>
              <a:rPr lang="en-US" dirty="0" smtClean="0"/>
              <a:t>Focused on determining what was the structure of the mind</a:t>
            </a:r>
          </a:p>
          <a:p>
            <a:r>
              <a:rPr lang="en-US" dirty="0" smtClean="0"/>
              <a:t>Used Introspection</a:t>
            </a:r>
            <a:endParaRPr lang="en-US" dirty="0"/>
          </a:p>
        </p:txBody>
      </p:sp>
      <p:sp>
        <p:nvSpPr>
          <p:cNvPr id="9" name="Slide Number Placeholder 5"/>
          <p:cNvSpPr>
            <a:spLocks noGrp="1"/>
          </p:cNvSpPr>
          <p:nvPr>
            <p:ph type="sldNum" sz="quarter" idx="12"/>
          </p:nvPr>
        </p:nvSpPr>
        <p:spPr/>
        <p:txBody>
          <a:bodyPr/>
          <a:lstStyle/>
          <a:p>
            <a:fld id="{DA10B463-DCBE-D546-8FBD-CBF68B7E5C75}" type="slidenum">
              <a:rPr lang="en-US">
                <a:latin typeface="Palatino Linotype"/>
                <a:cs typeface="Palatino Linotype"/>
              </a:rPr>
              <a:pPr/>
              <a:t>3</a:t>
            </a:fld>
            <a:endParaRPr lang="en-US">
              <a:latin typeface="Palatino Linotype"/>
              <a:cs typeface="Palatino Linotype"/>
            </a:endParaRPr>
          </a:p>
        </p:txBody>
      </p:sp>
      <p:pic>
        <p:nvPicPr>
          <p:cNvPr id="68615" name="Picture 7" descr="un-p-02-p05-titch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5" y="1417638"/>
            <a:ext cx="3363077" cy="4514960"/>
          </a:xfrm>
          <a:prstGeom prst="rect">
            <a:avLst/>
          </a:prstGeom>
          <a:noFill/>
          <a:extLst>
            <a:ext uri="{909E8E84-426E-40dd-AFC4-6F175D3DCCD1}">
              <a14:hiddenFill xmlns="" xmlns:a14="http://schemas.microsoft.com/office/drawing/2010/main">
                <a:solidFill>
                  <a:srgbClr val="FFFFFF"/>
                </a:solidFill>
              </a14:hiddenFill>
            </a:ext>
          </a:extLst>
        </p:spPr>
      </p:pic>
      <p:sp>
        <p:nvSpPr>
          <p:cNvPr id="68617" name="Text Box 9"/>
          <p:cNvSpPr txBox="1">
            <a:spLocks noChangeArrowheads="1"/>
          </p:cNvSpPr>
          <p:nvPr/>
        </p:nvSpPr>
        <p:spPr bwMode="auto">
          <a:xfrm rot="5400000">
            <a:off x="6976041" y="3314514"/>
            <a:ext cx="3038849"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ctr"/>
            <a:r>
              <a:rPr lang="en-US" dirty="0" smtClean="0">
                <a:latin typeface="Palatino Linotype"/>
                <a:cs typeface="Palatino Linotype"/>
              </a:rPr>
              <a:t>Edward </a:t>
            </a:r>
            <a:r>
              <a:rPr lang="en-US" dirty="0" err="1" smtClean="0">
                <a:latin typeface="Palatino Linotype"/>
                <a:cs typeface="Palatino Linotype"/>
              </a:rPr>
              <a:t>Titchner</a:t>
            </a:r>
            <a:r>
              <a:rPr lang="en-US" dirty="0" smtClean="0">
                <a:latin typeface="Palatino Linotype"/>
                <a:cs typeface="Palatino Linotype"/>
              </a:rPr>
              <a:t> </a:t>
            </a:r>
            <a:r>
              <a:rPr lang="en-US" dirty="0">
                <a:latin typeface="Palatino Linotype"/>
                <a:cs typeface="Palatino Linotype"/>
              </a:rPr>
              <a:t>(1867-1927)</a:t>
            </a:r>
          </a:p>
        </p:txBody>
      </p:sp>
    </p:spTree>
    <p:extLst>
      <p:ext uri="{BB962C8B-B14F-4D97-AF65-F5344CB8AC3E}">
        <p14:creationId xmlns:p14="http://schemas.microsoft.com/office/powerpoint/2010/main" val="40808260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4A3A3C1-D1BD-D844-874D-3790EF37F483}" type="slidenum">
              <a:rPr lang="en-US">
                <a:latin typeface="Palatino Linotype"/>
                <a:cs typeface="Palatino Linotype"/>
              </a:rPr>
              <a:pPr/>
              <a:t>4</a:t>
            </a:fld>
            <a:endParaRPr lang="en-US">
              <a:latin typeface="Palatino Linotype"/>
              <a:cs typeface="Palatino Linotype"/>
            </a:endParaRPr>
          </a:p>
        </p:txBody>
      </p:sp>
      <p:sp>
        <p:nvSpPr>
          <p:cNvPr id="70658" name="Rectangle 2"/>
          <p:cNvSpPr>
            <a:spLocks noGrp="1" noChangeArrowheads="1"/>
          </p:cNvSpPr>
          <p:nvPr>
            <p:ph type="title"/>
          </p:nvPr>
        </p:nvSpPr>
        <p:spPr/>
        <p:txBody>
          <a:bodyPr>
            <a:normAutofit/>
          </a:bodyPr>
          <a:lstStyle/>
          <a:p>
            <a:r>
              <a:rPr lang="en-US" sz="4000" dirty="0" smtClean="0">
                <a:latin typeface="Palatino Linotype"/>
                <a:cs typeface="Palatino Linotype"/>
              </a:rPr>
              <a:t>Functionalism</a:t>
            </a:r>
            <a:endParaRPr lang="en-US" sz="4000" dirty="0">
              <a:latin typeface="Palatino Linotype"/>
              <a:cs typeface="Palatino Linotype"/>
            </a:endParaRPr>
          </a:p>
        </p:txBody>
      </p:sp>
      <p:sp>
        <p:nvSpPr>
          <p:cNvPr id="70664" name="Text Box 8"/>
          <p:cNvSpPr txBox="1">
            <a:spLocks noChangeArrowheads="1"/>
          </p:cNvSpPr>
          <p:nvPr/>
        </p:nvSpPr>
        <p:spPr bwMode="auto">
          <a:xfrm rot="5400000">
            <a:off x="3159219" y="3407571"/>
            <a:ext cx="2690814"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ctr"/>
            <a:r>
              <a:rPr lang="en-US" dirty="0" smtClean="0">
                <a:latin typeface="Palatino Linotype"/>
                <a:cs typeface="Palatino Linotype"/>
              </a:rPr>
              <a:t>William James </a:t>
            </a:r>
            <a:r>
              <a:rPr lang="en-US" dirty="0">
                <a:latin typeface="Palatino Linotype"/>
                <a:cs typeface="Palatino Linotype"/>
              </a:rPr>
              <a:t>(1842-1910)</a:t>
            </a:r>
          </a:p>
        </p:txBody>
      </p:sp>
      <p:pic>
        <p:nvPicPr>
          <p:cNvPr id="70666" name="Picture 10" descr="un-p-03-p05-calk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1417638"/>
            <a:ext cx="3563238" cy="4682075"/>
          </a:xfrm>
          <a:prstGeom prst="rect">
            <a:avLst/>
          </a:prstGeom>
          <a:noFill/>
          <a:extLst>
            <a:ext uri="{909E8E84-426E-40dd-AFC4-6F175D3DCCD1}">
              <a14:hiddenFill xmlns="" xmlns:a14="http://schemas.microsoft.com/office/drawing/2010/main">
                <a:solidFill>
                  <a:srgbClr val="FFFFFF"/>
                </a:solidFill>
              </a14:hiddenFill>
            </a:ext>
          </a:extLst>
        </p:spPr>
      </p:pic>
      <p:pic>
        <p:nvPicPr>
          <p:cNvPr id="70667" name="Picture 11" descr="12673_MyersPsy8e_ProUN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75" y="1417639"/>
            <a:ext cx="3459163" cy="4682074"/>
          </a:xfrm>
          <a:prstGeom prst="rect">
            <a:avLst/>
          </a:prstGeom>
          <a:noFill/>
          <a:extLst>
            <a:ext uri="{909E8E84-426E-40dd-AFC4-6F175D3DCCD1}">
              <a14:hiddenFill xmlns="" xmlns:a14="http://schemas.microsoft.com/office/drawing/2010/main">
                <a:solidFill>
                  <a:srgbClr val="FFFFFF"/>
                </a:solidFill>
              </a14:hiddenFill>
            </a:ext>
          </a:extLst>
        </p:spPr>
      </p:pic>
      <p:sp>
        <p:nvSpPr>
          <p:cNvPr id="70668" name="Text Box 12"/>
          <p:cNvSpPr txBox="1">
            <a:spLocks noChangeArrowheads="1"/>
          </p:cNvSpPr>
          <p:nvPr/>
        </p:nvSpPr>
        <p:spPr bwMode="auto">
          <a:xfrm rot="5400000">
            <a:off x="7810501" y="4067179"/>
            <a:ext cx="1371600"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ctr"/>
            <a:r>
              <a:rPr lang="en-US" dirty="0">
                <a:latin typeface="Palatino Linotype"/>
                <a:cs typeface="Palatino Linotype"/>
              </a:rPr>
              <a:t>Mary Calkins</a:t>
            </a:r>
          </a:p>
        </p:txBody>
      </p:sp>
    </p:spTree>
    <p:extLst>
      <p:ext uri="{BB962C8B-B14F-4D97-AF65-F5344CB8AC3E}">
        <p14:creationId xmlns:p14="http://schemas.microsoft.com/office/powerpoint/2010/main" val="18404161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7AC0838-365D-A544-B965-7FF4C145F7A0}" type="slidenum">
              <a:rPr lang="en-US"/>
              <a:pPr/>
              <a:t>5</a:t>
            </a:fld>
            <a:endParaRPr lang="en-US"/>
          </a:p>
        </p:txBody>
      </p:sp>
      <p:sp>
        <p:nvSpPr>
          <p:cNvPr id="102402" name="Rectangle 2"/>
          <p:cNvSpPr>
            <a:spLocks noGrp="1" noChangeArrowheads="1"/>
          </p:cNvSpPr>
          <p:nvPr>
            <p:ph type="title"/>
          </p:nvPr>
        </p:nvSpPr>
        <p:spPr/>
        <p:txBody>
          <a:bodyPr>
            <a:normAutofit fontScale="90000"/>
          </a:bodyPr>
          <a:lstStyle/>
          <a:p>
            <a:r>
              <a:rPr lang="en-US" sz="4000" dirty="0" smtClean="0">
                <a:latin typeface="Palatino Linotype" charset="0"/>
              </a:rPr>
              <a:t>The Unconscious Mind (Psychoanalysis)</a:t>
            </a:r>
            <a:endParaRPr lang="en-US" sz="4000" dirty="0">
              <a:latin typeface="Palatino Linotype" charset="0"/>
            </a:endParaRPr>
          </a:p>
        </p:txBody>
      </p:sp>
      <p:sp>
        <p:nvSpPr>
          <p:cNvPr id="102411" name="Text Box 11"/>
          <p:cNvSpPr txBox="1">
            <a:spLocks noChangeArrowheads="1"/>
          </p:cNvSpPr>
          <p:nvPr/>
        </p:nvSpPr>
        <p:spPr bwMode="auto">
          <a:xfrm rot="5400000">
            <a:off x="6560728" y="3249614"/>
            <a:ext cx="19891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a:latin typeface="Palatino Linotype" charset="0"/>
              </a:rPr>
              <a:t>Freud (1856-1939)</a:t>
            </a:r>
          </a:p>
        </p:txBody>
      </p:sp>
      <p:pic>
        <p:nvPicPr>
          <p:cNvPr id="102416" name="Picture 16" descr="12673_MyersPsy8e_ProUN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715" y="1417638"/>
            <a:ext cx="4895737" cy="50664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511634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7716D8D-E359-4845-B8C7-63E4374D4AE8}" type="slidenum">
              <a:rPr lang="en-US"/>
              <a:pPr/>
              <a:t>6</a:t>
            </a:fld>
            <a:endParaRPr lang="en-US"/>
          </a:p>
        </p:txBody>
      </p:sp>
      <p:sp>
        <p:nvSpPr>
          <p:cNvPr id="72706" name="Rectangle 2"/>
          <p:cNvSpPr>
            <a:spLocks noGrp="1" noChangeArrowheads="1"/>
          </p:cNvSpPr>
          <p:nvPr>
            <p:ph type="title"/>
          </p:nvPr>
        </p:nvSpPr>
        <p:spPr/>
        <p:txBody>
          <a:bodyPr>
            <a:normAutofit/>
          </a:bodyPr>
          <a:lstStyle/>
          <a:p>
            <a:r>
              <a:rPr lang="en-US" sz="4000" dirty="0" smtClean="0">
                <a:latin typeface="Palatino Linotype" charset="0"/>
              </a:rPr>
              <a:t>Behaviorism</a:t>
            </a:r>
            <a:endParaRPr lang="en-US" sz="4000" dirty="0">
              <a:latin typeface="Palatino Linotype" charset="0"/>
            </a:endParaRPr>
          </a:p>
        </p:txBody>
      </p:sp>
      <p:sp>
        <p:nvSpPr>
          <p:cNvPr id="72709" name="Text Box 5"/>
          <p:cNvSpPr txBox="1">
            <a:spLocks noChangeArrowheads="1"/>
          </p:cNvSpPr>
          <p:nvPr/>
        </p:nvSpPr>
        <p:spPr bwMode="auto">
          <a:xfrm rot="5400000">
            <a:off x="3042003" y="3336296"/>
            <a:ext cx="268899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smtClean="0">
                <a:latin typeface="Palatino Linotype" charset="0"/>
              </a:rPr>
              <a:t>John Watson </a:t>
            </a:r>
            <a:r>
              <a:rPr lang="en-US" dirty="0">
                <a:latin typeface="Palatino Linotype" charset="0"/>
              </a:rPr>
              <a:t>(1878-1958)</a:t>
            </a:r>
          </a:p>
        </p:txBody>
      </p:sp>
      <p:sp>
        <p:nvSpPr>
          <p:cNvPr id="72710" name="Text Box 6"/>
          <p:cNvSpPr txBox="1">
            <a:spLocks noChangeArrowheads="1"/>
          </p:cNvSpPr>
          <p:nvPr/>
        </p:nvSpPr>
        <p:spPr bwMode="auto">
          <a:xfrm rot="5400000">
            <a:off x="7299324" y="3368677"/>
            <a:ext cx="2774950"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ctr"/>
            <a:r>
              <a:rPr lang="en-US" dirty="0" smtClean="0">
                <a:latin typeface="Palatino Linotype" charset="0"/>
              </a:rPr>
              <a:t>B.F. Skinner </a:t>
            </a:r>
            <a:r>
              <a:rPr lang="en-US" dirty="0">
                <a:latin typeface="Palatino Linotype" charset="0"/>
              </a:rPr>
              <a:t>(1904-1990)</a:t>
            </a:r>
          </a:p>
        </p:txBody>
      </p:sp>
      <p:pic>
        <p:nvPicPr>
          <p:cNvPr id="72717" name="Picture 13" descr="12673_MyersPsy8e_ProUN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4" y="1417638"/>
            <a:ext cx="3487459" cy="4938712"/>
          </a:xfrm>
          <a:prstGeom prst="rect">
            <a:avLst/>
          </a:prstGeom>
          <a:noFill/>
          <a:extLst>
            <a:ext uri="{909E8E84-426E-40dd-AFC4-6F175D3DCCD1}">
              <a14:hiddenFill xmlns="" xmlns:a14="http://schemas.microsoft.com/office/drawing/2010/main">
                <a:solidFill>
                  <a:srgbClr val="FFFFFF"/>
                </a:solidFill>
              </a14:hiddenFill>
            </a:ext>
          </a:extLst>
        </p:spPr>
      </p:pic>
      <p:pic>
        <p:nvPicPr>
          <p:cNvPr id="72718" name="Picture 14" descr="12673_MyersPsy8e_ProUN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262" y="1417638"/>
            <a:ext cx="3724274" cy="49387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9023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741CF7CA-427C-9644-951C-CB8AC2A47933}" type="slidenum">
              <a:rPr lang="en-US"/>
              <a:pPr/>
              <a:t>7</a:t>
            </a:fld>
            <a:endParaRPr lang="en-US"/>
          </a:p>
        </p:txBody>
      </p:sp>
      <p:sp>
        <p:nvSpPr>
          <p:cNvPr id="104450" name="Rectangle 2"/>
          <p:cNvSpPr>
            <a:spLocks noGrp="1" noChangeArrowheads="1"/>
          </p:cNvSpPr>
          <p:nvPr>
            <p:ph type="title"/>
          </p:nvPr>
        </p:nvSpPr>
        <p:spPr/>
        <p:txBody>
          <a:bodyPr>
            <a:normAutofit/>
          </a:bodyPr>
          <a:lstStyle/>
          <a:p>
            <a:r>
              <a:rPr lang="en-US" sz="4000" dirty="0" smtClean="0">
                <a:latin typeface="Palatino Linotype" charset="0"/>
              </a:rPr>
              <a:t>Humanistic Psychology</a:t>
            </a:r>
            <a:endParaRPr lang="en-US" sz="4000" dirty="0">
              <a:latin typeface="Palatino Linotype" charset="0"/>
            </a:endParaRPr>
          </a:p>
        </p:txBody>
      </p:sp>
      <p:sp>
        <p:nvSpPr>
          <p:cNvPr id="104453" name="Text Box 5"/>
          <p:cNvSpPr txBox="1">
            <a:spLocks noChangeArrowheads="1"/>
          </p:cNvSpPr>
          <p:nvPr/>
        </p:nvSpPr>
        <p:spPr bwMode="auto">
          <a:xfrm rot="5400000">
            <a:off x="2361035" y="3009198"/>
            <a:ext cx="32386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smtClean="0">
                <a:latin typeface="Palatino Linotype" charset="0"/>
              </a:rPr>
              <a:t>Abraham Maslow </a:t>
            </a:r>
            <a:r>
              <a:rPr lang="en-US" dirty="0">
                <a:latin typeface="Palatino Linotype" charset="0"/>
              </a:rPr>
              <a:t>(1908-1970)</a:t>
            </a:r>
          </a:p>
        </p:txBody>
      </p:sp>
      <p:sp>
        <p:nvSpPr>
          <p:cNvPr id="104454" name="Text Box 6"/>
          <p:cNvSpPr txBox="1">
            <a:spLocks noChangeArrowheads="1"/>
          </p:cNvSpPr>
          <p:nvPr/>
        </p:nvSpPr>
        <p:spPr bwMode="auto">
          <a:xfrm rot="5400000">
            <a:off x="7400925" y="2944814"/>
            <a:ext cx="2181225"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ctr"/>
            <a:r>
              <a:rPr lang="en-US" dirty="0" smtClean="0">
                <a:latin typeface="Palatino Linotype" charset="0"/>
              </a:rPr>
              <a:t>Carl Rogers </a:t>
            </a:r>
            <a:r>
              <a:rPr lang="en-US" dirty="0">
                <a:latin typeface="Palatino Linotype" charset="0"/>
              </a:rPr>
              <a:t>(1902-1987)</a:t>
            </a:r>
          </a:p>
        </p:txBody>
      </p:sp>
      <p:pic>
        <p:nvPicPr>
          <p:cNvPr id="104459" name="Picture 11" descr="pic_02_CarlRogers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417638"/>
            <a:ext cx="3581399" cy="5040734"/>
          </a:xfrm>
          <a:prstGeom prst="rect">
            <a:avLst/>
          </a:prstGeom>
          <a:noFill/>
          <a:extLst>
            <a:ext uri="{909E8E84-426E-40dd-AFC4-6F175D3DCCD1}">
              <a14:hiddenFill xmlns="" xmlns:a14="http://schemas.microsoft.com/office/drawing/2010/main">
                <a:solidFill>
                  <a:srgbClr val="FFFFFF"/>
                </a:solidFill>
              </a14:hiddenFill>
            </a:ext>
          </a:extLst>
        </p:spPr>
      </p:pic>
      <p:pic>
        <p:nvPicPr>
          <p:cNvPr id="104461" name="Picture 13" descr="maslow2"/>
          <p:cNvPicPr>
            <a:picLocks noChangeAspect="1" noChangeArrowheads="1"/>
          </p:cNvPicPr>
          <p:nvPr/>
        </p:nvPicPr>
        <p:blipFill>
          <a:blip r:embed="rId4">
            <a:extLst>
              <a:ext uri="{28A0092B-C50C-407E-A947-70E740481C1C}">
                <a14:useLocalDpi xmlns:a14="http://schemas.microsoft.com/office/drawing/2010/main" val="0"/>
              </a:ext>
            </a:extLst>
          </a:blip>
          <a:srcRect b="2805"/>
          <a:stretch>
            <a:fillRect/>
          </a:stretch>
        </p:blipFill>
        <p:spPr bwMode="auto">
          <a:xfrm>
            <a:off x="457200" y="1417638"/>
            <a:ext cx="3338513" cy="49387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20916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TotalTime>
  <Words>362</Words>
  <Application>Microsoft Office PowerPoint</Application>
  <PresentationFormat>On-screen Show (4:3)</PresentationFormat>
  <Paragraphs>43</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Calibri</vt:lpstr>
      <vt:lpstr>Palatino Linotype</vt:lpstr>
      <vt:lpstr>Times</vt:lpstr>
      <vt:lpstr>Wingdings</vt:lpstr>
      <vt:lpstr>Office Theme</vt:lpstr>
      <vt:lpstr>Prologue: The Story of Psychology</vt:lpstr>
      <vt:lpstr>Psychological Science is Born</vt:lpstr>
      <vt:lpstr>Structuralism</vt:lpstr>
      <vt:lpstr>Functionalism</vt:lpstr>
      <vt:lpstr>The Unconscious Mind (Psychoanalysis)</vt:lpstr>
      <vt:lpstr>Behaviorism</vt:lpstr>
      <vt:lpstr>Humanistic Psychology</vt:lpstr>
    </vt:vector>
  </TitlesOfParts>
  <Company>Durham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Prologue: The Story of Psychology</dc:title>
  <dc:creator>Durham Public Schools</dc:creator>
  <cp:lastModifiedBy>Victor Cadilla</cp:lastModifiedBy>
  <cp:revision>4</cp:revision>
  <dcterms:created xsi:type="dcterms:W3CDTF">2017-08-29T12:40:33Z</dcterms:created>
  <dcterms:modified xsi:type="dcterms:W3CDTF">2018-08-27T14:51:07Z</dcterms:modified>
</cp:coreProperties>
</file>