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256" r:id="rId2"/>
    <p:sldId id="257" r:id="rId3"/>
    <p:sldId id="269" r:id="rId4"/>
    <p:sldId id="258" r:id="rId5"/>
    <p:sldId id="259" r:id="rId6"/>
    <p:sldId id="271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5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8B248-D445-463A-8209-870FAFBD72E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860E-FCBE-4AE9-800B-883AEB9A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14213-DC57-C24B-9719-DF98BA9B9EB9}" type="slidenum">
              <a:rPr lang="en-US"/>
              <a:pPr/>
              <a:t>2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b="1"/>
              <a:t>OBJECTIVE 5</a:t>
            </a:r>
            <a:r>
              <a:rPr lang="en-US" b="1">
                <a:cs typeface="Arial" charset="0"/>
              </a:rPr>
              <a:t>| Explain the importance of depth perception, and discuss the contribution of visual cliff research to our understanding of this ability.</a:t>
            </a:r>
          </a:p>
          <a:p>
            <a:endParaRPr lang="en-US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43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9D937-80FD-5942-9388-1058F54AE2A3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7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8AF5C-6AE2-4E4C-B0FE-894A6D71AAB8}" type="slidenum">
              <a:rPr lang="en-US"/>
              <a:pPr/>
              <a:t>15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00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5FEC3-1CF1-0646-84D1-EB83C5D48F21}" type="slidenum">
              <a:rPr lang="en-US"/>
              <a:pPr/>
              <a:t>16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b="1"/>
              <a:t>OBJECTIVE 8</a:t>
            </a:r>
            <a:r>
              <a:rPr lang="en-US" b="1">
                <a:cs typeface="Arial" charset="0"/>
              </a:rPr>
              <a:t>| State the basic assumption we make in our perceptions of motion, and explain how these perceptions can be deceiving.</a:t>
            </a:r>
          </a:p>
        </p:txBody>
      </p:sp>
    </p:spTree>
    <p:extLst>
      <p:ext uri="{BB962C8B-B14F-4D97-AF65-F5344CB8AC3E}">
        <p14:creationId xmlns:p14="http://schemas.microsoft.com/office/powerpoint/2010/main" val="410176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67406-CED3-B44E-8D1D-C386F61E67A6}" type="slidenum">
              <a:rPr lang="en-US"/>
              <a:pPr/>
              <a:t>4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5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BFC85-CE60-8046-9A8B-30DB81EBA258}" type="slidenum">
              <a:rPr lang="en-US"/>
              <a:pPr/>
              <a:t>5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b="1"/>
              <a:t>OBJECTIVE 6</a:t>
            </a:r>
            <a:r>
              <a:rPr lang="en-US" b="1">
                <a:cs typeface="Arial" charset="0"/>
              </a:rPr>
              <a:t>| Describe two binocular cues for perceiving depth, and explain how they help the brain to compute distance.</a:t>
            </a:r>
          </a:p>
        </p:txBody>
      </p:sp>
    </p:spTree>
    <p:extLst>
      <p:ext uri="{BB962C8B-B14F-4D97-AF65-F5344CB8AC3E}">
        <p14:creationId xmlns:p14="http://schemas.microsoft.com/office/powerpoint/2010/main" val="98589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0BAB8-3A3F-2444-BB12-728BBA320BBE}" type="slidenum">
              <a:rPr lang="en-US"/>
              <a:pPr/>
              <a:t>8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b="1"/>
              <a:t>OBJECTIVE 7</a:t>
            </a:r>
            <a:r>
              <a:rPr lang="en-US" b="1">
                <a:cs typeface="Arial" charset="0"/>
              </a:rPr>
              <a:t>| Explain how monocular cues differ from binocular cues, and describe several monocular cues for perceiving depth. </a:t>
            </a:r>
          </a:p>
        </p:txBody>
      </p:sp>
    </p:spTree>
    <p:extLst>
      <p:ext uri="{BB962C8B-B14F-4D97-AF65-F5344CB8AC3E}">
        <p14:creationId xmlns:p14="http://schemas.microsoft.com/office/powerpoint/2010/main" val="235688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858FF-EF39-2D4E-AEAF-8C54BE634FC1}" type="slidenum">
              <a:rPr lang="en-US"/>
              <a:pPr/>
              <a:t>9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3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D2D7D-3CD4-C64D-95A9-0DB789EEFFA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32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DBCD2-5D1F-6F47-A839-AAE0B6D2307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7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FB1B2-C7A1-D742-BC5F-F8E2CEF95F0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94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C8B87-1F02-CC4F-A7FC-539DAB2D991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8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34F-80FE-4097-99D2-F33629C1F34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9EAE-1402-4785-BD49-AEE54049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2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34F-80FE-4097-99D2-F33629C1F34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9EAE-1402-4785-BD49-AEE54049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34F-80FE-4097-99D2-F33629C1F34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9EAE-1402-4785-BD49-AEE54049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7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D1D791B-D8BD-7A4F-8983-C3A0DF05A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61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21B395-6C39-D04B-B806-E9E28AF090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34F-80FE-4097-99D2-F33629C1F34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9EAE-1402-4785-BD49-AEE54049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5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34F-80FE-4097-99D2-F33629C1F34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9EAE-1402-4785-BD49-AEE54049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9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34F-80FE-4097-99D2-F33629C1F34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9EAE-1402-4785-BD49-AEE54049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34F-80FE-4097-99D2-F33629C1F34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9EAE-1402-4785-BD49-AEE54049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34F-80FE-4097-99D2-F33629C1F34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9EAE-1402-4785-BD49-AEE54049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34F-80FE-4097-99D2-F33629C1F34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9EAE-1402-4785-BD49-AEE54049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2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34F-80FE-4097-99D2-F33629C1F34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9EAE-1402-4785-BD49-AEE54049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7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34F-80FE-4097-99D2-F33629C1F34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9EAE-1402-4785-BD49-AEE54049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8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1834F-80FE-4097-99D2-F33629C1F34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9EAE-1402-4785-BD49-AEE54049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7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Depth Perception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3729"/>
            <a:ext cx="82296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Monocular Cues</a:t>
            </a:r>
          </a:p>
        </p:txBody>
      </p:sp>
      <p:pic>
        <p:nvPicPr>
          <p:cNvPr id="139267" name="Picture 3" descr="un06-p212-middlerigh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b="9120"/>
          <a:stretch>
            <a:fillRect/>
          </a:stretch>
        </p:blipFill>
        <p:spPr>
          <a:xfrm>
            <a:off x="4252914" y="3305176"/>
            <a:ext cx="3629025" cy="319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9268" name="Picture 4" descr="un06-p212-middle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50" b="8640"/>
          <a:stretch>
            <a:fillRect/>
          </a:stretch>
        </p:blipFill>
        <p:spPr bwMode="auto">
          <a:xfrm>
            <a:off x="3786910" y="2355273"/>
            <a:ext cx="4525817" cy="436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1981200" y="1193656"/>
            <a:ext cx="8153400" cy="178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solidFill>
                  <a:srgbClr val="FFFF00"/>
                </a:solidFill>
                <a:latin typeface="Palatino Linotype" charset="0"/>
              </a:rPr>
              <a:t>Relative Clarity: </a:t>
            </a:r>
            <a:r>
              <a:rPr lang="en-US" sz="2800" dirty="0">
                <a:latin typeface="Palatino Linotype" charset="0"/>
              </a:rPr>
              <a:t>Hazier objects appear further away compared to objects in more focus</a:t>
            </a:r>
            <a:endParaRPr lang="en-US" sz="2800" dirty="0"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56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 Linotype" charset="0"/>
              </a:rPr>
              <a:t>Monocular Cues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5488" y="1600200"/>
            <a:ext cx="81534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Texture Gradient: </a:t>
            </a:r>
            <a:r>
              <a:rPr lang="en-US" dirty="0">
                <a:latin typeface="Palatino Linotype" charset="0"/>
              </a:rPr>
              <a:t>Indistinct (fine) texture signals an increasing distance.</a:t>
            </a:r>
          </a:p>
        </p:txBody>
      </p:sp>
      <p:pic>
        <p:nvPicPr>
          <p:cNvPr id="316422" name="Picture 6" descr="12673_MyersPsy8e_6UN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1038" y="3048000"/>
            <a:ext cx="3181350" cy="3200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173C-579A-004E-B415-A7ACCD1DAE4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16424" name="Text Box 8"/>
          <p:cNvSpPr txBox="1">
            <a:spLocks noChangeArrowheads="1"/>
          </p:cNvSpPr>
          <p:nvPr/>
        </p:nvSpPr>
        <p:spPr bwMode="auto">
          <a:xfrm rot="5400000">
            <a:off x="6846888" y="5040313"/>
            <a:ext cx="1943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latin typeface="Times New Roman" charset="0"/>
              </a:rPr>
              <a:t>© Eric Lessing/ Art Resource, NY</a:t>
            </a:r>
          </a:p>
        </p:txBody>
      </p:sp>
    </p:spTree>
    <p:extLst>
      <p:ext uri="{BB962C8B-B14F-4D97-AF65-F5344CB8AC3E}">
        <p14:creationId xmlns:p14="http://schemas.microsoft.com/office/powerpoint/2010/main" val="4279948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 Linotype" charset="0"/>
              </a:rPr>
              <a:t>Monocular Cues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17638"/>
            <a:ext cx="8305800" cy="1433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rgbClr val="FFFF00"/>
                </a:solidFill>
                <a:latin typeface="Palatino Linotype" charset="0"/>
              </a:rPr>
              <a:t>Relative Height: </a:t>
            </a:r>
            <a:r>
              <a:rPr lang="en-US" sz="3000" dirty="0">
                <a:latin typeface="Palatino Linotype" charset="0"/>
              </a:rPr>
              <a:t>Objects higher in visual field appear further away.</a:t>
            </a:r>
            <a:endParaRPr lang="en-US" sz="3000" dirty="0">
              <a:latin typeface="Palatino Linotype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2850861"/>
            <a:ext cx="7439891" cy="36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2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Monocular Cues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143000"/>
            <a:ext cx="9144000" cy="228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Relative </a:t>
            </a:r>
            <a:r>
              <a:rPr lang="en-US" dirty="0" smtClean="0">
                <a:solidFill>
                  <a:srgbClr val="FFFF00"/>
                </a:solidFill>
                <a:latin typeface="Palatino Linotype" charset="0"/>
              </a:rPr>
              <a:t>motion (motion parallax): </a:t>
            </a:r>
            <a:r>
              <a:rPr lang="en-US" dirty="0">
                <a:latin typeface="Palatino Linotype" charset="0"/>
              </a:rPr>
              <a:t>When staring at fixed point while </a:t>
            </a:r>
            <a:r>
              <a:rPr lang="en-US" dirty="0" smtClean="0">
                <a:latin typeface="Palatino Linotype" charset="0"/>
              </a:rPr>
              <a:t>moving…</a:t>
            </a:r>
            <a:endParaRPr lang="en-US" dirty="0">
              <a:latin typeface="Palatino Linotype" charset="0"/>
            </a:endParaRPr>
          </a:p>
          <a:p>
            <a:r>
              <a:rPr lang="en-US" dirty="0">
                <a:latin typeface="Palatino Linotype" charset="0"/>
              </a:rPr>
              <a:t>Closer objects = move quickly in opposite direction</a:t>
            </a:r>
          </a:p>
          <a:p>
            <a:r>
              <a:rPr lang="en-US" dirty="0">
                <a:latin typeface="Palatino Linotype" charset="0"/>
              </a:rPr>
              <a:t>F</a:t>
            </a:r>
            <a:r>
              <a:rPr lang="en-US" dirty="0">
                <a:latin typeface="Palatino Linotype" charset="0"/>
              </a:rPr>
              <a:t>urther objects = move slower in same direction</a:t>
            </a:r>
            <a:endParaRPr lang="en-US" dirty="0">
              <a:latin typeface="Palatino Linotype" charset="0"/>
            </a:endParaRPr>
          </a:p>
        </p:txBody>
      </p:sp>
      <p:pic>
        <p:nvPicPr>
          <p:cNvPr id="321544" name="Picture 8" descr="12673_MyersPsy8e_6UN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9457" y="3581400"/>
            <a:ext cx="3702006" cy="3276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4178-1F6F-4C4A-B7E7-2DC72823D84D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3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6820"/>
            <a:ext cx="82296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Monocular Cues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09820"/>
            <a:ext cx="81534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Linear Perspective: </a:t>
            </a:r>
            <a:r>
              <a:rPr lang="en-US" dirty="0">
                <a:latin typeface="Palatino Linotype" charset="0"/>
              </a:rPr>
              <a:t>Parallel </a:t>
            </a:r>
            <a:r>
              <a:rPr lang="en-US" dirty="0">
                <a:latin typeface="Palatino Linotype" charset="0"/>
              </a:rPr>
              <a:t>lines appear </a:t>
            </a:r>
            <a:r>
              <a:rPr lang="en-US" dirty="0">
                <a:latin typeface="Palatino Linotype" charset="0"/>
              </a:rPr>
              <a:t>to converge in the distance. </a:t>
            </a:r>
          </a:p>
          <a:p>
            <a:r>
              <a:rPr lang="en-US" dirty="0">
                <a:latin typeface="Palatino Linotype" charset="0"/>
              </a:rPr>
              <a:t>More convergence = more distance</a:t>
            </a:r>
            <a:endParaRPr lang="en-US" dirty="0">
              <a:latin typeface="Palatino Linotype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30F2-1C0A-514D-AB6D-E44CEC4A1379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3" name="Picture 2" descr="nature-landscapes_hdwallpaper_straight-highway-in-the-desert_167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38621"/>
            <a:ext cx="9144000" cy="381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76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 Linotype" charset="0"/>
              </a:rPr>
              <a:t>Monocular Cues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17638"/>
            <a:ext cx="8153400" cy="1706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rgbClr val="FFFF00"/>
                </a:solidFill>
                <a:latin typeface="Palatino Linotype" charset="0"/>
              </a:rPr>
              <a:t>Light and Shadow: </a:t>
            </a:r>
            <a:r>
              <a:rPr lang="en-US" sz="3000" dirty="0">
                <a:latin typeface="Palatino Linotype" charset="0"/>
              </a:rPr>
              <a:t>Nearby objects reflect more light into our eyes than more distant objects. </a:t>
            </a:r>
          </a:p>
        </p:txBody>
      </p:sp>
      <p:pic>
        <p:nvPicPr>
          <p:cNvPr id="326665" name="Picture 9" descr="Bowling B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7425" y="3429000"/>
            <a:ext cx="3157538" cy="2998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225F-F508-664C-8BA5-82A33AEA37B6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326664" name="Picture 8" descr="un06-p219-top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9" y="3414713"/>
            <a:ext cx="3006725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6667" name="Text Box 11"/>
          <p:cNvSpPr txBox="1">
            <a:spLocks noChangeArrowheads="1"/>
          </p:cNvSpPr>
          <p:nvPr/>
        </p:nvSpPr>
        <p:spPr bwMode="auto">
          <a:xfrm rot="5400000">
            <a:off x="8697073" y="4545893"/>
            <a:ext cx="276710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Times New Roman" charset="0"/>
              </a:rPr>
              <a:t>From </a:t>
            </a:r>
            <a:r>
              <a:rPr lang="ja-JP" altLang="en-US" sz="900" dirty="0">
                <a:latin typeface="Arial"/>
              </a:rPr>
              <a:t>“</a:t>
            </a:r>
            <a:r>
              <a:rPr lang="en-US" sz="900" dirty="0">
                <a:latin typeface="Times New Roman" charset="0"/>
              </a:rPr>
              <a:t>Perceiving Shape From Shading</a:t>
            </a:r>
            <a:r>
              <a:rPr lang="ja-JP" altLang="en-US" sz="900" dirty="0">
                <a:latin typeface="Arial"/>
              </a:rPr>
              <a:t>”</a:t>
            </a:r>
            <a:r>
              <a:rPr lang="en-US" sz="900" dirty="0">
                <a:latin typeface="Times New Roman" charset="0"/>
              </a:rPr>
              <a:t> by </a:t>
            </a:r>
            <a:r>
              <a:rPr lang="en-US" sz="900" dirty="0" err="1">
                <a:latin typeface="Times New Roman" charset="0"/>
              </a:rPr>
              <a:t>Vilayaur</a:t>
            </a:r>
            <a:r>
              <a:rPr lang="en-US" sz="900" dirty="0">
                <a:latin typeface="Times New Roman" charset="0"/>
              </a:rPr>
              <a:t> </a:t>
            </a:r>
          </a:p>
          <a:p>
            <a:r>
              <a:rPr lang="en-US" sz="900" dirty="0">
                <a:latin typeface="Times New Roman" charset="0"/>
              </a:rPr>
              <a:t>S. Ramachandran. © 1988 by Scientific American, Inc. </a:t>
            </a:r>
          </a:p>
          <a:p>
            <a:r>
              <a:rPr lang="en-US" sz="900" dirty="0">
                <a:latin typeface="Times New Roman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2931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Motion Perception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1685636" y="1600200"/>
            <a:ext cx="8820728" cy="234834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Motion Perception: </a:t>
            </a:r>
            <a:r>
              <a:rPr lang="en-US" dirty="0">
                <a:latin typeface="Palatino Linotype" charset="0"/>
              </a:rPr>
              <a:t>Objects traveling towards us grow </a:t>
            </a:r>
            <a:r>
              <a:rPr lang="en-US" dirty="0" smtClean="0">
                <a:latin typeface="Palatino Linotype" charset="0"/>
              </a:rPr>
              <a:t>and </a:t>
            </a:r>
            <a:r>
              <a:rPr lang="en-US" dirty="0">
                <a:latin typeface="Palatino Linotype" charset="0"/>
              </a:rPr>
              <a:t>those moving away </a:t>
            </a:r>
            <a:r>
              <a:rPr lang="en-US" dirty="0" smtClean="0">
                <a:latin typeface="Palatino Linotype" charset="0"/>
              </a:rPr>
              <a:t>shrink.</a:t>
            </a:r>
            <a:endParaRPr lang="en-US" dirty="0">
              <a:latin typeface="Palatino Linotype" charset="0"/>
            </a:endParaRP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4476750" y="5022850"/>
            <a:ext cx="3200400" cy="151765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4481513" y="3582988"/>
            <a:ext cx="3198812" cy="2970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Oval 8"/>
          <p:cNvSpPr>
            <a:spLocks noChangeAspect="1" noChangeArrowheads="1"/>
          </p:cNvSpPr>
          <p:nvPr/>
        </p:nvSpPr>
        <p:spPr bwMode="auto">
          <a:xfrm>
            <a:off x="5791200" y="4267200"/>
            <a:ext cx="566738" cy="566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Freeform 9"/>
          <p:cNvSpPr>
            <a:spLocks/>
          </p:cNvSpPr>
          <p:nvPr/>
        </p:nvSpPr>
        <p:spPr bwMode="auto">
          <a:xfrm>
            <a:off x="4870450" y="5029201"/>
            <a:ext cx="2438400" cy="1508125"/>
          </a:xfrm>
          <a:custGeom>
            <a:avLst/>
            <a:gdLst>
              <a:gd name="T0" fmla="*/ 672 w 1536"/>
              <a:gd name="T1" fmla="*/ 0 h 960"/>
              <a:gd name="T2" fmla="*/ 864 w 1536"/>
              <a:gd name="T3" fmla="*/ 0 h 960"/>
              <a:gd name="T4" fmla="*/ 1536 w 1536"/>
              <a:gd name="T5" fmla="*/ 960 h 960"/>
              <a:gd name="T6" fmla="*/ 0 w 1536"/>
              <a:gd name="T7" fmla="*/ 960 h 960"/>
              <a:gd name="T8" fmla="*/ 672 w 1536"/>
              <a:gd name="T9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6" h="960">
                <a:moveTo>
                  <a:pt x="672" y="0"/>
                </a:moveTo>
                <a:lnTo>
                  <a:pt x="864" y="0"/>
                </a:lnTo>
                <a:lnTo>
                  <a:pt x="1536" y="960"/>
                </a:lnTo>
                <a:lnTo>
                  <a:pt x="0" y="960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19" name="Freeform 11"/>
          <p:cNvSpPr>
            <a:spLocks noChangeAspect="1"/>
          </p:cNvSpPr>
          <p:nvPr/>
        </p:nvSpPr>
        <p:spPr bwMode="auto">
          <a:xfrm>
            <a:off x="6010276" y="6096000"/>
            <a:ext cx="155575" cy="438150"/>
          </a:xfrm>
          <a:custGeom>
            <a:avLst/>
            <a:gdLst>
              <a:gd name="T0" fmla="*/ 60 w 156"/>
              <a:gd name="T1" fmla="*/ 0 h 336"/>
              <a:gd name="T2" fmla="*/ 108 w 156"/>
              <a:gd name="T3" fmla="*/ 0 h 336"/>
              <a:gd name="T4" fmla="*/ 156 w 156"/>
              <a:gd name="T5" fmla="*/ 336 h 336"/>
              <a:gd name="T6" fmla="*/ 0 w 156"/>
              <a:gd name="T7" fmla="*/ 336 h 336"/>
              <a:gd name="T8" fmla="*/ 60 w 156"/>
              <a:gd name="T9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336">
                <a:moveTo>
                  <a:pt x="60" y="0"/>
                </a:moveTo>
                <a:lnTo>
                  <a:pt x="108" y="0"/>
                </a:lnTo>
                <a:lnTo>
                  <a:pt x="156" y="336"/>
                </a:lnTo>
                <a:lnTo>
                  <a:pt x="0" y="336"/>
                </a:lnTo>
                <a:lnTo>
                  <a:pt x="6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2" name="Freeform 14"/>
          <p:cNvSpPr>
            <a:spLocks noChangeAspect="1"/>
          </p:cNvSpPr>
          <p:nvPr/>
        </p:nvSpPr>
        <p:spPr bwMode="auto">
          <a:xfrm>
            <a:off x="6026150" y="5638801"/>
            <a:ext cx="128588" cy="360363"/>
          </a:xfrm>
          <a:custGeom>
            <a:avLst/>
            <a:gdLst>
              <a:gd name="T0" fmla="*/ 60 w 156"/>
              <a:gd name="T1" fmla="*/ 0 h 336"/>
              <a:gd name="T2" fmla="*/ 108 w 156"/>
              <a:gd name="T3" fmla="*/ 0 h 336"/>
              <a:gd name="T4" fmla="*/ 156 w 156"/>
              <a:gd name="T5" fmla="*/ 336 h 336"/>
              <a:gd name="T6" fmla="*/ 0 w 156"/>
              <a:gd name="T7" fmla="*/ 336 h 336"/>
              <a:gd name="T8" fmla="*/ 60 w 156"/>
              <a:gd name="T9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336">
                <a:moveTo>
                  <a:pt x="60" y="0"/>
                </a:moveTo>
                <a:lnTo>
                  <a:pt x="108" y="0"/>
                </a:lnTo>
                <a:lnTo>
                  <a:pt x="156" y="336"/>
                </a:lnTo>
                <a:lnTo>
                  <a:pt x="0" y="336"/>
                </a:lnTo>
                <a:lnTo>
                  <a:pt x="6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3" name="Freeform 15"/>
          <p:cNvSpPr>
            <a:spLocks noChangeAspect="1"/>
          </p:cNvSpPr>
          <p:nvPr/>
        </p:nvSpPr>
        <p:spPr bwMode="auto">
          <a:xfrm>
            <a:off x="6042026" y="5245100"/>
            <a:ext cx="92075" cy="260350"/>
          </a:xfrm>
          <a:custGeom>
            <a:avLst/>
            <a:gdLst>
              <a:gd name="T0" fmla="*/ 60 w 156"/>
              <a:gd name="T1" fmla="*/ 0 h 336"/>
              <a:gd name="T2" fmla="*/ 108 w 156"/>
              <a:gd name="T3" fmla="*/ 0 h 336"/>
              <a:gd name="T4" fmla="*/ 156 w 156"/>
              <a:gd name="T5" fmla="*/ 336 h 336"/>
              <a:gd name="T6" fmla="*/ 0 w 156"/>
              <a:gd name="T7" fmla="*/ 336 h 336"/>
              <a:gd name="T8" fmla="*/ 60 w 156"/>
              <a:gd name="T9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336">
                <a:moveTo>
                  <a:pt x="60" y="0"/>
                </a:moveTo>
                <a:lnTo>
                  <a:pt x="108" y="0"/>
                </a:lnTo>
                <a:lnTo>
                  <a:pt x="156" y="336"/>
                </a:lnTo>
                <a:lnTo>
                  <a:pt x="0" y="336"/>
                </a:lnTo>
                <a:lnTo>
                  <a:pt x="6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4" name="Freeform 16"/>
          <p:cNvSpPr>
            <a:spLocks noChangeAspect="1"/>
          </p:cNvSpPr>
          <p:nvPr/>
        </p:nvSpPr>
        <p:spPr bwMode="auto">
          <a:xfrm>
            <a:off x="6067426" y="5029201"/>
            <a:ext cx="55563" cy="155575"/>
          </a:xfrm>
          <a:custGeom>
            <a:avLst/>
            <a:gdLst>
              <a:gd name="T0" fmla="*/ 60 w 156"/>
              <a:gd name="T1" fmla="*/ 0 h 336"/>
              <a:gd name="T2" fmla="*/ 108 w 156"/>
              <a:gd name="T3" fmla="*/ 0 h 336"/>
              <a:gd name="T4" fmla="*/ 156 w 156"/>
              <a:gd name="T5" fmla="*/ 336 h 336"/>
              <a:gd name="T6" fmla="*/ 0 w 156"/>
              <a:gd name="T7" fmla="*/ 336 h 336"/>
              <a:gd name="T8" fmla="*/ 60 w 156"/>
              <a:gd name="T9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336">
                <a:moveTo>
                  <a:pt x="60" y="0"/>
                </a:moveTo>
                <a:lnTo>
                  <a:pt x="108" y="0"/>
                </a:lnTo>
                <a:lnTo>
                  <a:pt x="156" y="336"/>
                </a:lnTo>
                <a:lnTo>
                  <a:pt x="0" y="336"/>
                </a:lnTo>
                <a:lnTo>
                  <a:pt x="6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11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 Linotype" charset="0"/>
              </a:rPr>
              <a:t>Depth Perception</a:t>
            </a:r>
          </a:p>
        </p:txBody>
      </p:sp>
      <p:sp>
        <p:nvSpPr>
          <p:cNvPr id="302085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473200"/>
            <a:ext cx="8229600" cy="1690687"/>
          </a:xfrm>
          <a:noFill/>
          <a:ln/>
        </p:spPr>
        <p:txBody>
          <a:bodyPr>
            <a:normAutofit/>
          </a:bodyPr>
          <a:lstStyle/>
          <a:p>
            <a:r>
              <a:rPr lang="en-US" dirty="0">
                <a:latin typeface="Palatino Linotype" charset="0"/>
              </a:rPr>
              <a:t>Depth perception </a:t>
            </a:r>
            <a:r>
              <a:rPr lang="en-US" dirty="0" smtClean="0">
                <a:latin typeface="Palatino Linotype" charset="0"/>
              </a:rPr>
              <a:t>= ability to judge </a:t>
            </a:r>
            <a:r>
              <a:rPr lang="en-US" dirty="0">
                <a:latin typeface="Palatino Linotype" charset="0"/>
              </a:rPr>
              <a:t>distances.</a:t>
            </a:r>
          </a:p>
          <a:p>
            <a:r>
              <a:rPr lang="en-US" dirty="0">
                <a:latin typeface="Palatino Linotype" charset="0"/>
              </a:rPr>
              <a:t>Humans develop depth perception when they learn to crawl.</a:t>
            </a:r>
            <a:endParaRPr lang="en-US" dirty="0">
              <a:latin typeface="Palatino Linotype" charset="0"/>
            </a:endParaRP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5362576" y="6248401"/>
            <a:ext cx="1465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Palatino Linotype" charset="0"/>
              </a:rPr>
              <a:t>Visual Cliff</a:t>
            </a:r>
          </a:p>
        </p:txBody>
      </p:sp>
      <p:pic>
        <p:nvPicPr>
          <p:cNvPr id="302086" name="Picture 6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63" y="3163887"/>
            <a:ext cx="9937922" cy="30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2087" name="Text Box 7"/>
          <p:cNvSpPr txBox="1">
            <a:spLocks noChangeArrowheads="1"/>
          </p:cNvSpPr>
          <p:nvPr/>
        </p:nvSpPr>
        <p:spPr bwMode="auto">
          <a:xfrm rot="16200000">
            <a:off x="1344613" y="5437188"/>
            <a:ext cx="938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charset="0"/>
              </a:rPr>
              <a:t>Innervisions</a:t>
            </a:r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6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judge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main methods to judge distance:</a:t>
            </a:r>
          </a:p>
          <a:p>
            <a:pPr lvl="1"/>
            <a:r>
              <a:rPr lang="en-US" dirty="0" smtClean="0"/>
              <a:t>Monocular cues = requires only 1 eye</a:t>
            </a:r>
          </a:p>
          <a:p>
            <a:pPr lvl="1"/>
            <a:r>
              <a:rPr lang="en-US" dirty="0" smtClean="0"/>
              <a:t>Binocular cues = requires 2 eyes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Binocular Cues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9525000" cy="18288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Palatino Linotype" charset="0"/>
              </a:rPr>
              <a:t>Retinal disparity: </a:t>
            </a:r>
            <a:r>
              <a:rPr lang="en-US" sz="3000" dirty="0">
                <a:latin typeface="Palatino Linotype" charset="0"/>
              </a:rPr>
              <a:t>Images from the two eyes differ. </a:t>
            </a:r>
            <a:endParaRPr lang="en-US" sz="3000" dirty="0" smtClean="0">
              <a:latin typeface="Palatino Linotype" charset="0"/>
            </a:endParaRPr>
          </a:p>
          <a:p>
            <a:r>
              <a:rPr lang="en-US" sz="3000" dirty="0" smtClean="0">
                <a:latin typeface="Palatino Linotype" charset="0"/>
              </a:rPr>
              <a:t>Your brain puts these images together to make it 3-D</a:t>
            </a:r>
          </a:p>
          <a:p>
            <a:r>
              <a:rPr lang="en-US" sz="3000" dirty="0" smtClean="0">
                <a:latin typeface="Palatino Linotype" charset="0"/>
              </a:rPr>
              <a:t>This is the finger sausage thing</a:t>
            </a:r>
            <a:endParaRPr lang="en-US" sz="3000" dirty="0">
              <a:latin typeface="Palatino Linotype" charset="0"/>
            </a:endParaRPr>
          </a:p>
        </p:txBody>
      </p:sp>
      <p:pic>
        <p:nvPicPr>
          <p:cNvPr id="173065" name="Picture 9" descr="Retinal Disparity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0263" y="3429001"/>
            <a:ext cx="3810000" cy="31146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3067" name="Picture 11" descr="Retinal Disparity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36" y="4867783"/>
            <a:ext cx="1024128" cy="329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E838-4DA6-3E45-9C69-B7F7CFA4670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2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Binocular Cues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3552" y="1178805"/>
            <a:ext cx="10568848" cy="22501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Convergence: </a:t>
            </a:r>
            <a:r>
              <a:rPr lang="en-US" dirty="0" smtClean="0">
                <a:latin typeface="Palatino Linotype" charset="0"/>
              </a:rPr>
              <a:t>tension in eye muscles from different distances</a:t>
            </a:r>
            <a:endParaRPr lang="en-US" dirty="0">
              <a:latin typeface="Palatino Linotype" charset="0"/>
            </a:endParaRPr>
          </a:p>
          <a:p>
            <a:r>
              <a:rPr lang="en-US" dirty="0">
                <a:latin typeface="Palatino Linotype" charset="0"/>
              </a:rPr>
              <a:t>Close objects = eyes move inward</a:t>
            </a:r>
          </a:p>
          <a:p>
            <a:r>
              <a:rPr lang="en-US" dirty="0">
                <a:latin typeface="Palatino Linotype" charset="0"/>
              </a:rPr>
              <a:t>Faraway objects = eyes move outward</a:t>
            </a:r>
            <a:endParaRPr lang="en-US" dirty="0">
              <a:latin typeface="Palatino Linotype" charset="0"/>
            </a:endParaRPr>
          </a:p>
        </p:txBody>
      </p:sp>
      <p:pic>
        <p:nvPicPr>
          <p:cNvPr id="30720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1825" r="926" b="1482"/>
          <a:stretch>
            <a:fillRect/>
          </a:stretch>
        </p:blipFill>
        <p:spPr>
          <a:xfrm>
            <a:off x="2024837" y="2941504"/>
            <a:ext cx="7181076" cy="364344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56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2 other people in class, you are going to take a photo somewhere on campus that includes as many monocular cues as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Monocular Cues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 numCol="2">
            <a:normAutofit/>
          </a:bodyPr>
          <a:lstStyle/>
          <a:p>
            <a:r>
              <a:rPr lang="en-US" sz="3600" dirty="0" smtClean="0"/>
              <a:t>Relative size</a:t>
            </a:r>
          </a:p>
          <a:p>
            <a:r>
              <a:rPr lang="en-US" sz="3600" dirty="0" smtClean="0"/>
              <a:t>Interposition</a:t>
            </a:r>
          </a:p>
          <a:p>
            <a:r>
              <a:rPr lang="en-US" sz="3600" dirty="0" smtClean="0"/>
              <a:t>Relative clarity</a:t>
            </a:r>
          </a:p>
          <a:p>
            <a:r>
              <a:rPr lang="en-US" sz="3600" dirty="0" smtClean="0"/>
              <a:t>Texture gradient</a:t>
            </a:r>
          </a:p>
          <a:p>
            <a:r>
              <a:rPr lang="en-US" sz="3600" dirty="0" smtClean="0"/>
              <a:t>Relative height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Relative motion (motion parallax)</a:t>
            </a:r>
          </a:p>
          <a:p>
            <a:r>
              <a:rPr lang="en-US" sz="3600" dirty="0" smtClean="0"/>
              <a:t>Linear perspective</a:t>
            </a:r>
          </a:p>
          <a:p>
            <a:r>
              <a:rPr lang="en-US" sz="3600" dirty="0" smtClean="0"/>
              <a:t>Light and shadow</a:t>
            </a:r>
          </a:p>
          <a:p>
            <a:r>
              <a:rPr lang="en-US" sz="3600" dirty="0" smtClean="0"/>
              <a:t>Motion perception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40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Monocular Cues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5488" y="1600200"/>
            <a:ext cx="81534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Relative Size: </a:t>
            </a:r>
            <a:r>
              <a:rPr lang="en-US" dirty="0">
                <a:latin typeface="Palatino Linotype" charset="0"/>
              </a:rPr>
              <a:t>If two objects are similar in size, we </a:t>
            </a:r>
            <a:r>
              <a:rPr lang="en-US" dirty="0">
                <a:latin typeface="Palatino Linotype" charset="0"/>
              </a:rPr>
              <a:t>perceive the smaller one to be further away.</a:t>
            </a:r>
            <a:endParaRPr lang="en-US" dirty="0">
              <a:latin typeface="Palatino Linotype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F29-6466-AD49-84AE-CBCAC9F28F1D}" type="slidenum">
              <a:rPr lang="en-US"/>
              <a:pPr/>
              <a:t>8</a:t>
            </a:fld>
            <a:endParaRPr lang="en-US"/>
          </a:p>
        </p:txBody>
      </p:sp>
      <p:pic>
        <p:nvPicPr>
          <p:cNvPr id="310282" name="Picture 10" descr="Monocular Cu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840182"/>
            <a:ext cx="3016250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61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53109"/>
            <a:ext cx="82296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Monocular Cues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5488" y="1196109"/>
            <a:ext cx="81534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Interposition: </a:t>
            </a:r>
            <a:r>
              <a:rPr lang="en-US" dirty="0">
                <a:latin typeface="Palatino Linotype" charset="0"/>
              </a:rPr>
              <a:t>Objects that occlude (block) other objects tend to be perceived as closer.</a:t>
            </a:r>
          </a:p>
        </p:txBody>
      </p:sp>
      <p:pic>
        <p:nvPicPr>
          <p:cNvPr id="312326" name="Picture 6" descr="12673_MyersPsy8e_6UN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0910" y="2530475"/>
            <a:ext cx="3606079" cy="419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256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467</Words>
  <Application>Microsoft Office PowerPoint</Application>
  <PresentationFormat>Widescreen</PresentationFormat>
  <Paragraphs>80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游ゴシック</vt:lpstr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Depth Perception</vt:lpstr>
      <vt:lpstr>Depth Perception</vt:lpstr>
      <vt:lpstr>How we judge distance</vt:lpstr>
      <vt:lpstr>Binocular Cues</vt:lpstr>
      <vt:lpstr>Binocular Cues</vt:lpstr>
      <vt:lpstr>Assignment</vt:lpstr>
      <vt:lpstr>Monocular Cues</vt:lpstr>
      <vt:lpstr>Monocular Cues</vt:lpstr>
      <vt:lpstr>Monocular Cues</vt:lpstr>
      <vt:lpstr>Monocular Cues</vt:lpstr>
      <vt:lpstr>Monocular Cues</vt:lpstr>
      <vt:lpstr>Monocular Cues</vt:lpstr>
      <vt:lpstr>Monocular Cues</vt:lpstr>
      <vt:lpstr>Monocular Cues</vt:lpstr>
      <vt:lpstr>Monocular Cues</vt:lpstr>
      <vt:lpstr>Motion Perception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Cadilla</dc:creator>
  <cp:lastModifiedBy>Victor Cadilla</cp:lastModifiedBy>
  <cp:revision>5</cp:revision>
  <dcterms:created xsi:type="dcterms:W3CDTF">2019-10-22T12:41:32Z</dcterms:created>
  <dcterms:modified xsi:type="dcterms:W3CDTF">2019-10-22T20:22:45Z</dcterms:modified>
</cp:coreProperties>
</file>