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8" r:id="rId4"/>
    <p:sldId id="260" r:id="rId5"/>
    <p:sldId id="262" r:id="rId6"/>
    <p:sldId id="267" r:id="rId7"/>
    <p:sldId id="268" r:id="rId8"/>
    <p:sldId id="270" r:id="rId9"/>
    <p:sldId id="272" r:id="rId10"/>
    <p:sldId id="271" r:id="rId11"/>
    <p:sldId id="277" r:id="rId12"/>
    <p:sldId id="273" r:id="rId13"/>
    <p:sldId id="274" r:id="rId14"/>
    <p:sldId id="275" r:id="rId15"/>
    <p:sldId id="276" r:id="rId16"/>
    <p:sldId id="278" r:id="rId17"/>
    <p:sldId id="279" r:id="rId18"/>
    <p:sldId id="281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795D1-A841-0145-A317-1D2A78F0F46D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BF14F-5950-6749-99EF-E24FECBD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4C367-5F62-4243-B499-D458BFC58C9D}" type="slidenum">
              <a:rPr lang="en-US"/>
              <a:pPr/>
              <a:t>2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3C839-C7E8-0C49-8417-CB4999EDB389}" type="slidenum">
              <a:rPr lang="en-US"/>
              <a:pPr/>
              <a:t>6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45C62-CBE1-4B43-B207-B511C770430D}" type="slidenum">
              <a:rPr lang="en-US"/>
              <a:pPr/>
              <a:t>8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EF85B-D0C8-D04A-AC71-00D2D6CC2895}" type="slidenum">
              <a:rPr lang="en-US"/>
              <a:pPr/>
              <a:t>9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C9D36-1CFA-3349-908F-2DAC97FC86D2}" type="slidenum">
              <a:rPr lang="en-US"/>
              <a:pPr/>
              <a:t>10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F14F-5950-6749-99EF-E24FECBD51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5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C655-0ACD-AB49-BB63-7860ED35935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A80B-BD4A-7D4E-A8DB-1A2FB6B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5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C655-0ACD-AB49-BB63-7860ED35935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A80B-BD4A-7D4E-A8DB-1A2FB6B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C655-0ACD-AB49-BB63-7860ED35935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A80B-BD4A-7D4E-A8DB-1A2FB6B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0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C655-0ACD-AB49-BB63-7860ED35935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A80B-BD4A-7D4E-A8DB-1A2FB6B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3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C655-0ACD-AB49-BB63-7860ED35935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A80B-BD4A-7D4E-A8DB-1A2FB6B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5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C655-0ACD-AB49-BB63-7860ED35935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A80B-BD4A-7D4E-A8DB-1A2FB6B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C655-0ACD-AB49-BB63-7860ED35935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A80B-BD4A-7D4E-A8DB-1A2FB6B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C655-0ACD-AB49-BB63-7860ED35935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A80B-BD4A-7D4E-A8DB-1A2FB6B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C655-0ACD-AB49-BB63-7860ED35935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A80B-BD4A-7D4E-A8DB-1A2FB6B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0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C655-0ACD-AB49-BB63-7860ED35935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A80B-BD4A-7D4E-A8DB-1A2FB6B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4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C655-0ACD-AB49-BB63-7860ED35935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A80B-BD4A-7D4E-A8DB-1A2FB6B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C655-0ACD-AB49-BB63-7860ED35935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A80B-BD4A-7D4E-A8DB-1A2FB6B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7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Developmental Psych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0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 descr="Myers_Psy_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676400"/>
            <a:ext cx="8231187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Conservation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7696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Lev </a:t>
            </a:r>
            <a:r>
              <a:rPr lang="en-US" dirty="0" err="1" smtClean="0">
                <a:latin typeface="Palatino"/>
                <a:cs typeface="Palatino"/>
              </a:rPr>
              <a:t>Vygotsky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theory of cognitive development</a:t>
            </a:r>
          </a:p>
          <a:p>
            <a:r>
              <a:rPr lang="en-US" dirty="0" smtClean="0"/>
              <a:t>Development happens thru </a:t>
            </a:r>
            <a:r>
              <a:rPr lang="en-US" dirty="0"/>
              <a:t>interaction w/</a:t>
            </a:r>
            <a:r>
              <a:rPr lang="en-US" dirty="0" smtClean="0"/>
              <a:t>others and language</a:t>
            </a:r>
          </a:p>
          <a:p>
            <a:r>
              <a:rPr lang="en-US" dirty="0" smtClean="0"/>
              <a:t>Scaffolding = assistance to learner</a:t>
            </a:r>
          </a:p>
          <a:p>
            <a:r>
              <a:rPr lang="en-US" dirty="0" smtClean="0"/>
              <a:t>Zone of Proximal Development = the difference between what child can do alone and child can do w/help from teacher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5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Social Development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Palatino"/>
                <a:cs typeface="Palatino"/>
              </a:rPr>
              <a:t>Harry Harlow – Monkey attachment studies</a:t>
            </a:r>
          </a:p>
          <a:p>
            <a:r>
              <a:rPr lang="en-US" dirty="0" smtClean="0">
                <a:latin typeface="Palatino"/>
                <a:cs typeface="Palatino"/>
              </a:rPr>
              <a:t>Mary Ainsworth – Attachment studies (infants)</a:t>
            </a:r>
          </a:p>
          <a:p>
            <a:r>
              <a:rPr lang="en-US" dirty="0" err="1" smtClean="0">
                <a:latin typeface="Palatino"/>
                <a:cs typeface="Palatino"/>
              </a:rPr>
              <a:t>Konrad</a:t>
            </a:r>
            <a:r>
              <a:rPr lang="en-US" dirty="0" smtClean="0">
                <a:latin typeface="Palatino"/>
                <a:cs typeface="Palatino"/>
              </a:rPr>
              <a:t> Lorenz – Imprinting</a:t>
            </a:r>
          </a:p>
          <a:p>
            <a:r>
              <a:rPr lang="en-US" dirty="0" smtClean="0">
                <a:latin typeface="Palatino"/>
                <a:cs typeface="Palatino"/>
              </a:rPr>
              <a:t>Diana </a:t>
            </a:r>
            <a:r>
              <a:rPr lang="en-US" dirty="0" err="1" smtClean="0">
                <a:latin typeface="Palatino"/>
                <a:cs typeface="Palatino"/>
              </a:rPr>
              <a:t>Baumrind</a:t>
            </a:r>
            <a:r>
              <a:rPr lang="en-US" dirty="0" smtClean="0">
                <a:latin typeface="Palatino"/>
                <a:cs typeface="Palatino"/>
              </a:rPr>
              <a:t> – studies on parenting styles</a:t>
            </a:r>
          </a:p>
          <a:p>
            <a:r>
              <a:rPr lang="en-US" dirty="0" smtClean="0">
                <a:latin typeface="Palatino"/>
                <a:cs typeface="Palatino"/>
              </a:rPr>
              <a:t>Erik Erikson – psychosocial stages of development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832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Attachment Studies: Harlow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06800" cy="4525963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Physical contact is key for secure attachment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6" descr="C:\myers\pics\3-1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393" y="1417638"/>
            <a:ext cx="4222750" cy="51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0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Attachment Studies: Ainsworth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Strange Situation experiments</a:t>
            </a:r>
          </a:p>
          <a:p>
            <a:r>
              <a:rPr lang="en-US" dirty="0" smtClean="0">
                <a:latin typeface="Palatino"/>
                <a:cs typeface="Palatino"/>
              </a:rPr>
              <a:t>Types of Attachment: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Secure – cry until mom comes back, then is fine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Avoidant – doesn’t cry when mom leaves or returns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Ambivalent – cries until mom returns, then is mad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94" y="4477658"/>
            <a:ext cx="4263572" cy="23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3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Parenting Styles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Palatino"/>
                <a:cs typeface="Palatino"/>
              </a:rPr>
              <a:t>Authoritarian      Permissive     Authoritative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85723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Adolescence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890"/>
            <a:ext cx="8229600" cy="5251274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Starts when you hit puberty ends when you’re </a:t>
            </a:r>
            <a:r>
              <a:rPr lang="en-US" dirty="0" smtClean="0">
                <a:latin typeface="Palatino"/>
                <a:cs typeface="Palatino"/>
              </a:rPr>
              <a:t>independent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5" name="Picture 4" descr="Myers_Psy_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919111"/>
            <a:ext cx="8231187" cy="463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1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90" y="274638"/>
            <a:ext cx="831991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alatino"/>
                <a:cs typeface="Palatino"/>
              </a:rPr>
              <a:t>Lawrence Kohlberg’s Theory of Moral Development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097601"/>
              </p:ext>
            </p:extLst>
          </p:nvPr>
        </p:nvGraphicFramePr>
        <p:xfrm>
          <a:off x="457200" y="1600200"/>
          <a:ext cx="8229600" cy="38536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23911"/>
                <a:gridCol w="2455333"/>
                <a:gridCol w="3550356"/>
              </a:tblGrid>
              <a:tr h="543817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Palatino"/>
                          <a:cs typeface="Palatino"/>
                        </a:rPr>
                        <a:t>Agre</a:t>
                      </a:r>
                      <a:r>
                        <a:rPr lang="en-US" sz="2200" dirty="0" smtClean="0">
                          <a:latin typeface="Palatino"/>
                          <a:cs typeface="Palatino"/>
                        </a:rPr>
                        <a:t> Range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Palatino"/>
                          <a:cs typeface="Palatino"/>
                        </a:rPr>
                        <a:t>Stage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Palatino"/>
                          <a:cs typeface="Palatino"/>
                        </a:rPr>
                        <a:t>Morality based on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</a:tr>
              <a:tr h="938643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200" baseline="0" dirty="0" smtClean="0">
                          <a:latin typeface="Palatino"/>
                          <a:cs typeface="Palatino"/>
                        </a:rPr>
                        <a:t> – 9 years old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Palatino"/>
                          <a:cs typeface="Palatino"/>
                        </a:rPr>
                        <a:t>Preconventional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Palatino"/>
                          <a:ea typeface="+mn-ea"/>
                          <a:cs typeface="Palatino"/>
                        </a:rPr>
                        <a:t>1) Avoiding punishment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Palatino"/>
                          <a:ea typeface="+mn-ea"/>
                          <a:cs typeface="Palatino"/>
                        </a:rPr>
                        <a:t>2) Gaining a reward</a:t>
                      </a:r>
                      <a:r>
                        <a:rPr lang="en-US" sz="2200" dirty="0" smtClean="0">
                          <a:effectLst/>
                          <a:latin typeface="Palatino"/>
                          <a:cs typeface="Palatino"/>
                        </a:rPr>
                        <a:t> 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</a:tr>
              <a:tr h="134091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Palatino"/>
                          <a:cs typeface="Palatino"/>
                        </a:rPr>
                        <a:t>9 – 20 years old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Palatino"/>
                          <a:cs typeface="Palatino"/>
                        </a:rPr>
                        <a:t>Conventional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Palatino"/>
                          <a:ea typeface="+mn-ea"/>
                          <a:cs typeface="Palatino"/>
                        </a:rPr>
                        <a:t>1) Gaining approval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Palatino"/>
                          <a:ea typeface="+mn-ea"/>
                          <a:cs typeface="Palatino"/>
                        </a:rPr>
                        <a:t>2) Avoiding disapproval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Palatino"/>
                          <a:ea typeface="+mn-ea"/>
                          <a:cs typeface="Palatino"/>
                        </a:rPr>
                        <a:t>3) Duty and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Palatino"/>
                          <a:ea typeface="+mn-ea"/>
                          <a:cs typeface="Palatino"/>
                        </a:rPr>
                        <a:t>guilt to maintain social order</a:t>
                      </a:r>
                      <a:r>
                        <a:rPr lang="en-US" sz="2200" dirty="0" smtClean="0">
                          <a:effectLst/>
                          <a:latin typeface="Palatino"/>
                          <a:cs typeface="Palatino"/>
                        </a:rPr>
                        <a:t> 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</a:tr>
              <a:tr h="938643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Palatino"/>
                          <a:cs typeface="Palatino"/>
                        </a:rPr>
                        <a:t>20+</a:t>
                      </a:r>
                      <a:r>
                        <a:rPr lang="en-US" sz="2200" baseline="0" dirty="0" smtClean="0">
                          <a:latin typeface="Palatino"/>
                          <a:cs typeface="Palatino"/>
                        </a:rPr>
                        <a:t> years old or</a:t>
                      </a:r>
                    </a:p>
                    <a:p>
                      <a:r>
                        <a:rPr lang="en-US" sz="2200" baseline="0" dirty="0" smtClean="0">
                          <a:latin typeface="Palatino"/>
                          <a:cs typeface="Palatino"/>
                        </a:rPr>
                        <a:t>Maybe never…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Palatino"/>
                          <a:cs typeface="Palatino"/>
                        </a:rPr>
                        <a:t>Postconventional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Palatino"/>
                          <a:ea typeface="+mn-ea"/>
                          <a:cs typeface="Palatino"/>
                        </a:rPr>
                        <a:t>1) Agreed upon rights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Palatino"/>
                          <a:ea typeface="+mn-ea"/>
                          <a:cs typeface="Palatino"/>
                        </a:rPr>
                        <a:t>2) Personal ethical beliefs</a:t>
                      </a:r>
                      <a:r>
                        <a:rPr lang="en-US" sz="2200" dirty="0" smtClean="0">
                          <a:effectLst/>
                          <a:latin typeface="Palatino"/>
                          <a:cs typeface="Palatino"/>
                        </a:rPr>
                        <a:t> 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22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latino"/>
                <a:cs typeface="Palatino"/>
              </a:rPr>
              <a:t>Carol Gilligan’s Stages of Moral Development</a:t>
            </a:r>
            <a:endParaRPr lang="en-US" dirty="0">
              <a:latin typeface="Palatino"/>
              <a:cs typeface="Palatino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711414"/>
              </p:ext>
            </p:extLst>
          </p:nvPr>
        </p:nvGraphicFramePr>
        <p:xfrm>
          <a:off x="428978" y="1600200"/>
          <a:ext cx="8229600" cy="29435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0"/>
              </a:tblGrid>
              <a:tr h="735895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Palatino"/>
                          <a:cs typeface="Palatino"/>
                        </a:rPr>
                        <a:t>Morality based on…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</a:tr>
              <a:tr h="735895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Palatino"/>
                          <a:cs typeface="Palatino"/>
                        </a:rPr>
                        <a:t>Stage One: Individual Survival</a:t>
                      </a:r>
                    </a:p>
                  </a:txBody>
                  <a:tcPr/>
                </a:tc>
              </a:tr>
              <a:tr h="7358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Palatino"/>
                          <a:cs typeface="Palatino"/>
                        </a:rPr>
                        <a:t>Stage Two: Self-sacrifice</a:t>
                      </a:r>
                    </a:p>
                  </a:txBody>
                  <a:tcPr/>
                </a:tc>
              </a:tr>
              <a:tr h="735895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Palatino"/>
                          <a:cs typeface="Palatino"/>
                        </a:rPr>
                        <a:t>Stage Three: Equality towards</a:t>
                      </a:r>
                      <a:r>
                        <a:rPr lang="en-US" sz="2200" baseline="0" dirty="0" smtClean="0">
                          <a:latin typeface="Palatino"/>
                          <a:cs typeface="Palatino"/>
                        </a:rPr>
                        <a:t> others</a:t>
                      </a:r>
                      <a:endParaRPr lang="en-US" sz="2200" dirty="0">
                        <a:latin typeface="Palatino"/>
                        <a:cs typeface="Palatino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000" y="4628446"/>
            <a:ext cx="863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Palatino"/>
                <a:cs typeface="Palatino"/>
              </a:rPr>
              <a:t>Gilligan theory is seen as the feminist critique of Kohlberg’s theory of morality</a:t>
            </a:r>
            <a:endParaRPr lang="en-US" sz="30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6007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yers_Psy_8e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6553200" y="5720136"/>
            <a:ext cx="2514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Figure 4.1  </a:t>
            </a:r>
            <a:r>
              <a:rPr lang="en-US" dirty="0"/>
              <a:t>Life is sexually transmitted</a:t>
            </a:r>
            <a:r>
              <a:rPr lang="en-US" b="1" dirty="0"/>
              <a:t/>
            </a:r>
            <a:br>
              <a:rPr lang="en-US" b="1" dirty="0"/>
            </a:br>
            <a:endParaRPr lang="en-US" sz="800" dirty="0"/>
          </a:p>
        </p:txBody>
      </p:sp>
      <p:pic>
        <p:nvPicPr>
          <p:cNvPr id="135176" name="Picture 8" descr="Myers_Psy_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19200"/>
            <a:ext cx="8231187" cy="40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Zygote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80523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228600"/>
            <a:ext cx="8327571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rgbClr val="6600CC"/>
                </a:solidFill>
                <a:latin typeface="Palatino"/>
                <a:cs typeface="Palatino"/>
              </a:rPr>
              <a:t>Prenatal Development and the Newborn</a:t>
            </a:r>
            <a:endParaRPr lang="en-US" altLang="en-US" dirty="0">
              <a:solidFill>
                <a:srgbClr val="6600CC"/>
              </a:solidFill>
              <a:latin typeface="Palatino"/>
              <a:cs typeface="Palatino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178800" cy="4552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altLang="en-US" sz="2800" dirty="0">
                <a:latin typeface="Palatino"/>
                <a:cs typeface="Palatino"/>
              </a:rPr>
              <a:t>    </a:t>
            </a:r>
            <a:r>
              <a:rPr lang="en-US" altLang="en-US" sz="2800" dirty="0" smtClean="0">
                <a:latin typeface="Palatino"/>
                <a:cs typeface="Palatino"/>
              </a:rPr>
              <a:t>		     40 </a:t>
            </a:r>
            <a:r>
              <a:rPr lang="en-US" altLang="en-US" sz="2800" dirty="0">
                <a:latin typeface="Palatino"/>
                <a:cs typeface="Palatino"/>
              </a:rPr>
              <a:t>days      45 days     </a:t>
            </a:r>
            <a:r>
              <a:rPr lang="en-US" altLang="en-US" sz="2800" dirty="0" smtClean="0">
                <a:latin typeface="Palatino"/>
                <a:cs typeface="Palatino"/>
              </a:rPr>
              <a:t>	  2 </a:t>
            </a:r>
            <a:r>
              <a:rPr lang="en-US" altLang="en-US" sz="2800" dirty="0">
                <a:latin typeface="Palatino"/>
                <a:cs typeface="Palatino"/>
              </a:rPr>
              <a:t>months    </a:t>
            </a:r>
            <a:r>
              <a:rPr lang="en-US" altLang="en-US" sz="2800" dirty="0" smtClean="0">
                <a:latin typeface="Palatino"/>
                <a:cs typeface="Palatino"/>
              </a:rPr>
              <a:t>  4 </a:t>
            </a:r>
            <a:r>
              <a:rPr lang="en-US" altLang="en-US" sz="2800" dirty="0">
                <a:latin typeface="Palatino"/>
                <a:cs typeface="Palatino"/>
              </a:rPr>
              <a:t>months</a:t>
            </a:r>
          </a:p>
        </p:txBody>
      </p:sp>
      <p:pic>
        <p:nvPicPr>
          <p:cNvPr id="54277" name="Picture 5" descr="C:\myers\pics\3-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543800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2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18714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rgbClr val="6600CC"/>
                </a:solidFill>
                <a:latin typeface="Palatino"/>
                <a:cs typeface="Palatino"/>
              </a:rPr>
              <a:t>Prenatal Development and the Newborn</a:t>
            </a:r>
            <a:endParaRPr lang="en-US" altLang="en-US" sz="5400" dirty="0">
              <a:solidFill>
                <a:srgbClr val="6600CC"/>
              </a:solidFill>
              <a:latin typeface="Palatino"/>
              <a:cs typeface="Palatino"/>
            </a:endParaRPr>
          </a:p>
        </p:txBody>
      </p:sp>
      <p:sp>
        <p:nvSpPr>
          <p:cNvPr id="148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724400" y="1981200"/>
            <a:ext cx="4419600" cy="4572000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altLang="en-US" sz="4400" dirty="0">
                <a:solidFill>
                  <a:srgbClr val="6600CC"/>
                </a:solidFill>
                <a:latin typeface="Palatino"/>
                <a:cs typeface="Palatino"/>
              </a:rPr>
              <a:t>Habituation</a:t>
            </a:r>
            <a:endParaRPr lang="en-US" altLang="en-US" sz="4400" dirty="0">
              <a:latin typeface="Palatino"/>
              <a:cs typeface="Palatino"/>
            </a:endParaRPr>
          </a:p>
          <a:p>
            <a:pPr lvl="1">
              <a:buFont typeface="Wingdings" charset="0"/>
              <a:buChar char="§"/>
            </a:pPr>
            <a:r>
              <a:rPr lang="en-US" altLang="en-US" sz="4000" dirty="0">
                <a:latin typeface="Palatino"/>
                <a:cs typeface="Palatino"/>
              </a:rPr>
              <a:t>decreasing responsiveness with repeated stimulation</a:t>
            </a:r>
          </a:p>
          <a:p>
            <a:pPr lvl="1">
              <a:buFont typeface="Wingdings" charset="0"/>
              <a:buNone/>
            </a:pPr>
            <a:endParaRPr lang="en-US" altLang="en-US" sz="4000" dirty="0">
              <a:latin typeface="Palatino"/>
              <a:cs typeface="Palatino"/>
            </a:endParaRPr>
          </a:p>
        </p:txBody>
      </p:sp>
      <p:pic>
        <p:nvPicPr>
          <p:cNvPr id="148485" name="Picture 1029" descr="D:\Art\ch04\jpg\figure 04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724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6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228600"/>
            <a:ext cx="8309429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6600CC"/>
                </a:solidFill>
                <a:latin typeface="Palatino"/>
                <a:cs typeface="Palatino"/>
              </a:rPr>
              <a:t>Infancy and Childhood: Physical Development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495800" cy="5181600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altLang="en-US" sz="3600" dirty="0">
                <a:solidFill>
                  <a:srgbClr val="6600CC"/>
                </a:solidFill>
                <a:latin typeface="Palatino"/>
                <a:cs typeface="Palatino"/>
              </a:rPr>
              <a:t>Maturation</a:t>
            </a:r>
          </a:p>
          <a:p>
            <a:pPr lvl="1">
              <a:buFont typeface="Wingdings" charset="0"/>
              <a:buChar char="§"/>
            </a:pPr>
            <a:r>
              <a:rPr lang="en-US" altLang="en-US" sz="3200" dirty="0">
                <a:latin typeface="Palatino"/>
                <a:cs typeface="Palatino"/>
              </a:rPr>
              <a:t>biological growth processes </a:t>
            </a:r>
            <a:r>
              <a:rPr lang="en-US" altLang="en-US" sz="3200" dirty="0" smtClean="0">
                <a:latin typeface="Palatino"/>
                <a:cs typeface="Palatino"/>
              </a:rPr>
              <a:t>relatively </a:t>
            </a:r>
            <a:r>
              <a:rPr lang="en-US" altLang="en-US" sz="3200" dirty="0">
                <a:latin typeface="Palatino"/>
                <a:cs typeface="Palatino"/>
              </a:rPr>
              <a:t>uninfluenced by experience</a:t>
            </a:r>
          </a:p>
        </p:txBody>
      </p:sp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4419600" y="1828800"/>
            <a:ext cx="4495800" cy="4845050"/>
            <a:chOff x="2880" y="1056"/>
            <a:chExt cx="2832" cy="3052"/>
          </a:xfrm>
        </p:grpSpPr>
        <p:grpSp>
          <p:nvGrpSpPr>
            <p:cNvPr id="57351" name="Group 7"/>
            <p:cNvGrpSpPr>
              <a:grpSpLocks/>
            </p:cNvGrpSpPr>
            <p:nvPr/>
          </p:nvGrpSpPr>
          <p:grpSpPr bwMode="auto">
            <a:xfrm>
              <a:off x="2880" y="1056"/>
              <a:ext cx="2832" cy="2784"/>
              <a:chOff x="2928" y="1104"/>
              <a:chExt cx="2832" cy="2784"/>
            </a:xfrm>
          </p:grpSpPr>
          <p:pic>
            <p:nvPicPr>
              <p:cNvPr id="57352" name="Picture 8" descr="C:\myers\pics\3-4.BM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473"/>
              <a:stretch>
                <a:fillRect/>
              </a:stretch>
            </p:blipFill>
            <p:spPr bwMode="auto">
              <a:xfrm>
                <a:off x="2928" y="1104"/>
                <a:ext cx="2832" cy="2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353" name="Text Box 9"/>
              <p:cNvSpPr txBox="1">
                <a:spLocks noChangeArrowheads="1"/>
              </p:cNvSpPr>
              <p:nvPr/>
            </p:nvSpPr>
            <p:spPr bwMode="auto">
              <a:xfrm>
                <a:off x="2976" y="3638"/>
                <a:ext cx="6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At birth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57354" name="Text Box 10"/>
              <p:cNvSpPr txBox="1">
                <a:spLocks noChangeArrowheads="1"/>
              </p:cNvSpPr>
              <p:nvPr/>
            </p:nvSpPr>
            <p:spPr bwMode="auto">
              <a:xfrm>
                <a:off x="3925" y="3638"/>
                <a:ext cx="8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3 months</a:t>
                </a:r>
              </a:p>
            </p:txBody>
          </p:sp>
          <p:sp>
            <p:nvSpPr>
              <p:cNvPr id="57355" name="Text Box 11"/>
              <p:cNvSpPr txBox="1">
                <a:spLocks noChangeArrowheads="1"/>
              </p:cNvSpPr>
              <p:nvPr/>
            </p:nvSpPr>
            <p:spPr bwMode="auto">
              <a:xfrm>
                <a:off x="4844" y="3638"/>
                <a:ext cx="9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15 months</a:t>
                </a:r>
              </a:p>
            </p:txBody>
          </p:sp>
        </p:grpSp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>
              <a:off x="3504" y="3839"/>
              <a:ext cx="15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rgbClr val="D60093"/>
                  </a:solidFill>
                  <a:latin typeface="Arial" charset="0"/>
                </a:rPr>
                <a:t>Cortical Neurons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36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8" name="Picture 4" descr="Myers_Psy_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2" y="1527579"/>
            <a:ext cx="8522741" cy="39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Schema Development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5758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>
            <a:grpSpLocks/>
          </p:cNvGrpSpPr>
          <p:nvPr/>
        </p:nvGrpSpPr>
        <p:grpSpPr bwMode="auto">
          <a:xfrm>
            <a:off x="304800" y="1505857"/>
            <a:ext cx="8847138" cy="5291818"/>
            <a:chOff x="192" y="1286"/>
            <a:chExt cx="5573" cy="2996"/>
          </a:xfrm>
        </p:grpSpPr>
        <p:sp>
          <p:nvSpPr>
            <p:cNvPr id="143363" name="Text Box 3"/>
            <p:cNvSpPr txBox="1">
              <a:spLocks noChangeArrowheads="1"/>
            </p:cNvSpPr>
            <p:nvPr/>
          </p:nvSpPr>
          <p:spPr bwMode="auto">
            <a:xfrm>
              <a:off x="192" y="1286"/>
              <a:ext cx="105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Typical Age </a:t>
              </a:r>
            </a:p>
            <a:p>
              <a:r>
                <a:rPr lang="en-US" sz="2000" b="1">
                  <a:latin typeface="Arial" charset="0"/>
                </a:rPr>
                <a:t>Range</a:t>
              </a:r>
            </a:p>
          </p:txBody>
        </p:sp>
        <p:sp>
          <p:nvSpPr>
            <p:cNvPr id="143364" name="Text Box 4"/>
            <p:cNvSpPr txBox="1">
              <a:spLocks noChangeArrowheads="1"/>
            </p:cNvSpPr>
            <p:nvPr/>
          </p:nvSpPr>
          <p:spPr bwMode="auto">
            <a:xfrm>
              <a:off x="1680" y="1286"/>
              <a:ext cx="104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Description </a:t>
              </a:r>
            </a:p>
            <a:p>
              <a:r>
                <a:rPr lang="en-US" sz="2000" b="1">
                  <a:latin typeface="Arial" charset="0"/>
                </a:rPr>
                <a:t>of Stage</a:t>
              </a:r>
            </a:p>
          </p:txBody>
        </p:sp>
        <p:sp>
          <p:nvSpPr>
            <p:cNvPr id="143365" name="Text Box 5"/>
            <p:cNvSpPr txBox="1">
              <a:spLocks noChangeArrowheads="1"/>
            </p:cNvSpPr>
            <p:nvPr/>
          </p:nvSpPr>
          <p:spPr bwMode="auto">
            <a:xfrm>
              <a:off x="4176" y="1286"/>
              <a:ext cx="129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Developmental </a:t>
              </a:r>
            </a:p>
            <a:p>
              <a:r>
                <a:rPr lang="en-US" sz="2000" b="1">
                  <a:latin typeface="Arial" charset="0"/>
                </a:rPr>
                <a:t>Phenomena</a:t>
              </a:r>
            </a:p>
          </p:txBody>
        </p:sp>
        <p:sp>
          <p:nvSpPr>
            <p:cNvPr id="143366" name="Text Box 6"/>
            <p:cNvSpPr txBox="1">
              <a:spLocks noChangeArrowheads="1"/>
            </p:cNvSpPr>
            <p:nvPr/>
          </p:nvSpPr>
          <p:spPr bwMode="auto">
            <a:xfrm>
              <a:off x="192" y="1726"/>
              <a:ext cx="14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Birth to nearly 2 years</a:t>
              </a:r>
            </a:p>
          </p:txBody>
        </p:sp>
        <p:sp>
          <p:nvSpPr>
            <p:cNvPr id="143367" name="Text Box 7"/>
            <p:cNvSpPr txBox="1">
              <a:spLocks noChangeArrowheads="1"/>
            </p:cNvSpPr>
            <p:nvPr/>
          </p:nvSpPr>
          <p:spPr bwMode="auto">
            <a:xfrm>
              <a:off x="1680" y="1726"/>
              <a:ext cx="2069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latin typeface="Arial" charset="0"/>
                </a:rPr>
                <a:t>Sensorimotor</a:t>
              </a:r>
              <a:endParaRPr lang="en-US" sz="1600" b="1" dirty="0">
                <a:latin typeface="Arial" charset="0"/>
              </a:endParaRPr>
            </a:p>
            <a:p>
              <a:r>
                <a:rPr lang="en-US" sz="1600" b="1" dirty="0">
                  <a:latin typeface="Arial" charset="0"/>
                </a:rPr>
                <a:t>Experiencing the world through </a:t>
              </a:r>
            </a:p>
            <a:p>
              <a:r>
                <a:rPr lang="en-US" sz="1600" b="1" dirty="0">
                  <a:latin typeface="Arial" charset="0"/>
                </a:rPr>
                <a:t>senses and </a:t>
              </a:r>
              <a:r>
                <a:rPr lang="en-US" sz="1600" b="1" dirty="0" smtClean="0">
                  <a:latin typeface="Arial" charset="0"/>
                </a:rPr>
                <a:t>actions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143368" name="Text Box 8"/>
            <p:cNvSpPr txBox="1">
              <a:spLocks noChangeArrowheads="1"/>
            </p:cNvSpPr>
            <p:nvPr/>
          </p:nvSpPr>
          <p:spPr bwMode="auto">
            <a:xfrm>
              <a:off x="4176" y="1726"/>
              <a:ext cx="134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Object permanence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Stranger anxiety</a:t>
              </a:r>
            </a:p>
          </p:txBody>
        </p:sp>
        <p:sp>
          <p:nvSpPr>
            <p:cNvPr id="143369" name="Text Box 9"/>
            <p:cNvSpPr txBox="1">
              <a:spLocks noChangeArrowheads="1"/>
            </p:cNvSpPr>
            <p:nvPr/>
          </p:nvSpPr>
          <p:spPr bwMode="auto">
            <a:xfrm>
              <a:off x="192" y="2400"/>
              <a:ext cx="12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Arial" charset="0"/>
                </a:rPr>
                <a:t>About 2 to 6 years</a:t>
              </a:r>
              <a:endParaRPr lang="en-US" sz="2000" b="1" dirty="0">
                <a:latin typeface="Arial" charset="0"/>
              </a:endParaRPr>
            </a:p>
          </p:txBody>
        </p:sp>
        <p:sp>
          <p:nvSpPr>
            <p:cNvPr id="143370" name="Text Box 10"/>
            <p:cNvSpPr txBox="1">
              <a:spLocks noChangeArrowheads="1"/>
            </p:cNvSpPr>
            <p:nvPr/>
          </p:nvSpPr>
          <p:spPr bwMode="auto">
            <a:xfrm>
              <a:off x="192" y="3070"/>
              <a:ext cx="12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About 7 to 11 years</a:t>
              </a:r>
            </a:p>
          </p:txBody>
        </p:sp>
        <p:sp>
          <p:nvSpPr>
            <p:cNvPr id="143371" name="Text Box 11"/>
            <p:cNvSpPr txBox="1">
              <a:spLocks noChangeArrowheads="1"/>
            </p:cNvSpPr>
            <p:nvPr/>
          </p:nvSpPr>
          <p:spPr bwMode="auto">
            <a:xfrm>
              <a:off x="192" y="3762"/>
              <a:ext cx="121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About 12 through </a:t>
              </a:r>
            </a:p>
            <a:p>
              <a:r>
                <a:rPr lang="en-US" sz="1600" b="1">
                  <a:latin typeface="Arial" charset="0"/>
                </a:rPr>
                <a:t>adulthood</a:t>
              </a:r>
            </a:p>
          </p:txBody>
        </p:sp>
        <p:sp>
          <p:nvSpPr>
            <p:cNvPr id="143372" name="Line 12"/>
            <p:cNvSpPr>
              <a:spLocks noChangeShapeType="1"/>
            </p:cNvSpPr>
            <p:nvPr/>
          </p:nvSpPr>
          <p:spPr bwMode="auto">
            <a:xfrm>
              <a:off x="240" y="1296"/>
              <a:ext cx="53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3" name="Line 13"/>
            <p:cNvSpPr>
              <a:spLocks noChangeShapeType="1"/>
            </p:cNvSpPr>
            <p:nvPr/>
          </p:nvSpPr>
          <p:spPr bwMode="auto">
            <a:xfrm>
              <a:off x="240" y="1728"/>
              <a:ext cx="5376" cy="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4" name="Line 14"/>
            <p:cNvSpPr>
              <a:spLocks noChangeShapeType="1"/>
            </p:cNvSpPr>
            <p:nvPr/>
          </p:nvSpPr>
          <p:spPr bwMode="auto">
            <a:xfrm>
              <a:off x="240" y="2400"/>
              <a:ext cx="5376" cy="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5" name="Text Box 15"/>
            <p:cNvSpPr txBox="1">
              <a:spLocks noChangeArrowheads="1"/>
            </p:cNvSpPr>
            <p:nvPr/>
          </p:nvSpPr>
          <p:spPr bwMode="auto">
            <a:xfrm>
              <a:off x="1680" y="2400"/>
              <a:ext cx="1881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i="1">
                  <a:latin typeface="Arial" charset="0"/>
                </a:rPr>
                <a:t>Preoperational</a:t>
              </a:r>
              <a:endParaRPr lang="en-US" sz="1600" b="1">
                <a:latin typeface="Arial" charset="0"/>
              </a:endParaRPr>
            </a:p>
            <a:p>
              <a:r>
                <a:rPr lang="en-US" sz="1600" b="1">
                  <a:latin typeface="Arial" charset="0"/>
                </a:rPr>
                <a:t>Representing things </a:t>
              </a:r>
            </a:p>
            <a:p>
              <a:r>
                <a:rPr lang="en-US" sz="1600" b="1">
                  <a:latin typeface="Arial" charset="0"/>
                </a:rPr>
                <a:t>with words and images </a:t>
              </a:r>
            </a:p>
            <a:p>
              <a:r>
                <a:rPr lang="en-US" sz="1600" b="1">
                  <a:latin typeface="Arial" charset="0"/>
                </a:rPr>
                <a:t>but lacking logical reasoning</a:t>
              </a:r>
            </a:p>
          </p:txBody>
        </p:sp>
        <p:sp>
          <p:nvSpPr>
            <p:cNvPr id="143376" name="Text Box 16"/>
            <p:cNvSpPr txBox="1">
              <a:spLocks noChangeArrowheads="1"/>
            </p:cNvSpPr>
            <p:nvPr/>
          </p:nvSpPr>
          <p:spPr bwMode="auto">
            <a:xfrm>
              <a:off x="4176" y="2400"/>
              <a:ext cx="1589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Pretend play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Egocentrism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Language development</a:t>
              </a:r>
            </a:p>
          </p:txBody>
        </p:sp>
        <p:sp>
          <p:nvSpPr>
            <p:cNvPr id="143377" name="Line 17"/>
            <p:cNvSpPr>
              <a:spLocks noChangeShapeType="1"/>
            </p:cNvSpPr>
            <p:nvPr/>
          </p:nvSpPr>
          <p:spPr bwMode="auto">
            <a:xfrm>
              <a:off x="192" y="3072"/>
              <a:ext cx="5376" cy="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8" name="Text Box 18"/>
            <p:cNvSpPr txBox="1">
              <a:spLocks noChangeArrowheads="1"/>
            </p:cNvSpPr>
            <p:nvPr/>
          </p:nvSpPr>
          <p:spPr bwMode="auto">
            <a:xfrm>
              <a:off x="1680" y="3070"/>
              <a:ext cx="2501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i="1">
                  <a:latin typeface="Arial" charset="0"/>
                </a:rPr>
                <a:t>Concrete operational</a:t>
              </a:r>
              <a:endParaRPr lang="en-US" sz="1600" b="1">
                <a:latin typeface="Arial" charset="0"/>
              </a:endParaRPr>
            </a:p>
            <a:p>
              <a:r>
                <a:rPr lang="en-US" sz="1600" b="1">
                  <a:latin typeface="Arial" charset="0"/>
                </a:rPr>
                <a:t>Thinking logically about concrete </a:t>
              </a:r>
            </a:p>
            <a:p>
              <a:r>
                <a:rPr lang="en-US" sz="1600" b="1">
                  <a:latin typeface="Arial" charset="0"/>
                </a:rPr>
                <a:t>events; grasping concrete analogies </a:t>
              </a:r>
            </a:p>
            <a:p>
              <a:r>
                <a:rPr lang="en-US" sz="1600" b="1">
                  <a:latin typeface="Arial" charset="0"/>
                </a:rPr>
                <a:t>and performing arithmetical operations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43379" name="Text Box 19"/>
            <p:cNvSpPr txBox="1">
              <a:spLocks noChangeArrowheads="1"/>
            </p:cNvSpPr>
            <p:nvPr/>
          </p:nvSpPr>
          <p:spPr bwMode="auto">
            <a:xfrm>
              <a:off x="4176" y="3070"/>
              <a:ext cx="115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Conservation 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Mathematical transformations</a:t>
              </a:r>
            </a:p>
          </p:txBody>
        </p:sp>
        <p:sp>
          <p:nvSpPr>
            <p:cNvPr id="143380" name="Line 20"/>
            <p:cNvSpPr>
              <a:spLocks noChangeShapeType="1"/>
            </p:cNvSpPr>
            <p:nvPr/>
          </p:nvSpPr>
          <p:spPr bwMode="auto">
            <a:xfrm>
              <a:off x="192" y="3792"/>
              <a:ext cx="5376" cy="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81" name="Text Box 21"/>
            <p:cNvSpPr txBox="1">
              <a:spLocks noChangeArrowheads="1"/>
            </p:cNvSpPr>
            <p:nvPr/>
          </p:nvSpPr>
          <p:spPr bwMode="auto">
            <a:xfrm>
              <a:off x="1680" y="3762"/>
              <a:ext cx="12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i="1">
                  <a:latin typeface="Arial" charset="0"/>
                </a:rPr>
                <a:t>Formal operational</a:t>
              </a:r>
              <a:endParaRPr lang="en-US" sz="1600" b="1">
                <a:latin typeface="Arial" charset="0"/>
              </a:endParaRPr>
            </a:p>
            <a:p>
              <a:r>
                <a:rPr lang="en-US" sz="1600" b="1">
                  <a:latin typeface="Arial" charset="0"/>
                </a:rPr>
                <a:t>Abstract reasoning</a:t>
              </a:r>
            </a:p>
          </p:txBody>
        </p:sp>
        <p:sp>
          <p:nvSpPr>
            <p:cNvPr id="143382" name="Text Box 22"/>
            <p:cNvSpPr txBox="1">
              <a:spLocks noChangeArrowheads="1"/>
            </p:cNvSpPr>
            <p:nvPr/>
          </p:nvSpPr>
          <p:spPr bwMode="auto">
            <a:xfrm>
              <a:off x="4176" y="3762"/>
              <a:ext cx="115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Abstract logic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" charset="0"/>
                </a:rPr>
                <a:t>Potential for moral reasoning</a:t>
              </a:r>
            </a:p>
          </p:txBody>
        </p:sp>
      </p:grpSp>
      <p:sp>
        <p:nvSpPr>
          <p:cNvPr id="143383" name="Rectangle 2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37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4400" b="1" dirty="0">
                <a:solidFill>
                  <a:srgbClr val="6600CC"/>
                </a:solidFill>
                <a:latin typeface="Palatino"/>
                <a:cs typeface="Palatino"/>
              </a:rPr>
              <a:t>Piaget</a:t>
            </a:r>
            <a:r>
              <a:rPr lang="ja-JP" altLang="en-US" sz="4400" b="1" dirty="0">
                <a:solidFill>
                  <a:srgbClr val="6600CC"/>
                </a:solidFill>
                <a:latin typeface="Palatino"/>
                <a:cs typeface="Palatino"/>
              </a:rPr>
              <a:t>’</a:t>
            </a:r>
            <a:r>
              <a:rPr lang="en-US" altLang="en-US" sz="4400" b="1" dirty="0">
                <a:solidFill>
                  <a:srgbClr val="6600CC"/>
                </a:solidFill>
                <a:latin typeface="Palatino"/>
                <a:cs typeface="Palatino"/>
              </a:rPr>
              <a:t>s Stages of Cognitive Development</a:t>
            </a:r>
            <a:endParaRPr lang="en-US" altLang="en-US" b="1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0546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4" name="Picture 4" descr="Myers_Psy_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4" y="1785243"/>
            <a:ext cx="8938945" cy="351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Object Permanence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76291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 descr="Myers_Psy_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58" y="791396"/>
            <a:ext cx="6129748" cy="58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82"/>
            <a:ext cx="8229600" cy="7410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alatino"/>
                <a:cs typeface="Palatino"/>
              </a:rPr>
              <a:t>Theory of Mind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7338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403</Words>
  <Application>Microsoft Macintosh PowerPoint</Application>
  <PresentationFormat>On-screen Show (4:3)</PresentationFormat>
  <Paragraphs>106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Developmental Psych</vt:lpstr>
      <vt:lpstr>Zygote</vt:lpstr>
      <vt:lpstr>Prenatal Development and the Newborn</vt:lpstr>
      <vt:lpstr>Prenatal Development and the Newborn</vt:lpstr>
      <vt:lpstr>Infancy and Childhood: Physical Development</vt:lpstr>
      <vt:lpstr>Schema Development</vt:lpstr>
      <vt:lpstr>Piaget’s Stages of Cognitive Development</vt:lpstr>
      <vt:lpstr>Object Permanence</vt:lpstr>
      <vt:lpstr>Theory of Mind</vt:lpstr>
      <vt:lpstr>Conservation</vt:lpstr>
      <vt:lpstr>Lev Vygotsky</vt:lpstr>
      <vt:lpstr>Social Development</vt:lpstr>
      <vt:lpstr>Attachment Studies: Harlow</vt:lpstr>
      <vt:lpstr>Attachment Studies: Ainsworth</vt:lpstr>
      <vt:lpstr>Parenting Styles</vt:lpstr>
      <vt:lpstr>Adolescence</vt:lpstr>
      <vt:lpstr>Lawrence Kohlberg’s Theory of Moral Development</vt:lpstr>
      <vt:lpstr>Carol Gilligan’s Stages of Moral Development</vt:lpstr>
      <vt:lpstr>PowerPoint Presentation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Psych</dc:title>
  <dc:creator>Durham Public Schools</dc:creator>
  <cp:lastModifiedBy>Durham Public Schools</cp:lastModifiedBy>
  <cp:revision>19</cp:revision>
  <dcterms:created xsi:type="dcterms:W3CDTF">2017-09-28T12:53:05Z</dcterms:created>
  <dcterms:modified xsi:type="dcterms:W3CDTF">2017-10-02T16:07:49Z</dcterms:modified>
</cp:coreProperties>
</file>