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2"/>
  </p:notes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4660"/>
  </p:normalViewPr>
  <p:slideViewPr>
    <p:cSldViewPr snapToGrid="0">
      <p:cViewPr varScale="1">
        <p:scale>
          <a:sx n="68" d="100"/>
          <a:sy n="68"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6BA6F-B813-4A08-AA80-257BD3F27AB2}" type="datetimeFigureOut">
              <a:rPr lang="en-US" smtClean="0"/>
              <a:t>12/27/2017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ECC97-13E3-4051-9CD4-8EE362F67EF9}" type="slidenum">
              <a:rPr lang="en-US" smtClean="0"/>
              <a:t>‹#›</a:t>
            </a:fld>
            <a:endParaRPr lang="en-US"/>
          </a:p>
        </p:txBody>
      </p:sp>
    </p:spTree>
    <p:extLst>
      <p:ext uri="{BB962C8B-B14F-4D97-AF65-F5344CB8AC3E}">
        <p14:creationId xmlns:p14="http://schemas.microsoft.com/office/powerpoint/2010/main" val="361968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81BCD-0645-9B40-8CED-9FACFBA6857C}" type="slidenum">
              <a:rPr lang="en-US"/>
              <a:pPr/>
              <a:t>1</a:t>
            </a:fld>
            <a:endParaRPr lang="en-US"/>
          </a:p>
        </p:txBody>
      </p:sp>
      <p:sp>
        <p:nvSpPr>
          <p:cNvPr id="67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26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BE1161-B1FF-DD47-B2D4-2B0398FEFF09}" type="slidenum">
              <a:rPr lang="en-US"/>
              <a:pPr/>
              <a:t>13</a:t>
            </a:fld>
            <a:endParaRPr lang="en-US"/>
          </a:p>
        </p:txBody>
      </p:sp>
      <p:sp>
        <p:nvSpPr>
          <p:cNvPr id="6103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0307" name="Rectangle 3"/>
          <p:cNvSpPr>
            <a:spLocks noGrp="1" noChangeArrowheads="1"/>
          </p:cNvSpPr>
          <p:nvPr>
            <p:ph type="body" idx="1"/>
          </p:nvPr>
        </p:nvSpPr>
        <p:spPr/>
        <p:txBody>
          <a:bodyPr/>
          <a:lstStyle/>
          <a:p>
            <a:r>
              <a:rPr lang="en-US" b="1"/>
              <a:t>OBJECTIVE 8</a:t>
            </a:r>
            <a:r>
              <a:rPr lang="en-US" b="1">
                <a:cs typeface="Arial" charset="0"/>
              </a:rPr>
              <a:t>| Describe some of the factors that affect our ability to decipher non-verbal cues.</a:t>
            </a:r>
          </a:p>
        </p:txBody>
      </p:sp>
    </p:spTree>
    <p:extLst>
      <p:ext uri="{BB962C8B-B14F-4D97-AF65-F5344CB8AC3E}">
        <p14:creationId xmlns:p14="http://schemas.microsoft.com/office/powerpoint/2010/main" val="117413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3FD37-F052-6144-A1BC-4FFC10DC2340}" type="slidenum">
              <a:rPr lang="en-US"/>
              <a:pPr/>
              <a:t>14</a:t>
            </a:fld>
            <a:endParaRPr lang="en-US"/>
          </a:p>
        </p:txBody>
      </p:sp>
      <p:sp>
        <p:nvSpPr>
          <p:cNvPr id="6133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3379" name="Rectangle 3"/>
          <p:cNvSpPr>
            <a:spLocks noGrp="1" noChangeArrowheads="1"/>
          </p:cNvSpPr>
          <p:nvPr>
            <p:ph type="body" idx="1"/>
          </p:nvPr>
        </p:nvSpPr>
        <p:spPr/>
        <p:txBody>
          <a:bodyPr/>
          <a:lstStyle/>
          <a:p>
            <a:r>
              <a:rPr lang="en-US" b="1"/>
              <a:t>OBJECTIVE 9</a:t>
            </a:r>
            <a:r>
              <a:rPr lang="en-US" b="1">
                <a:cs typeface="Arial" charset="0"/>
              </a:rPr>
              <a:t>| Describe some gender differences in perceiving and communicating emotions.</a:t>
            </a:r>
          </a:p>
        </p:txBody>
      </p:sp>
    </p:spTree>
    <p:extLst>
      <p:ext uri="{BB962C8B-B14F-4D97-AF65-F5344CB8AC3E}">
        <p14:creationId xmlns:p14="http://schemas.microsoft.com/office/powerpoint/2010/main" val="260763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FE98A-CD3D-5F43-A08B-EC79348A3F71}" type="slidenum">
              <a:rPr lang="en-US"/>
              <a:pPr/>
              <a:t>15</a:t>
            </a:fld>
            <a:endParaRPr lang="en-US"/>
          </a:p>
        </p:txBody>
      </p:sp>
      <p:sp>
        <p:nvSpPr>
          <p:cNvPr id="615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5427" name="Rectangle 3"/>
          <p:cNvSpPr>
            <a:spLocks noGrp="1" noChangeArrowheads="1"/>
          </p:cNvSpPr>
          <p:nvPr>
            <p:ph type="body" idx="1"/>
          </p:nvPr>
        </p:nvSpPr>
        <p:spPr/>
        <p:txBody>
          <a:bodyPr/>
          <a:lstStyle/>
          <a:p>
            <a:r>
              <a:rPr lang="en-US" b="1"/>
              <a:t>OBJECTIVE 10</a:t>
            </a:r>
            <a:r>
              <a:rPr lang="en-US" b="1">
                <a:cs typeface="Arial" charset="0"/>
              </a:rPr>
              <a:t>| Discuss the research on reading and misreading facial and behavioral indicators of emotion.</a:t>
            </a:r>
          </a:p>
        </p:txBody>
      </p:sp>
    </p:spTree>
    <p:extLst>
      <p:ext uri="{BB962C8B-B14F-4D97-AF65-F5344CB8AC3E}">
        <p14:creationId xmlns:p14="http://schemas.microsoft.com/office/powerpoint/2010/main" val="187232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5C89D-5DE1-C340-8FA7-127C25BEB1A8}" type="slidenum">
              <a:rPr lang="en-US"/>
              <a:pPr/>
              <a:t>16</a:t>
            </a:fld>
            <a:endParaRPr lang="en-US"/>
          </a:p>
        </p:txBody>
      </p:sp>
      <p:sp>
        <p:nvSpPr>
          <p:cNvPr id="6184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8499" name="Rectangle 3"/>
          <p:cNvSpPr>
            <a:spLocks noGrp="1" noChangeArrowheads="1"/>
          </p:cNvSpPr>
          <p:nvPr>
            <p:ph type="body" idx="1"/>
          </p:nvPr>
        </p:nvSpPr>
        <p:spPr/>
        <p:txBody>
          <a:bodyPr/>
          <a:lstStyle/>
          <a:p>
            <a:r>
              <a:rPr lang="en-US" b="1"/>
              <a:t>OBJECTIVE 11</a:t>
            </a:r>
            <a:r>
              <a:rPr lang="en-US" b="1">
                <a:cs typeface="Arial" charset="0"/>
              </a:rPr>
              <a:t>| Discuss the culture-specific and culturally universal aspects of emotional expression, and explain how emotional expressions can enhance survival.</a:t>
            </a:r>
          </a:p>
        </p:txBody>
      </p:sp>
    </p:spTree>
    <p:extLst>
      <p:ext uri="{BB962C8B-B14F-4D97-AF65-F5344CB8AC3E}">
        <p14:creationId xmlns:p14="http://schemas.microsoft.com/office/powerpoint/2010/main" val="662598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E56BF-9B6D-3E4A-AF20-639E685CA540}" type="slidenum">
              <a:rPr lang="en-US"/>
              <a:pPr/>
              <a:t>17</a:t>
            </a:fld>
            <a:endParaRPr lang="en-US"/>
          </a:p>
        </p:txBody>
      </p:sp>
      <p:sp>
        <p:nvSpPr>
          <p:cNvPr id="683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4463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72598-D47E-B04B-B8DE-136BBC285520}" type="slidenum">
              <a:rPr lang="en-US"/>
              <a:pPr/>
              <a:t>18</a:t>
            </a:fld>
            <a:endParaRPr lang="en-US"/>
          </a:p>
        </p:txBody>
      </p:sp>
      <p:sp>
        <p:nvSpPr>
          <p:cNvPr id="62771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27715" name="Rectangle 3"/>
          <p:cNvSpPr>
            <a:spLocks noGrp="1" noChangeArrowheads="1"/>
          </p:cNvSpPr>
          <p:nvPr>
            <p:ph type="body" idx="1"/>
          </p:nvPr>
        </p:nvSpPr>
        <p:spPr/>
        <p:txBody>
          <a:bodyPr/>
          <a:lstStyle/>
          <a:p>
            <a:r>
              <a:rPr lang="en-US" b="1"/>
              <a:t>OBJECTIVE 13</a:t>
            </a:r>
            <a:r>
              <a:rPr lang="en-US" b="1">
                <a:cs typeface="Arial" charset="0"/>
              </a:rPr>
              <a:t>| Name the 10 basic emotions, and describe two dimensions psychologists use to differentiate emotions.</a:t>
            </a:r>
          </a:p>
        </p:txBody>
      </p:sp>
    </p:spTree>
    <p:extLst>
      <p:ext uri="{BB962C8B-B14F-4D97-AF65-F5344CB8AC3E}">
        <p14:creationId xmlns:p14="http://schemas.microsoft.com/office/powerpoint/2010/main" val="3745829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2C64AC-9E98-EA44-824A-08D45FAB9687}" type="slidenum">
              <a:rPr lang="en-US"/>
              <a:pPr/>
              <a:t>19</a:t>
            </a:fld>
            <a:endParaRPr lang="en-US"/>
          </a:p>
        </p:txBody>
      </p:sp>
      <p:sp>
        <p:nvSpPr>
          <p:cNvPr id="684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18982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7E7A9-C113-7E43-8280-84E8ECBF2A0D}" type="slidenum">
              <a:rPr lang="en-US"/>
              <a:pPr/>
              <a:t>20</a:t>
            </a:fld>
            <a:endParaRPr lang="en-US"/>
          </a:p>
        </p:txBody>
      </p:sp>
      <p:sp>
        <p:nvSpPr>
          <p:cNvPr id="6307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0787" name="Rectangle 3"/>
          <p:cNvSpPr>
            <a:spLocks noGrp="1" noChangeArrowheads="1"/>
          </p:cNvSpPr>
          <p:nvPr>
            <p:ph type="body" idx="1"/>
          </p:nvPr>
        </p:nvSpPr>
        <p:spPr/>
        <p:txBody>
          <a:bodyPr/>
          <a:lstStyle/>
          <a:p>
            <a:r>
              <a:rPr lang="en-US" b="1"/>
              <a:t>OBJECTIVE 14</a:t>
            </a:r>
            <a:r>
              <a:rPr lang="en-US" b="1">
                <a:cs typeface="Arial" charset="0"/>
              </a:rPr>
              <a:t>| State two ways we learn our fears.</a:t>
            </a:r>
          </a:p>
        </p:txBody>
      </p:sp>
    </p:spTree>
    <p:extLst>
      <p:ext uri="{BB962C8B-B14F-4D97-AF65-F5344CB8AC3E}">
        <p14:creationId xmlns:p14="http://schemas.microsoft.com/office/powerpoint/2010/main" val="86270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9C2A0-4B07-D544-B457-82337A679ABE}" type="slidenum">
              <a:rPr lang="en-US"/>
              <a:pPr/>
              <a:t>21</a:t>
            </a:fld>
            <a:endParaRPr lang="en-US"/>
          </a:p>
        </p:txBody>
      </p:sp>
      <p:sp>
        <p:nvSpPr>
          <p:cNvPr id="6379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37955" name="Rectangle 3"/>
          <p:cNvSpPr>
            <a:spLocks noGrp="1" noChangeArrowheads="1"/>
          </p:cNvSpPr>
          <p:nvPr>
            <p:ph type="body" idx="1"/>
          </p:nvPr>
        </p:nvSpPr>
        <p:spPr/>
        <p:txBody>
          <a:bodyPr/>
          <a:lstStyle/>
          <a:p>
            <a:endParaRPr lang="en-US" b="1">
              <a:cs typeface="Arial" charset="0"/>
            </a:endParaRPr>
          </a:p>
        </p:txBody>
      </p:sp>
    </p:spTree>
    <p:extLst>
      <p:ext uri="{BB962C8B-B14F-4D97-AF65-F5344CB8AC3E}">
        <p14:creationId xmlns:p14="http://schemas.microsoft.com/office/powerpoint/2010/main" val="65318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A1B34-24DD-D442-9DE5-F5E64E064AA3}" type="slidenum">
              <a:rPr lang="en-US"/>
              <a:pPr/>
              <a:t>22</a:t>
            </a:fld>
            <a:endParaRPr lang="en-US"/>
          </a:p>
        </p:txBody>
      </p:sp>
      <p:sp>
        <p:nvSpPr>
          <p:cNvPr id="686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845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0F12E-4131-E546-A15D-DCB28024C289}" type="slidenum">
              <a:rPr lang="en-US"/>
              <a:pPr/>
              <a:t>3</a:t>
            </a:fld>
            <a:endParaRPr lang="en-US"/>
          </a:p>
        </p:txBody>
      </p:sp>
      <p:sp>
        <p:nvSpPr>
          <p:cNvPr id="67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36649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C588CE-C5C8-A742-8AC9-4CCF8189F70D}" type="slidenum">
              <a:rPr lang="en-US"/>
              <a:pPr/>
              <a:t>23</a:t>
            </a:fld>
            <a:endParaRPr lang="en-US"/>
          </a:p>
        </p:txBody>
      </p:sp>
      <p:sp>
        <p:nvSpPr>
          <p:cNvPr id="6553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55363" name="Rectangle 3"/>
          <p:cNvSpPr>
            <a:spLocks noGrp="1" noChangeArrowheads="1"/>
          </p:cNvSpPr>
          <p:nvPr>
            <p:ph type="body" idx="1"/>
          </p:nvPr>
        </p:nvSpPr>
        <p:spPr/>
        <p:txBody>
          <a:bodyPr/>
          <a:lstStyle/>
          <a:p>
            <a:r>
              <a:rPr lang="en-US" b="1"/>
              <a:t>OBJECTIVE 17</a:t>
            </a:r>
            <a:r>
              <a:rPr lang="en-US" b="1">
                <a:cs typeface="Arial" charset="0"/>
              </a:rPr>
              <a:t>| Describe how the feel-good do-good phenomenon works, and discuss the importance of research on subjective well-being.</a:t>
            </a:r>
          </a:p>
        </p:txBody>
      </p:sp>
    </p:spTree>
    <p:extLst>
      <p:ext uri="{BB962C8B-B14F-4D97-AF65-F5344CB8AC3E}">
        <p14:creationId xmlns:p14="http://schemas.microsoft.com/office/powerpoint/2010/main" val="4266848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054E8-D7C5-5A4D-A425-DA1F9ED8397E}" type="slidenum">
              <a:rPr lang="en-US"/>
              <a:pPr/>
              <a:t>24</a:t>
            </a:fld>
            <a:endParaRPr lang="en-US"/>
          </a:p>
        </p:txBody>
      </p:sp>
      <p:sp>
        <p:nvSpPr>
          <p:cNvPr id="6881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5372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9E71A5-CD76-7144-8D75-5961FD2AB19D}" type="slidenum">
              <a:rPr lang="en-US"/>
              <a:pPr/>
              <a:t>25</a:t>
            </a:fld>
            <a:endParaRPr lang="en-US"/>
          </a:p>
        </p:txBody>
      </p:sp>
      <p:sp>
        <p:nvSpPr>
          <p:cNvPr id="68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7674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455B4D-6A05-BC4D-BA0C-927181369EAB}" type="slidenum">
              <a:rPr lang="en-US"/>
              <a:pPr/>
              <a:t>26</a:t>
            </a:fld>
            <a:endParaRPr lang="en-US"/>
          </a:p>
        </p:txBody>
      </p:sp>
      <p:sp>
        <p:nvSpPr>
          <p:cNvPr id="6635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3555" name="Rectangle 3"/>
          <p:cNvSpPr>
            <a:spLocks noGrp="1" noChangeArrowheads="1"/>
          </p:cNvSpPr>
          <p:nvPr>
            <p:ph type="body" idx="1"/>
          </p:nvPr>
        </p:nvSpPr>
        <p:spPr/>
        <p:txBody>
          <a:bodyPr/>
          <a:lstStyle/>
          <a:p>
            <a:r>
              <a:rPr lang="en-US" b="1"/>
              <a:t>OBJECTIVE 19</a:t>
            </a:r>
            <a:r>
              <a:rPr lang="en-US" b="1">
                <a:cs typeface="Arial" charset="0"/>
              </a:rPr>
              <a:t>| Summarize the findings on the relationship between affluence and happiness.</a:t>
            </a:r>
          </a:p>
        </p:txBody>
      </p:sp>
    </p:spTree>
    <p:extLst>
      <p:ext uri="{BB962C8B-B14F-4D97-AF65-F5344CB8AC3E}">
        <p14:creationId xmlns:p14="http://schemas.microsoft.com/office/powerpoint/2010/main" val="755899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F864B-2F8C-5944-9D46-142472A420BA}" type="slidenum">
              <a:rPr lang="en-US"/>
              <a:pPr/>
              <a:t>27</a:t>
            </a:fld>
            <a:endParaRPr lang="en-US"/>
          </a:p>
        </p:txBody>
      </p:sp>
      <p:sp>
        <p:nvSpPr>
          <p:cNvPr id="6901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9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33782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7EEF7-553A-8D42-9B1B-A0F1B85ECA2C}" type="slidenum">
              <a:rPr lang="en-US"/>
              <a:pPr/>
              <a:t>28</a:t>
            </a:fld>
            <a:endParaRPr lang="en-US"/>
          </a:p>
        </p:txBody>
      </p:sp>
      <p:sp>
        <p:nvSpPr>
          <p:cNvPr id="6696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69699" name="Rectangle 3"/>
          <p:cNvSpPr>
            <a:spLocks noGrp="1" noChangeArrowheads="1"/>
          </p:cNvSpPr>
          <p:nvPr>
            <p:ph type="body" idx="1"/>
          </p:nvPr>
        </p:nvSpPr>
        <p:spPr/>
        <p:txBody>
          <a:bodyPr/>
          <a:lstStyle/>
          <a:p>
            <a:r>
              <a:rPr lang="en-US" b="1"/>
              <a:t>OBJECTIVE 20</a:t>
            </a:r>
            <a:r>
              <a:rPr lang="en-US" b="1">
                <a:cs typeface="Arial" charset="0"/>
              </a:rPr>
              <a:t>| Contrast the effects on happiness of the adaptation-level and the relative-deprivation principles.</a:t>
            </a:r>
          </a:p>
        </p:txBody>
      </p:sp>
    </p:spTree>
    <p:extLst>
      <p:ext uri="{BB962C8B-B14F-4D97-AF65-F5344CB8AC3E}">
        <p14:creationId xmlns:p14="http://schemas.microsoft.com/office/powerpoint/2010/main" val="33321644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77619-76F9-2B49-BC7E-06922541F9F2}" type="slidenum">
              <a:rPr lang="en-US"/>
              <a:pPr/>
              <a:t>29</a:t>
            </a:fld>
            <a:endParaRPr lang="en-US"/>
          </a:p>
        </p:txBody>
      </p:sp>
      <p:sp>
        <p:nvSpPr>
          <p:cNvPr id="807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7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41724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E847C-2C3A-4F44-BFFD-352F39320F51}" type="slidenum">
              <a:rPr lang="en-US"/>
              <a:pPr/>
              <a:t>30</a:t>
            </a:fld>
            <a:endParaRPr lang="en-US"/>
          </a:p>
        </p:txBody>
      </p:sp>
      <p:sp>
        <p:nvSpPr>
          <p:cNvPr id="80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483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C7B57-15B4-8544-A5F0-C6D559E8AB9B}" type="slidenum">
              <a:rPr lang="en-US"/>
              <a:pPr/>
              <a:t>31</a:t>
            </a:fld>
            <a:endParaRPr lang="en-US"/>
          </a:p>
        </p:txBody>
      </p:sp>
      <p:sp>
        <p:nvSpPr>
          <p:cNvPr id="72909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29091" name="Rectangle 3"/>
          <p:cNvSpPr>
            <a:spLocks noGrp="1" noChangeArrowheads="1"/>
          </p:cNvSpPr>
          <p:nvPr>
            <p:ph type="body" idx="1"/>
          </p:nvPr>
        </p:nvSpPr>
        <p:spPr/>
        <p:txBody>
          <a:bodyPr/>
          <a:lstStyle/>
          <a:p>
            <a:endParaRPr lang="en-US" b="1">
              <a:cs typeface="Arial" charset="0"/>
            </a:endParaRPr>
          </a:p>
        </p:txBody>
      </p:sp>
    </p:spTree>
    <p:extLst>
      <p:ext uri="{BB962C8B-B14F-4D97-AF65-F5344CB8AC3E}">
        <p14:creationId xmlns:p14="http://schemas.microsoft.com/office/powerpoint/2010/main" val="1765178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1114C-6BC0-A942-979A-EAA61597BCCD}" type="slidenum">
              <a:rPr lang="en-US"/>
              <a:pPr/>
              <a:t>32</a:t>
            </a:fld>
            <a:endParaRPr lang="en-US"/>
          </a:p>
        </p:txBody>
      </p:sp>
      <p:sp>
        <p:nvSpPr>
          <p:cNvPr id="7311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1139" name="Rectangle 3"/>
          <p:cNvSpPr>
            <a:spLocks noGrp="1" noChangeArrowheads="1"/>
          </p:cNvSpPr>
          <p:nvPr>
            <p:ph type="body" idx="1"/>
          </p:nvPr>
        </p:nvSpPr>
        <p:spPr/>
        <p:txBody>
          <a:bodyPr/>
          <a:lstStyle/>
          <a:p>
            <a:r>
              <a:rPr lang="en-US" b="1"/>
              <a:t>OBJECTIVE 3</a:t>
            </a:r>
            <a:r>
              <a:rPr lang="en-US" b="1">
                <a:cs typeface="Arial" charset="0"/>
              </a:rPr>
              <a:t>| Identify and describe the dual-track system by which our body responds to stress, and give the three phases of the general adaptation syndrome.</a:t>
            </a:r>
          </a:p>
        </p:txBody>
      </p:sp>
    </p:spTree>
    <p:extLst>
      <p:ext uri="{BB962C8B-B14F-4D97-AF65-F5344CB8AC3E}">
        <p14:creationId xmlns:p14="http://schemas.microsoft.com/office/powerpoint/2010/main" val="214869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E11B6-E2FD-A242-9032-784C8BBCBB9D}" type="slidenum">
              <a:rPr lang="en-US"/>
              <a:pPr/>
              <a:t>4</a:t>
            </a:fld>
            <a:endParaRPr lang="en-US"/>
          </a:p>
        </p:txBody>
      </p:sp>
      <p:sp>
        <p:nvSpPr>
          <p:cNvPr id="5795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9587" name="Rectangle 3"/>
          <p:cNvSpPr>
            <a:spLocks noGrp="1" noChangeArrowheads="1"/>
          </p:cNvSpPr>
          <p:nvPr>
            <p:ph type="body" idx="1"/>
          </p:nvPr>
        </p:nvSpPr>
        <p:spPr/>
        <p:txBody>
          <a:bodyPr/>
          <a:lstStyle/>
          <a:p>
            <a:r>
              <a:rPr lang="en-US" dirty="0"/>
              <a:t>1) Cannon suggested that body</a:t>
            </a:r>
            <a:r>
              <a:rPr lang="ja-JP" altLang="en-US" dirty="0">
                <a:latin typeface="Arial"/>
              </a:rPr>
              <a:t>’</a:t>
            </a:r>
            <a:r>
              <a:rPr lang="en-US" dirty="0"/>
              <a:t>s responses were not distinct enough to evoke different emotions. 2) Physiological responses seemed too slow to trigger sudden emotions.</a:t>
            </a:r>
          </a:p>
        </p:txBody>
      </p:sp>
    </p:spTree>
    <p:extLst>
      <p:ext uri="{BB962C8B-B14F-4D97-AF65-F5344CB8AC3E}">
        <p14:creationId xmlns:p14="http://schemas.microsoft.com/office/powerpoint/2010/main" val="1154787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23BF29-46B6-BA4E-B1C4-E98164C24CA7}" type="slidenum">
              <a:rPr lang="en-US"/>
              <a:pPr/>
              <a:t>33</a:t>
            </a:fld>
            <a:endParaRPr lang="en-US"/>
          </a:p>
        </p:txBody>
      </p:sp>
      <p:sp>
        <p:nvSpPr>
          <p:cNvPr id="7331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3187" name="Rectangle 3"/>
          <p:cNvSpPr>
            <a:spLocks noGrp="1" noChangeArrowheads="1"/>
          </p:cNvSpPr>
          <p:nvPr>
            <p:ph type="body" idx="1"/>
          </p:nvPr>
        </p:nvSpPr>
        <p:spPr/>
        <p:txBody>
          <a:bodyPr/>
          <a:lstStyle/>
          <a:p>
            <a:endParaRPr lang="en-US" b="1">
              <a:cs typeface="Arial" charset="0"/>
            </a:endParaRPr>
          </a:p>
        </p:txBody>
      </p:sp>
    </p:spTree>
    <p:extLst>
      <p:ext uri="{BB962C8B-B14F-4D97-AF65-F5344CB8AC3E}">
        <p14:creationId xmlns:p14="http://schemas.microsoft.com/office/powerpoint/2010/main" val="3569052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AA0C5-0246-864D-AAA1-AF9AA5953B4D}" type="slidenum">
              <a:rPr lang="en-US"/>
              <a:pPr/>
              <a:t>34</a:t>
            </a:fld>
            <a:endParaRPr lang="en-US"/>
          </a:p>
        </p:txBody>
      </p:sp>
      <p:sp>
        <p:nvSpPr>
          <p:cNvPr id="80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5285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04D41-5C19-3A44-9F02-55D581A54CC3}" type="slidenum">
              <a:rPr lang="en-US"/>
              <a:pPr/>
              <a:t>35</a:t>
            </a:fld>
            <a:endParaRPr lang="en-US"/>
          </a:p>
        </p:txBody>
      </p:sp>
      <p:sp>
        <p:nvSpPr>
          <p:cNvPr id="7372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37283" name="Rectangle 3"/>
          <p:cNvSpPr>
            <a:spLocks noGrp="1" noChangeArrowheads="1"/>
          </p:cNvSpPr>
          <p:nvPr>
            <p:ph type="body" idx="1"/>
          </p:nvPr>
        </p:nvSpPr>
        <p:spPr/>
        <p:txBody>
          <a:bodyPr/>
          <a:lstStyle/>
          <a:p>
            <a:r>
              <a:rPr lang="en-US" b="1"/>
              <a:t>OBJECTIVE 4</a:t>
            </a:r>
            <a:r>
              <a:rPr lang="en-US" b="1">
                <a:cs typeface="Arial" charset="0"/>
              </a:rPr>
              <a:t>| Discuss the health consequences of catastrophes, significant lie changes, and daily hassles.</a:t>
            </a:r>
          </a:p>
        </p:txBody>
      </p:sp>
    </p:spTree>
    <p:extLst>
      <p:ext uri="{BB962C8B-B14F-4D97-AF65-F5344CB8AC3E}">
        <p14:creationId xmlns:p14="http://schemas.microsoft.com/office/powerpoint/2010/main" val="3358715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E4A23-1139-544E-8558-1405291CE3B4}" type="slidenum">
              <a:rPr lang="en-US"/>
              <a:pPr/>
              <a:t>36</a:t>
            </a:fld>
            <a:endParaRPr lang="en-US"/>
          </a:p>
        </p:txBody>
      </p:sp>
      <p:sp>
        <p:nvSpPr>
          <p:cNvPr id="813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1970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477D5-171A-8C41-BD61-0EB3147B2E97}" type="slidenum">
              <a:rPr lang="en-US"/>
              <a:pPr/>
              <a:t>37</a:t>
            </a:fld>
            <a:endParaRPr lang="en-US"/>
          </a:p>
        </p:txBody>
      </p:sp>
      <p:sp>
        <p:nvSpPr>
          <p:cNvPr id="814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1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4785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CC670-619A-1B45-B9CB-D43C463AB4EC}" type="slidenum">
              <a:rPr lang="en-US"/>
              <a:pPr/>
              <a:t>38</a:t>
            </a:fld>
            <a:endParaRPr lang="en-US"/>
          </a:p>
        </p:txBody>
      </p:sp>
      <p:sp>
        <p:nvSpPr>
          <p:cNvPr id="7444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4451" name="Rectangle 3"/>
          <p:cNvSpPr>
            <a:spLocks noGrp="1" noChangeArrowheads="1"/>
          </p:cNvSpPr>
          <p:nvPr>
            <p:ph type="body" idx="1"/>
          </p:nvPr>
        </p:nvSpPr>
        <p:spPr/>
        <p:txBody>
          <a:bodyPr/>
          <a:lstStyle/>
          <a:p>
            <a:r>
              <a:rPr lang="en-US" b="1"/>
              <a:t>OBJECTIVE 6</a:t>
            </a:r>
            <a:r>
              <a:rPr lang="en-US" b="1">
                <a:cs typeface="Arial" charset="0"/>
              </a:rPr>
              <a:t>| Distinguish between a psychophysical illness and hypochondriasis. </a:t>
            </a:r>
          </a:p>
        </p:txBody>
      </p:sp>
    </p:spTree>
    <p:extLst>
      <p:ext uri="{BB962C8B-B14F-4D97-AF65-F5344CB8AC3E}">
        <p14:creationId xmlns:p14="http://schemas.microsoft.com/office/powerpoint/2010/main" val="2194463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27B9A-316C-EE47-8A44-03A0672DAEC7}" type="slidenum">
              <a:rPr lang="en-US"/>
              <a:pPr/>
              <a:t>39</a:t>
            </a:fld>
            <a:endParaRPr lang="en-US"/>
          </a:p>
        </p:txBody>
      </p:sp>
      <p:sp>
        <p:nvSpPr>
          <p:cNvPr id="7485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48547" name="Rectangle 3"/>
          <p:cNvSpPr>
            <a:spLocks noGrp="1" noChangeArrowheads="1"/>
          </p:cNvSpPr>
          <p:nvPr>
            <p:ph type="body" idx="1"/>
          </p:nvPr>
        </p:nvSpPr>
        <p:spPr/>
        <p:txBody>
          <a:bodyPr/>
          <a:lstStyle/>
          <a:p>
            <a:r>
              <a:rPr lang="en-US" b="1"/>
              <a:t>OBJECTIVE 7</a:t>
            </a:r>
            <a:r>
              <a:rPr lang="en-US" b="1">
                <a:cs typeface="Arial" charset="0"/>
              </a:rPr>
              <a:t>| Describe the effect of stress on immune system functioning.</a:t>
            </a:r>
          </a:p>
        </p:txBody>
      </p:sp>
    </p:spTree>
    <p:extLst>
      <p:ext uri="{BB962C8B-B14F-4D97-AF65-F5344CB8AC3E}">
        <p14:creationId xmlns:p14="http://schemas.microsoft.com/office/powerpoint/2010/main" val="3141029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9F04E-32D1-C944-8E2B-883F8ECB3E1E}" type="slidenum">
              <a:rPr lang="en-US"/>
              <a:pPr/>
              <a:t>40</a:t>
            </a:fld>
            <a:endParaRPr lang="en-US"/>
          </a:p>
        </p:txBody>
      </p:sp>
      <p:sp>
        <p:nvSpPr>
          <p:cNvPr id="7598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9811" name="Rectangle 3"/>
          <p:cNvSpPr>
            <a:spLocks noGrp="1" noChangeArrowheads="1"/>
          </p:cNvSpPr>
          <p:nvPr>
            <p:ph type="body" idx="1"/>
          </p:nvPr>
        </p:nvSpPr>
        <p:spPr/>
        <p:txBody>
          <a:bodyPr/>
          <a:lstStyle/>
          <a:p>
            <a:r>
              <a:rPr lang="en-US" b="1"/>
              <a:t>OBJECTIVE 12</a:t>
            </a:r>
            <a:r>
              <a:rPr lang="en-US" b="1">
                <a:cs typeface="Arial" charset="0"/>
              </a:rPr>
              <a:t>| Describe how a perceived lack of control can affect health.</a:t>
            </a:r>
          </a:p>
        </p:txBody>
      </p:sp>
    </p:spTree>
    <p:extLst>
      <p:ext uri="{BB962C8B-B14F-4D97-AF65-F5344CB8AC3E}">
        <p14:creationId xmlns:p14="http://schemas.microsoft.com/office/powerpoint/2010/main" val="246542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E118C-E757-A743-94C0-A1CCD3FF6384}" type="slidenum">
              <a:rPr lang="en-US"/>
              <a:pPr/>
              <a:t>5</a:t>
            </a:fld>
            <a:endParaRPr lang="en-US"/>
          </a:p>
        </p:txBody>
      </p:sp>
      <p:sp>
        <p:nvSpPr>
          <p:cNvPr id="675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7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084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2FD4D-BA2F-D54E-9F76-C3C6B6C4CD03}" type="slidenum">
              <a:rPr lang="en-US"/>
              <a:pPr/>
              <a:t>7</a:t>
            </a:fld>
            <a:endParaRPr lang="en-US"/>
          </a:p>
        </p:txBody>
      </p:sp>
      <p:sp>
        <p:nvSpPr>
          <p:cNvPr id="582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2659" name="Rectangle 3"/>
          <p:cNvSpPr>
            <a:spLocks noGrp="1" noChangeArrowheads="1"/>
          </p:cNvSpPr>
          <p:nvPr>
            <p:ph type="body" idx="1"/>
          </p:nvPr>
        </p:nvSpPr>
        <p:spPr/>
        <p:txBody>
          <a:bodyPr/>
          <a:lstStyle/>
          <a:p>
            <a:r>
              <a:rPr lang="en-US" b="1"/>
              <a:t>OBJECTIVE 2</a:t>
            </a:r>
            <a:r>
              <a:rPr lang="en-US" b="1">
                <a:cs typeface="Arial" charset="0"/>
              </a:rPr>
              <a:t>| Describe the role of the autonomic nervous system during emotional arousal.</a:t>
            </a:r>
          </a:p>
        </p:txBody>
      </p:sp>
    </p:spTree>
    <p:extLst>
      <p:ext uri="{BB962C8B-B14F-4D97-AF65-F5344CB8AC3E}">
        <p14:creationId xmlns:p14="http://schemas.microsoft.com/office/powerpoint/2010/main" val="221833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F5198-A230-0245-9D17-8910B7A783FD}" type="slidenum">
              <a:rPr lang="en-US"/>
              <a:pPr/>
              <a:t>9</a:t>
            </a:fld>
            <a:endParaRPr lang="en-US"/>
          </a:p>
        </p:txBody>
      </p:sp>
      <p:sp>
        <p:nvSpPr>
          <p:cNvPr id="5867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6755" name="Rectangle 3"/>
          <p:cNvSpPr>
            <a:spLocks noGrp="1" noChangeArrowheads="1"/>
          </p:cNvSpPr>
          <p:nvPr>
            <p:ph type="body" idx="1"/>
          </p:nvPr>
        </p:nvSpPr>
        <p:spPr/>
        <p:txBody>
          <a:bodyPr/>
          <a:lstStyle/>
          <a:p>
            <a:r>
              <a:rPr lang="en-US" b="1"/>
              <a:t>OBJECTIVE 4</a:t>
            </a:r>
            <a:r>
              <a:rPr lang="en-US" b="1">
                <a:cs typeface="Arial" charset="0"/>
              </a:rPr>
              <a:t>| Name three emotions that involve similar physiological arousal.</a:t>
            </a:r>
          </a:p>
        </p:txBody>
      </p:sp>
    </p:spTree>
    <p:extLst>
      <p:ext uri="{BB962C8B-B14F-4D97-AF65-F5344CB8AC3E}">
        <p14:creationId xmlns:p14="http://schemas.microsoft.com/office/powerpoint/2010/main" val="2722615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9F470D-CBBD-0149-A2BF-76D715C9D18E}" type="slidenum">
              <a:rPr lang="en-US"/>
              <a:pPr/>
              <a:t>10</a:t>
            </a:fld>
            <a:endParaRPr lang="en-US"/>
          </a:p>
        </p:txBody>
      </p:sp>
      <p:sp>
        <p:nvSpPr>
          <p:cNvPr id="5888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88803" name="Rectangle 3"/>
          <p:cNvSpPr>
            <a:spLocks noGrp="1" noChangeArrowheads="1"/>
          </p:cNvSpPr>
          <p:nvPr>
            <p:ph type="body" idx="1"/>
          </p:nvPr>
        </p:nvSpPr>
        <p:spPr/>
        <p:txBody>
          <a:bodyPr/>
          <a:lstStyle/>
          <a:p>
            <a:r>
              <a:rPr lang="en-US" b="1"/>
              <a:t>OBJECTIVE 5</a:t>
            </a:r>
            <a:r>
              <a:rPr lang="en-US" b="1">
                <a:cs typeface="Arial" charset="0"/>
              </a:rPr>
              <a:t>| Describe some physiological and brain pattern indicators of specific emotions.</a:t>
            </a:r>
          </a:p>
        </p:txBody>
      </p:sp>
    </p:spTree>
    <p:extLst>
      <p:ext uri="{BB962C8B-B14F-4D97-AF65-F5344CB8AC3E}">
        <p14:creationId xmlns:p14="http://schemas.microsoft.com/office/powerpoint/2010/main" val="91883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B6521-07EF-BE46-86FE-7B0AE9442606}" type="slidenum">
              <a:rPr lang="en-US"/>
              <a:pPr/>
              <a:t>11</a:t>
            </a:fld>
            <a:endParaRPr lang="en-US"/>
          </a:p>
        </p:txBody>
      </p:sp>
      <p:sp>
        <p:nvSpPr>
          <p:cNvPr id="594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4947" name="Rectangle 3"/>
          <p:cNvSpPr>
            <a:spLocks noGrp="1" noChangeArrowheads="1"/>
          </p:cNvSpPr>
          <p:nvPr>
            <p:ph type="body" idx="1"/>
          </p:nvPr>
        </p:nvSpPr>
        <p:spPr/>
        <p:txBody>
          <a:bodyPr/>
          <a:lstStyle/>
          <a:p>
            <a:r>
              <a:rPr lang="en-US" b="1"/>
              <a:t>OBJECTIVE 6</a:t>
            </a:r>
            <a:r>
              <a:rPr lang="en-US" b="1">
                <a:cs typeface="Arial" charset="0"/>
              </a:rPr>
              <a:t>| Explain how spillover effect influences our experience of emotion.</a:t>
            </a:r>
          </a:p>
        </p:txBody>
      </p:sp>
    </p:spTree>
    <p:extLst>
      <p:ext uri="{BB962C8B-B14F-4D97-AF65-F5344CB8AC3E}">
        <p14:creationId xmlns:p14="http://schemas.microsoft.com/office/powerpoint/2010/main" val="121369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956DE-D4CE-5041-AEEF-9501429FE5BC}" type="slidenum">
              <a:rPr lang="en-US"/>
              <a:pPr/>
              <a:t>12</a:t>
            </a:fld>
            <a:endParaRPr lang="en-US"/>
          </a:p>
        </p:txBody>
      </p:sp>
      <p:sp>
        <p:nvSpPr>
          <p:cNvPr id="599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99043" name="Rectangle 3"/>
          <p:cNvSpPr>
            <a:spLocks noGrp="1" noChangeArrowheads="1"/>
          </p:cNvSpPr>
          <p:nvPr>
            <p:ph type="body" idx="1"/>
          </p:nvPr>
        </p:nvSpPr>
        <p:spPr/>
        <p:txBody>
          <a:bodyPr/>
          <a:lstStyle/>
          <a:p>
            <a:r>
              <a:rPr lang="en-US" b="1"/>
              <a:t>OBJECTIVE 7</a:t>
            </a:r>
            <a:r>
              <a:rPr lang="en-US" b="1">
                <a:cs typeface="Arial" charset="0"/>
              </a:rPr>
              <a:t>| Distinguish the two alternate pathways that sensory stimuli may travel when triggering an emotional response.</a:t>
            </a:r>
          </a:p>
        </p:txBody>
      </p:sp>
    </p:spTree>
    <p:extLst>
      <p:ext uri="{BB962C8B-B14F-4D97-AF65-F5344CB8AC3E}">
        <p14:creationId xmlns:p14="http://schemas.microsoft.com/office/powerpoint/2010/main" val="261675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D82415-9C89-46E2-8975-654413B7CAA0}"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265474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82415-9C89-46E2-8975-654413B7CAA0}"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6585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82415-9C89-46E2-8975-654413B7CAA0}"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74053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193C76B6-3D5F-C946-9BBC-5F27A2042C5C}" type="slidenum">
              <a:rPr lang="en-US"/>
              <a:pPr/>
              <a:t>‹#›</a:t>
            </a:fld>
            <a:endParaRPr lang="en-US"/>
          </a:p>
        </p:txBody>
      </p:sp>
    </p:spTree>
    <p:extLst>
      <p:ext uri="{BB962C8B-B14F-4D97-AF65-F5344CB8AC3E}">
        <p14:creationId xmlns:p14="http://schemas.microsoft.com/office/powerpoint/2010/main" val="1550080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CDE6967-8B85-9C47-A976-97A750086416}" type="slidenum">
              <a:rPr lang="en-US"/>
              <a:pPr/>
              <a:t>‹#›</a:t>
            </a:fld>
            <a:endParaRPr lang="en-US"/>
          </a:p>
        </p:txBody>
      </p:sp>
    </p:spTree>
    <p:extLst>
      <p:ext uri="{BB962C8B-B14F-4D97-AF65-F5344CB8AC3E}">
        <p14:creationId xmlns:p14="http://schemas.microsoft.com/office/powerpoint/2010/main" val="75519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82415-9C89-46E2-8975-654413B7CAA0}"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30353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82415-9C89-46E2-8975-654413B7CAA0}" type="datetimeFigureOut">
              <a:rPr lang="en-US" smtClean="0"/>
              <a:t>12/27/2017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215896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D82415-9C89-46E2-8975-654413B7CAA0}"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14960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D82415-9C89-46E2-8975-654413B7CAA0}" type="datetimeFigureOut">
              <a:rPr lang="en-US" smtClean="0"/>
              <a:t>12/27/2017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06989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D82415-9C89-46E2-8975-654413B7CAA0}" type="datetimeFigureOut">
              <a:rPr lang="en-US" smtClean="0"/>
              <a:t>12/27/2017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228394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2415-9C89-46E2-8975-654413B7CAA0}" type="datetimeFigureOut">
              <a:rPr lang="en-US" smtClean="0"/>
              <a:t>12/27/2017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109463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82415-9C89-46E2-8975-654413B7CAA0}"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205682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82415-9C89-46E2-8975-654413B7CAA0}" type="datetimeFigureOut">
              <a:rPr lang="en-US" smtClean="0"/>
              <a:t>12/27/2017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BF03B-56FC-459C-9AB9-9FB54D9EAFE4}" type="slidenum">
              <a:rPr lang="en-US" smtClean="0"/>
              <a:t>‹#›</a:t>
            </a:fld>
            <a:endParaRPr lang="en-US"/>
          </a:p>
        </p:txBody>
      </p:sp>
    </p:spTree>
    <p:extLst>
      <p:ext uri="{BB962C8B-B14F-4D97-AF65-F5344CB8AC3E}">
        <p14:creationId xmlns:p14="http://schemas.microsoft.com/office/powerpoint/2010/main" val="3231466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2415-9C89-46E2-8975-654413B7CAA0}" type="datetimeFigureOut">
              <a:rPr lang="en-US" smtClean="0"/>
              <a:t>12/27/2017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BF03B-56FC-459C-9AB9-9FB54D9EAFE4}" type="slidenum">
              <a:rPr lang="en-US" smtClean="0"/>
              <a:t>‹#›</a:t>
            </a:fld>
            <a:endParaRPr lang="en-US"/>
          </a:p>
        </p:txBody>
      </p:sp>
    </p:spTree>
    <p:extLst>
      <p:ext uri="{BB962C8B-B14F-4D97-AF65-F5344CB8AC3E}">
        <p14:creationId xmlns:p14="http://schemas.microsoft.com/office/powerpoint/2010/main" val="1959923171"/>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ctrTitle"/>
          </p:nvPr>
        </p:nvSpPr>
        <p:spPr>
          <a:xfrm>
            <a:off x="2243138" y="2224088"/>
            <a:ext cx="7681912" cy="3186112"/>
          </a:xfrm>
        </p:spPr>
        <p:txBody>
          <a:bodyPr/>
          <a:lstStyle/>
          <a:p>
            <a:r>
              <a:rPr lang="en-US" sz="5400">
                <a:latin typeface="Palatino Linotype" charset="0"/>
              </a:rPr>
              <a:t>Emotion</a:t>
            </a:r>
            <a:br>
              <a:rPr lang="en-US" sz="5400">
                <a:latin typeface="Palatino Linotype" charset="0"/>
              </a:rPr>
            </a:br>
            <a:r>
              <a:rPr lang="en-US">
                <a:latin typeface="Palatino Linotype" charset="0"/>
              </a:rPr>
              <a:t/>
            </a:r>
            <a:br>
              <a:rPr lang="en-US">
                <a:latin typeface="Palatino Linotype" charset="0"/>
              </a:rPr>
            </a:br>
            <a:r>
              <a:rPr lang="en-US" sz="3600">
                <a:latin typeface="Palatino Linotype" charset="0"/>
                <a:cs typeface="Times" charset="0"/>
              </a:rPr>
              <a:t>Chapter 13</a:t>
            </a:r>
          </a:p>
        </p:txBody>
      </p:sp>
      <p:sp>
        <p:nvSpPr>
          <p:cNvPr id="4" name="Slide Number Placeholder 5"/>
          <p:cNvSpPr>
            <a:spLocks noGrp="1"/>
          </p:cNvSpPr>
          <p:nvPr>
            <p:ph type="sldNum" sz="quarter" idx="12"/>
          </p:nvPr>
        </p:nvSpPr>
        <p:spPr/>
        <p:txBody>
          <a:bodyPr/>
          <a:lstStyle/>
          <a:p>
            <a:fld id="{93479977-2048-A845-A6FB-EA3C19A0A3CC}" type="slidenum">
              <a:rPr lang="en-US"/>
              <a:pPr/>
              <a:t>1</a:t>
            </a:fld>
            <a:endParaRPr lang="en-US"/>
          </a:p>
        </p:txBody>
      </p:sp>
      <p:pic>
        <p:nvPicPr>
          <p:cNvPr id="558084" name="Picture 4" descr="12673_MyersPsy8e_CO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81000"/>
            <a:ext cx="2020888" cy="2057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83109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2195513" y="257175"/>
            <a:ext cx="7772400" cy="1143000"/>
          </a:xfrm>
        </p:spPr>
        <p:txBody>
          <a:bodyPr/>
          <a:lstStyle/>
          <a:p>
            <a:r>
              <a:rPr lang="en-US" sz="4000">
                <a:latin typeface="Palatino Linotype" charset="0"/>
              </a:rPr>
              <a:t>Physiological Differences</a:t>
            </a:r>
          </a:p>
        </p:txBody>
      </p:sp>
      <p:sp>
        <p:nvSpPr>
          <p:cNvPr id="587779" name="Rectangle 3"/>
          <p:cNvSpPr>
            <a:spLocks noGrp="1" noChangeArrowheads="1"/>
          </p:cNvSpPr>
          <p:nvPr>
            <p:ph type="body" sz="half" idx="1"/>
          </p:nvPr>
        </p:nvSpPr>
        <p:spPr>
          <a:xfrm>
            <a:off x="2119313" y="1585913"/>
            <a:ext cx="7924800" cy="1607288"/>
          </a:xfrm>
        </p:spPr>
        <p:txBody>
          <a:bodyPr>
            <a:normAutofit/>
          </a:bodyPr>
          <a:lstStyle/>
          <a:p>
            <a:pPr algn="ctr"/>
            <a:r>
              <a:rPr lang="en-US" sz="2400" dirty="0">
                <a:latin typeface="Palatino Linotype" charset="0"/>
              </a:rPr>
              <a:t>The amygdala shows differences in activation during the emotions of anger and rage. Activity of the left hemisphere (happy) is different from the right (depressed) for emotions.</a:t>
            </a:r>
          </a:p>
        </p:txBody>
      </p:sp>
      <p:pic>
        <p:nvPicPr>
          <p:cNvPr id="587785" name="Picture 9" descr="Amygdala"/>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11200" t="20143" r="6400" b="20857"/>
          <a:stretch>
            <a:fillRect/>
          </a:stretch>
        </p:blipFill>
        <p:spPr>
          <a:xfrm>
            <a:off x="2668490" y="3219097"/>
            <a:ext cx="3076506" cy="338887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587792" name="Picture 16" descr="Hemisphere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551726" y="3193201"/>
            <a:ext cx="3050948" cy="341476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4666409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4" name="Rectangle 4"/>
          <p:cNvSpPr>
            <a:spLocks noGrp="1" noChangeArrowheads="1"/>
          </p:cNvSpPr>
          <p:nvPr>
            <p:ph type="title"/>
          </p:nvPr>
        </p:nvSpPr>
        <p:spPr>
          <a:xfrm>
            <a:off x="2195513" y="276225"/>
            <a:ext cx="7772400" cy="1143000"/>
          </a:xfrm>
        </p:spPr>
        <p:txBody>
          <a:bodyPr/>
          <a:lstStyle/>
          <a:p>
            <a:r>
              <a:rPr lang="en-US" sz="4000">
                <a:latin typeface="Palatino Linotype" charset="0"/>
              </a:rPr>
              <a:t>Cognition Can Define Emotion</a:t>
            </a:r>
          </a:p>
        </p:txBody>
      </p:sp>
      <p:sp>
        <p:nvSpPr>
          <p:cNvPr id="593925" name="Rectangle 5"/>
          <p:cNvSpPr>
            <a:spLocks noGrp="1" noChangeArrowheads="1"/>
          </p:cNvSpPr>
          <p:nvPr>
            <p:ph type="body" sz="half" idx="1"/>
          </p:nvPr>
        </p:nvSpPr>
        <p:spPr>
          <a:xfrm>
            <a:off x="2119313" y="1600200"/>
            <a:ext cx="7924800" cy="1066800"/>
          </a:xfrm>
        </p:spPr>
        <p:txBody>
          <a:bodyPr>
            <a:normAutofit fontScale="92500"/>
          </a:bodyPr>
          <a:lstStyle/>
          <a:p>
            <a:pPr marL="0" indent="0" algn="ctr">
              <a:buNone/>
            </a:pPr>
            <a:r>
              <a:rPr lang="en-US" dirty="0">
                <a:latin typeface="Palatino Linotype" charset="0"/>
              </a:rPr>
              <a:t>An arousal response to one event spills over into our response to the next event</a:t>
            </a:r>
            <a:r>
              <a:rPr lang="en-US" dirty="0">
                <a:latin typeface="Palatino Linotype" charset="0"/>
              </a:rPr>
              <a:t>. Called the </a:t>
            </a:r>
            <a:r>
              <a:rPr lang="en-US" i="1" dirty="0">
                <a:latin typeface="Palatino Linotype" charset="0"/>
              </a:rPr>
              <a:t>spillover effect.</a:t>
            </a:r>
            <a:endParaRPr lang="en-US" dirty="0">
              <a:latin typeface="Palatino Linotype" charset="0"/>
            </a:endParaRPr>
          </a:p>
        </p:txBody>
      </p:sp>
      <p:pic>
        <p:nvPicPr>
          <p:cNvPr id="593929" name="Picture 9" descr="12673_MyersPsy8e_13UN03a"/>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362200" y="2819400"/>
            <a:ext cx="3429000" cy="2286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593931" name="Picture 11" descr="12673_MyersPsy8e_13UN03b"/>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400800" y="2819400"/>
            <a:ext cx="3086100" cy="2286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9" name="Slide Number Placeholder 7"/>
          <p:cNvSpPr>
            <a:spLocks noGrp="1"/>
          </p:cNvSpPr>
          <p:nvPr>
            <p:ph type="sldNum" sz="quarter" idx="12"/>
          </p:nvPr>
        </p:nvSpPr>
        <p:spPr/>
        <p:txBody>
          <a:bodyPr/>
          <a:lstStyle/>
          <a:p>
            <a:fld id="{DD417374-B6D5-8747-A574-7F4791E50724}" type="slidenum">
              <a:rPr lang="en-US"/>
              <a:pPr/>
              <a:t>11</a:t>
            </a:fld>
            <a:endParaRPr lang="en-US"/>
          </a:p>
        </p:txBody>
      </p:sp>
      <p:sp>
        <p:nvSpPr>
          <p:cNvPr id="593926" name="Text Box 6"/>
          <p:cNvSpPr txBox="1">
            <a:spLocks noChangeArrowheads="1"/>
          </p:cNvSpPr>
          <p:nvPr/>
        </p:nvSpPr>
        <p:spPr bwMode="auto">
          <a:xfrm>
            <a:off x="2428875" y="5238751"/>
            <a:ext cx="72961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274320">
            <a:spAutoFit/>
          </a:bodyPr>
          <a:lstStyle/>
          <a:p>
            <a:pPr algn="ctr"/>
            <a:r>
              <a:rPr lang="en-US">
                <a:latin typeface="Palatino Linotype" charset="0"/>
              </a:rPr>
              <a:t>Arousal from a soccer match can fuel anger, which may lead to rioting.</a:t>
            </a:r>
          </a:p>
        </p:txBody>
      </p:sp>
    </p:spTree>
    <p:extLst>
      <p:ext uri="{BB962C8B-B14F-4D97-AF65-F5344CB8AC3E}">
        <p14:creationId xmlns:p14="http://schemas.microsoft.com/office/powerpoint/2010/main" val="28227710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1828800" y="257176"/>
            <a:ext cx="8534400" cy="885825"/>
          </a:xfrm>
        </p:spPr>
        <p:txBody>
          <a:bodyPr>
            <a:normAutofit fontScale="90000"/>
          </a:bodyPr>
          <a:lstStyle/>
          <a:p>
            <a:r>
              <a:rPr lang="en-US" sz="3600">
                <a:latin typeface="Palatino Linotype" charset="0"/>
              </a:rPr>
              <a:t>Cognition Does Not Always Precede Emotion</a:t>
            </a:r>
          </a:p>
        </p:txBody>
      </p:sp>
      <p:sp>
        <p:nvSpPr>
          <p:cNvPr id="598019" name="Rectangle 3"/>
          <p:cNvSpPr>
            <a:spLocks noGrp="1" noChangeArrowheads="1"/>
          </p:cNvSpPr>
          <p:nvPr>
            <p:ph type="body" sz="half" idx="1"/>
          </p:nvPr>
        </p:nvSpPr>
        <p:spPr>
          <a:xfrm>
            <a:off x="1828800" y="1371600"/>
            <a:ext cx="8610600" cy="1600200"/>
          </a:xfrm>
        </p:spPr>
        <p:txBody>
          <a:bodyPr/>
          <a:lstStyle/>
          <a:p>
            <a:pPr marL="0" indent="0" algn="ctr">
              <a:buNone/>
            </a:pPr>
            <a:r>
              <a:rPr lang="en-US">
                <a:latin typeface="Palatino Linotype" charset="0"/>
              </a:rPr>
              <a:t>A subliminally presented happy face can encourage subjects to drink more than when presented with an angry face (Berridge &amp; Winkeilman, 2003).</a:t>
            </a:r>
          </a:p>
        </p:txBody>
      </p:sp>
      <p:pic>
        <p:nvPicPr>
          <p:cNvPr id="598025" name="Picture 9" descr="12673_MyersPsy8e_fi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657600" y="2992438"/>
            <a:ext cx="4572000" cy="27225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fld id="{8222C940-9BE8-AF48-A542-6BC895B574E5}" type="slidenum">
              <a:rPr lang="en-US"/>
              <a:pPr/>
              <a:t>12</a:t>
            </a:fld>
            <a:endParaRPr lang="en-US"/>
          </a:p>
        </p:txBody>
      </p:sp>
      <p:sp>
        <p:nvSpPr>
          <p:cNvPr id="598021" name="Text Box 5"/>
          <p:cNvSpPr txBox="1">
            <a:spLocks noChangeArrowheads="1"/>
          </p:cNvSpPr>
          <p:nvPr/>
        </p:nvSpPr>
        <p:spPr bwMode="auto">
          <a:xfrm>
            <a:off x="2428875" y="5730876"/>
            <a:ext cx="729615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274320">
            <a:spAutoFit/>
          </a:bodyPr>
          <a:lstStyle/>
          <a:p>
            <a:pPr algn="ctr"/>
            <a:r>
              <a:rPr lang="en-US">
                <a:latin typeface="Palatino Linotype" charset="0"/>
              </a:rPr>
              <a:t>Emotions are felt directly through the amygdala (a) or through the cortex </a:t>
            </a:r>
            <a:r>
              <a:rPr lang="en-US"/>
              <a:t>(b)</a:t>
            </a:r>
            <a:r>
              <a:rPr lang="en-US">
                <a:latin typeface="Palatino Linotype" charset="0"/>
              </a:rPr>
              <a:t> for analysis. </a:t>
            </a:r>
          </a:p>
        </p:txBody>
      </p:sp>
    </p:spTree>
    <p:extLst>
      <p:ext uri="{BB962C8B-B14F-4D97-AF65-F5344CB8AC3E}">
        <p14:creationId xmlns:p14="http://schemas.microsoft.com/office/powerpoint/2010/main" val="4462788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2209800" y="271463"/>
            <a:ext cx="7772400" cy="1143000"/>
          </a:xfrm>
        </p:spPr>
        <p:txBody>
          <a:bodyPr/>
          <a:lstStyle/>
          <a:p>
            <a:r>
              <a:rPr lang="en-US" sz="4000">
                <a:latin typeface="Palatino Linotype" charset="0"/>
              </a:rPr>
              <a:t>Nonverbal Communication</a:t>
            </a:r>
          </a:p>
        </p:txBody>
      </p:sp>
      <p:sp>
        <p:nvSpPr>
          <p:cNvPr id="609283" name="Rectangle 3"/>
          <p:cNvSpPr>
            <a:spLocks noGrp="1" noChangeArrowheads="1"/>
          </p:cNvSpPr>
          <p:nvPr>
            <p:ph type="body" sz="half" idx="1"/>
          </p:nvPr>
        </p:nvSpPr>
        <p:spPr>
          <a:xfrm>
            <a:off x="2057400" y="1447800"/>
            <a:ext cx="8001000" cy="2514600"/>
          </a:xfrm>
        </p:spPr>
        <p:txBody>
          <a:bodyPr/>
          <a:lstStyle/>
          <a:p>
            <a:pPr marL="0" indent="0" algn="ctr">
              <a:buNone/>
            </a:pPr>
            <a:r>
              <a:rPr lang="en-US">
                <a:latin typeface="Palatino Linotype" charset="0"/>
              </a:rPr>
              <a:t>Most of us are good at deciphering emotions through non-verbal communication. In a crowd of faces a single angry face will “pop out” faster than a single happy face (Fox et al. 2000).</a:t>
            </a:r>
          </a:p>
        </p:txBody>
      </p:sp>
      <p:pic>
        <p:nvPicPr>
          <p:cNvPr id="609290" name="Picture 10" descr="Happy Fac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616450" y="3429001"/>
            <a:ext cx="2927350" cy="2970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609292" name="Picture 12" descr="Angry Fac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614863" y="3429001"/>
            <a:ext cx="2932112" cy="29702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7"/>
          <p:cNvSpPr>
            <a:spLocks noGrp="1"/>
          </p:cNvSpPr>
          <p:nvPr>
            <p:ph type="sldNum" sz="quarter" idx="12"/>
          </p:nvPr>
        </p:nvSpPr>
        <p:spPr/>
        <p:txBody>
          <a:bodyPr/>
          <a:lstStyle/>
          <a:p>
            <a:fld id="{B1A3D222-4D38-2646-B587-9CBA7507C65A}" type="slidenum">
              <a:rPr lang="en-US"/>
              <a:pPr/>
              <a:t>13</a:t>
            </a:fld>
            <a:endParaRPr lang="en-US"/>
          </a:p>
        </p:txBody>
      </p:sp>
    </p:spTree>
    <p:extLst>
      <p:ext uri="{BB962C8B-B14F-4D97-AF65-F5344CB8AC3E}">
        <p14:creationId xmlns:p14="http://schemas.microsoft.com/office/powerpoint/2010/main" val="35442736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9290"/>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nodeType="afterEffect">
                                  <p:stCondLst>
                                    <p:cond delay="1500"/>
                                  </p:stCondLst>
                                  <p:childTnLst>
                                    <p:set>
                                      <p:cBhvr>
                                        <p:cTn id="9" dur="1" fill="hold">
                                          <p:stCondLst>
                                            <p:cond delay="0"/>
                                          </p:stCondLst>
                                        </p:cTn>
                                        <p:tgtEl>
                                          <p:spTgt spid="609290"/>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500"/>
                                  </p:stCondLst>
                                  <p:childTnLst>
                                    <p:set>
                                      <p:cBhvr>
                                        <p:cTn id="13" dur="1" fill="hold">
                                          <p:stCondLst>
                                            <p:cond delay="0"/>
                                          </p:stCondLst>
                                        </p:cTn>
                                        <p:tgtEl>
                                          <p:spTgt spid="609292"/>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1500"/>
                                  </p:stCondLst>
                                  <p:childTnLst>
                                    <p:set>
                                      <p:cBhvr>
                                        <p:cTn id="16" dur="1" fill="hold">
                                          <p:stCondLst>
                                            <p:cond delay="0"/>
                                          </p:stCondLst>
                                        </p:cTn>
                                        <p:tgtEl>
                                          <p:spTgt spid="609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2195513" y="257175"/>
            <a:ext cx="7772400" cy="1143000"/>
          </a:xfrm>
        </p:spPr>
        <p:txBody>
          <a:bodyPr>
            <a:normAutofit/>
          </a:bodyPr>
          <a:lstStyle/>
          <a:p>
            <a:r>
              <a:rPr lang="en-US" sz="3600">
                <a:latin typeface="Palatino Linotype" charset="0"/>
              </a:rPr>
              <a:t>Gender, Emotion, and Nonverbal Behavior</a:t>
            </a:r>
          </a:p>
        </p:txBody>
      </p:sp>
      <p:sp>
        <p:nvSpPr>
          <p:cNvPr id="612355" name="Rectangle 3"/>
          <p:cNvSpPr>
            <a:spLocks noGrp="1" noChangeArrowheads="1"/>
          </p:cNvSpPr>
          <p:nvPr>
            <p:ph type="body" sz="half" idx="1"/>
          </p:nvPr>
        </p:nvSpPr>
        <p:spPr>
          <a:xfrm>
            <a:off x="2014538" y="1600200"/>
            <a:ext cx="8153400" cy="1828800"/>
          </a:xfrm>
        </p:spPr>
        <p:txBody>
          <a:bodyPr/>
          <a:lstStyle/>
          <a:p>
            <a:pPr marL="0" indent="0" algn="ctr">
              <a:buNone/>
            </a:pPr>
            <a:r>
              <a:rPr lang="en-US">
                <a:latin typeface="Palatino Linotype" charset="0"/>
              </a:rPr>
              <a:t>Women are much better at discerning nonverbal emotions than men. When shown sad, happy, and scary film clips women expressed more emotions than men.</a:t>
            </a:r>
          </a:p>
        </p:txBody>
      </p:sp>
      <p:pic>
        <p:nvPicPr>
          <p:cNvPr id="612358" name="Picture 6" descr="12673_MyersPsy8e_fi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886200" y="3429000"/>
            <a:ext cx="3581400" cy="32210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FFB7C35F-F264-B84B-A6F5-6A29AD5CFD14}" type="slidenum">
              <a:rPr lang="en-US"/>
              <a:pPr/>
              <a:t>14</a:t>
            </a:fld>
            <a:endParaRPr lang="en-US"/>
          </a:p>
        </p:txBody>
      </p:sp>
    </p:spTree>
    <p:extLst>
      <p:ext uri="{BB962C8B-B14F-4D97-AF65-F5344CB8AC3E}">
        <p14:creationId xmlns:p14="http://schemas.microsoft.com/office/powerpoint/2010/main" val="7815527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2195513" y="257175"/>
            <a:ext cx="7772400" cy="1143000"/>
          </a:xfrm>
        </p:spPr>
        <p:txBody>
          <a:bodyPr/>
          <a:lstStyle/>
          <a:p>
            <a:r>
              <a:rPr lang="en-US" sz="3600">
                <a:latin typeface="Palatino Linotype" charset="0"/>
              </a:rPr>
              <a:t>Detecting and Computing Emotion</a:t>
            </a:r>
          </a:p>
        </p:txBody>
      </p:sp>
      <p:sp>
        <p:nvSpPr>
          <p:cNvPr id="614403" name="Rectangle 3"/>
          <p:cNvSpPr>
            <a:spLocks noGrp="1" noChangeArrowheads="1"/>
          </p:cNvSpPr>
          <p:nvPr>
            <p:ph type="body" sz="half" idx="1"/>
          </p:nvPr>
        </p:nvSpPr>
        <p:spPr>
          <a:xfrm>
            <a:off x="1981200" y="1447800"/>
            <a:ext cx="8153400" cy="1828800"/>
          </a:xfrm>
        </p:spPr>
        <p:txBody>
          <a:bodyPr/>
          <a:lstStyle/>
          <a:p>
            <a:pPr marL="0" indent="0" algn="ctr">
              <a:buNone/>
            </a:pPr>
            <a:r>
              <a:rPr lang="en-US">
                <a:latin typeface="Palatino Linotype" charset="0"/>
              </a:rPr>
              <a:t>Most people find it difficult to detect deceiving emotions. Even trained professionals like police officers, psychiatrists, judges, and polygraphists detected deceiving emotions only 54% of the time.</a:t>
            </a:r>
          </a:p>
        </p:txBody>
      </p:sp>
      <p:pic>
        <p:nvPicPr>
          <p:cNvPr id="614406" name="Picture 6" descr="12673_MyersPsy8e_13UN0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771900" y="3414713"/>
            <a:ext cx="4624388" cy="2762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 name="Slide Number Placeholder 6"/>
          <p:cNvSpPr>
            <a:spLocks noGrp="1"/>
          </p:cNvSpPr>
          <p:nvPr>
            <p:ph type="sldNum" sz="quarter" idx="12"/>
          </p:nvPr>
        </p:nvSpPr>
        <p:spPr/>
        <p:txBody>
          <a:bodyPr/>
          <a:lstStyle/>
          <a:p>
            <a:fld id="{91BFEB6B-AD70-D742-B522-4C3DFC580D67}" type="slidenum">
              <a:rPr lang="en-US"/>
              <a:pPr/>
              <a:t>15</a:t>
            </a:fld>
            <a:endParaRPr lang="en-US"/>
          </a:p>
        </p:txBody>
      </p:sp>
      <p:sp>
        <p:nvSpPr>
          <p:cNvPr id="614408" name="Text Box 8"/>
          <p:cNvSpPr txBox="1">
            <a:spLocks noChangeArrowheads="1"/>
          </p:cNvSpPr>
          <p:nvPr/>
        </p:nvSpPr>
        <p:spPr bwMode="auto">
          <a:xfrm>
            <a:off x="3324225" y="6146800"/>
            <a:ext cx="4476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Palatino Linotype" charset="0"/>
              </a:rPr>
              <a:t>Which of Paul Ekman</a:t>
            </a:r>
            <a:r>
              <a:rPr lang="ja-JP" altLang="en-US">
                <a:latin typeface="Arial"/>
              </a:rPr>
              <a:t>’</a:t>
            </a:r>
            <a:r>
              <a:rPr lang="en-US">
                <a:latin typeface="Palatino Linotype" charset="0"/>
              </a:rPr>
              <a:t>s smiles is genuine?</a:t>
            </a:r>
          </a:p>
        </p:txBody>
      </p:sp>
      <p:sp>
        <p:nvSpPr>
          <p:cNvPr id="614409" name="Text Box 9"/>
          <p:cNvSpPr txBox="1">
            <a:spLocks noChangeArrowheads="1"/>
          </p:cNvSpPr>
          <p:nvPr/>
        </p:nvSpPr>
        <p:spPr bwMode="auto">
          <a:xfrm rot="5400000">
            <a:off x="7051675" y="4683125"/>
            <a:ext cx="288925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900"/>
              <a:t>Dr. Paul Elkman, University of California at San Francisco</a:t>
            </a:r>
          </a:p>
        </p:txBody>
      </p:sp>
    </p:spTree>
    <p:extLst>
      <p:ext uri="{BB962C8B-B14F-4D97-AF65-F5344CB8AC3E}">
        <p14:creationId xmlns:p14="http://schemas.microsoft.com/office/powerpoint/2010/main" val="1175981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2195513" y="257175"/>
            <a:ext cx="7772400" cy="1143000"/>
          </a:xfrm>
        </p:spPr>
        <p:txBody>
          <a:bodyPr/>
          <a:lstStyle/>
          <a:p>
            <a:r>
              <a:rPr lang="en-US" sz="3600">
                <a:latin typeface="Palatino Linotype" charset="0"/>
              </a:rPr>
              <a:t>Culture and Emotional Expression</a:t>
            </a:r>
          </a:p>
        </p:txBody>
      </p:sp>
      <p:sp>
        <p:nvSpPr>
          <p:cNvPr id="617475" name="Rectangle 3"/>
          <p:cNvSpPr>
            <a:spLocks noGrp="1" noChangeArrowheads="1"/>
          </p:cNvSpPr>
          <p:nvPr>
            <p:ph type="body" sz="half" idx="1"/>
          </p:nvPr>
        </p:nvSpPr>
        <p:spPr>
          <a:xfrm>
            <a:off x="2014538" y="1600200"/>
            <a:ext cx="8153400" cy="1524000"/>
          </a:xfrm>
        </p:spPr>
        <p:txBody>
          <a:bodyPr/>
          <a:lstStyle/>
          <a:p>
            <a:pPr marL="0" indent="0" algn="ctr">
              <a:buNone/>
            </a:pPr>
            <a:r>
              <a:rPr lang="en-US">
                <a:latin typeface="Palatino Linotype" charset="0"/>
              </a:rPr>
              <a:t>When culturally diverse people were shown basic facial expressions, they did fairly well at recognizing them (Ekman &amp; Matsumoto, 1989).</a:t>
            </a:r>
          </a:p>
        </p:txBody>
      </p:sp>
      <p:pic>
        <p:nvPicPr>
          <p:cNvPr id="617479" name="Picture 7" descr="12673_MyersPsy8e_fi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605213" y="3429000"/>
            <a:ext cx="4953000" cy="29860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fld id="{C696A800-4A34-AC4B-A55B-0477B22533EC}" type="slidenum">
              <a:rPr lang="en-US"/>
              <a:pPr/>
              <a:t>16</a:t>
            </a:fld>
            <a:endParaRPr lang="en-US"/>
          </a:p>
        </p:txBody>
      </p:sp>
    </p:spTree>
    <p:extLst>
      <p:ext uri="{BB962C8B-B14F-4D97-AF65-F5344CB8AC3E}">
        <p14:creationId xmlns:p14="http://schemas.microsoft.com/office/powerpoint/2010/main" val="31728115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2209800" y="276225"/>
            <a:ext cx="7772400" cy="1143000"/>
          </a:xfrm>
        </p:spPr>
        <p:txBody>
          <a:bodyPr/>
          <a:lstStyle/>
          <a:p>
            <a:r>
              <a:rPr lang="en-US" sz="4000">
                <a:latin typeface="Palatino Linotype" charset="0"/>
              </a:rPr>
              <a:t>Analyzing Emotion</a:t>
            </a:r>
          </a:p>
        </p:txBody>
      </p:sp>
      <p:pic>
        <p:nvPicPr>
          <p:cNvPr id="608474" name="Picture 218" descr="12673_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76525" y="2286000"/>
            <a:ext cx="6808788"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70D76A24-0804-7348-8FFE-81729977705A}" type="slidenum">
              <a:rPr lang="en-US"/>
              <a:pPr/>
              <a:t>17</a:t>
            </a:fld>
            <a:endParaRPr lang="en-US"/>
          </a:p>
        </p:txBody>
      </p:sp>
      <p:sp>
        <p:nvSpPr>
          <p:cNvPr id="608476" name="Text Box 220"/>
          <p:cNvSpPr txBox="1">
            <a:spLocks noChangeArrowheads="1"/>
          </p:cNvSpPr>
          <p:nvPr/>
        </p:nvSpPr>
        <p:spPr bwMode="auto">
          <a:xfrm>
            <a:off x="1995488" y="1614488"/>
            <a:ext cx="827405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a:latin typeface="Palatino Linotype" charset="0"/>
              </a:rPr>
              <a:t>Analysis of emotions are carried on different levels.</a:t>
            </a:r>
          </a:p>
        </p:txBody>
      </p:sp>
    </p:spTree>
    <p:extLst>
      <p:ext uri="{BB962C8B-B14F-4D97-AF65-F5344CB8AC3E}">
        <p14:creationId xmlns:p14="http://schemas.microsoft.com/office/powerpoint/2010/main" val="4049485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59" name="Rectangle 15"/>
          <p:cNvSpPr>
            <a:spLocks noGrp="1" noChangeArrowheads="1"/>
          </p:cNvSpPr>
          <p:nvPr>
            <p:ph type="title"/>
          </p:nvPr>
        </p:nvSpPr>
        <p:spPr>
          <a:xfrm>
            <a:off x="2195513" y="0"/>
            <a:ext cx="7772400" cy="1143000"/>
          </a:xfrm>
        </p:spPr>
        <p:txBody>
          <a:bodyPr/>
          <a:lstStyle/>
          <a:p>
            <a:r>
              <a:rPr lang="en-US" sz="4000">
                <a:latin typeface="Palatino Linotype" charset="0"/>
              </a:rPr>
              <a:t>Experienced Emotion</a:t>
            </a:r>
          </a:p>
        </p:txBody>
      </p:sp>
      <p:pic>
        <p:nvPicPr>
          <p:cNvPr id="492569" name="Picture 25" descr="12673_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655" b="3655"/>
          <a:stretch>
            <a:fillRect/>
          </a:stretch>
        </p:blipFill>
        <p:spPr>
          <a:xfrm>
            <a:off x="1754920" y="2301082"/>
            <a:ext cx="8667018" cy="455691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492571" name="Text Box 27"/>
          <p:cNvSpPr txBox="1">
            <a:spLocks noChangeArrowheads="1"/>
          </p:cNvSpPr>
          <p:nvPr/>
        </p:nvSpPr>
        <p:spPr bwMode="auto">
          <a:xfrm>
            <a:off x="2195513" y="927895"/>
            <a:ext cx="7874000" cy="13731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800" dirty="0">
                <a:latin typeface="Palatino Linotype" charset="0"/>
              </a:rPr>
              <a:t>Izard (1977) isolated 10 emotions. Most of</a:t>
            </a:r>
          </a:p>
          <a:p>
            <a:pPr algn="ctr"/>
            <a:r>
              <a:rPr lang="en-US" sz="2800" dirty="0">
                <a:latin typeface="Palatino Linotype" charset="0"/>
              </a:rPr>
              <a:t>them are present in infancy, except for contempt,</a:t>
            </a:r>
          </a:p>
          <a:p>
            <a:pPr algn="ctr"/>
            <a:r>
              <a:rPr lang="en-US" sz="2800" dirty="0">
                <a:latin typeface="Palatino Linotype" charset="0"/>
              </a:rPr>
              <a:t>Shame, and guilt.</a:t>
            </a:r>
          </a:p>
        </p:txBody>
      </p:sp>
      <p:sp>
        <p:nvSpPr>
          <p:cNvPr id="492572" name="Text Box 28"/>
          <p:cNvSpPr txBox="1">
            <a:spLocks noChangeArrowheads="1"/>
          </p:cNvSpPr>
          <p:nvPr/>
        </p:nvSpPr>
        <p:spPr bwMode="auto">
          <a:xfrm rot="5400000">
            <a:off x="3915255" y="5371842"/>
            <a:ext cx="1345240"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Lew Merrim/ Photo Researchers, Inc.</a:t>
            </a:r>
          </a:p>
        </p:txBody>
      </p:sp>
      <p:sp>
        <p:nvSpPr>
          <p:cNvPr id="492573" name="Text Box 29"/>
          <p:cNvSpPr txBox="1">
            <a:spLocks noChangeArrowheads="1"/>
          </p:cNvSpPr>
          <p:nvPr/>
        </p:nvSpPr>
        <p:spPr bwMode="auto">
          <a:xfrm rot="5400000">
            <a:off x="5458619" y="5437982"/>
            <a:ext cx="1154113"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Nancy Brown/ The Image Bank</a:t>
            </a:r>
          </a:p>
        </p:txBody>
      </p:sp>
      <p:sp>
        <p:nvSpPr>
          <p:cNvPr id="492574" name="Text Box 30"/>
          <p:cNvSpPr txBox="1">
            <a:spLocks noChangeArrowheads="1"/>
          </p:cNvSpPr>
          <p:nvPr/>
        </p:nvSpPr>
        <p:spPr bwMode="auto">
          <a:xfrm rot="5400000">
            <a:off x="5551488" y="3821113"/>
            <a:ext cx="968375"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Tom McCarthy/ Rainbow</a:t>
            </a:r>
          </a:p>
        </p:txBody>
      </p:sp>
      <p:sp>
        <p:nvSpPr>
          <p:cNvPr id="492577" name="Text Box 33"/>
          <p:cNvSpPr txBox="1">
            <a:spLocks noChangeArrowheads="1"/>
          </p:cNvSpPr>
          <p:nvPr/>
        </p:nvSpPr>
        <p:spPr bwMode="auto">
          <a:xfrm rot="5400000">
            <a:off x="6958013" y="5386388"/>
            <a:ext cx="1203325"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Marc Grimberg/ The Image Bank</a:t>
            </a:r>
          </a:p>
        </p:txBody>
      </p:sp>
      <p:sp>
        <p:nvSpPr>
          <p:cNvPr id="492578" name="Text Box 34"/>
          <p:cNvSpPr txBox="1">
            <a:spLocks noChangeArrowheads="1"/>
          </p:cNvSpPr>
          <p:nvPr/>
        </p:nvSpPr>
        <p:spPr bwMode="auto">
          <a:xfrm>
            <a:off x="7010401" y="4572000"/>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492579" name="Text Box 35"/>
          <p:cNvSpPr txBox="1">
            <a:spLocks noChangeArrowheads="1"/>
          </p:cNvSpPr>
          <p:nvPr/>
        </p:nvSpPr>
        <p:spPr bwMode="auto">
          <a:xfrm rot="5400000">
            <a:off x="8370094" y="3669507"/>
            <a:ext cx="1274763"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Bob Daemmrich/ The Image Works</a:t>
            </a:r>
          </a:p>
        </p:txBody>
      </p:sp>
      <p:sp>
        <p:nvSpPr>
          <p:cNvPr id="492580" name="Text Box 36"/>
          <p:cNvSpPr txBox="1">
            <a:spLocks noChangeArrowheads="1"/>
          </p:cNvSpPr>
          <p:nvPr/>
        </p:nvSpPr>
        <p:spPr bwMode="auto">
          <a:xfrm rot="5400000">
            <a:off x="8464698" y="5471061"/>
            <a:ext cx="108555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600"/>
              <a:t>Michael Newman/ PhotoEdit</a:t>
            </a:r>
          </a:p>
        </p:txBody>
      </p:sp>
    </p:spTree>
    <p:extLst>
      <p:ext uri="{BB962C8B-B14F-4D97-AF65-F5344CB8AC3E}">
        <p14:creationId xmlns:p14="http://schemas.microsoft.com/office/powerpoint/2010/main" val="696332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71" name="Rectangle 19"/>
          <p:cNvSpPr>
            <a:spLocks noGrp="1" noChangeArrowheads="1"/>
          </p:cNvSpPr>
          <p:nvPr>
            <p:ph type="title"/>
          </p:nvPr>
        </p:nvSpPr>
        <p:spPr>
          <a:xfrm>
            <a:off x="2209800" y="276225"/>
            <a:ext cx="7772400" cy="1143000"/>
          </a:xfrm>
        </p:spPr>
        <p:txBody>
          <a:bodyPr/>
          <a:lstStyle/>
          <a:p>
            <a:r>
              <a:rPr lang="en-US" sz="4000">
                <a:latin typeface="Palatino Linotype" charset="0"/>
              </a:rPr>
              <a:t>Dimensions of Emotion</a:t>
            </a:r>
          </a:p>
        </p:txBody>
      </p:sp>
      <p:pic>
        <p:nvPicPr>
          <p:cNvPr id="509972" name="Picture 20" descr="figure-37-0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884613" y="2717800"/>
            <a:ext cx="4406900" cy="3759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95B84010-5B81-EA4A-A3DE-87AD55E42751}" type="slidenum">
              <a:rPr lang="en-US"/>
              <a:pPr/>
              <a:t>19</a:t>
            </a:fld>
            <a:endParaRPr lang="en-US"/>
          </a:p>
        </p:txBody>
      </p:sp>
      <p:sp>
        <p:nvSpPr>
          <p:cNvPr id="509974" name="Text Box 22"/>
          <p:cNvSpPr txBox="1">
            <a:spLocks noChangeArrowheads="1"/>
          </p:cNvSpPr>
          <p:nvPr/>
        </p:nvSpPr>
        <p:spPr bwMode="auto">
          <a:xfrm>
            <a:off x="3005138" y="1600200"/>
            <a:ext cx="6151562"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800">
                <a:latin typeface="Palatino Linotype" charset="0"/>
              </a:rPr>
              <a:t>People generally divide emotions into</a:t>
            </a:r>
          </a:p>
          <a:p>
            <a:pPr algn="ctr"/>
            <a:r>
              <a:rPr lang="en-US" sz="2800">
                <a:latin typeface="Palatino Linotype" charset="0"/>
              </a:rPr>
              <a:t>two dimensions.</a:t>
            </a:r>
          </a:p>
        </p:txBody>
      </p:sp>
    </p:spTree>
    <p:extLst>
      <p:ext uri="{BB962C8B-B14F-4D97-AF65-F5344CB8AC3E}">
        <p14:creationId xmlns:p14="http://schemas.microsoft.com/office/powerpoint/2010/main" val="23870725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7" name="Picture 6" descr="t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0"/>
            <a:ext cx="8229600" cy="6858000"/>
          </a:xfrm>
          <a:prstGeom prst="rect">
            <a:avLst/>
          </a:prstGeom>
        </p:spPr>
      </p:pic>
    </p:spTree>
    <p:extLst>
      <p:ext uri="{BB962C8B-B14F-4D97-AF65-F5344CB8AC3E}">
        <p14:creationId xmlns:p14="http://schemas.microsoft.com/office/powerpoint/2010/main" val="2305021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767218" y="271463"/>
            <a:ext cx="6200695" cy="1143000"/>
          </a:xfrm>
        </p:spPr>
        <p:txBody>
          <a:bodyPr/>
          <a:lstStyle/>
          <a:p>
            <a:r>
              <a:rPr lang="en-US" sz="4000" dirty="0">
                <a:latin typeface="Palatino Linotype" charset="0"/>
              </a:rPr>
              <a:t>Learning Fear</a:t>
            </a:r>
          </a:p>
        </p:txBody>
      </p:sp>
      <p:pic>
        <p:nvPicPr>
          <p:cNvPr id="628955" name="Picture 219" descr="12673_MyersPsy8e_ProUN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29" y="4116388"/>
            <a:ext cx="2605088" cy="2741613"/>
          </a:xfrm>
          <a:prstGeom prst="rect">
            <a:avLst/>
          </a:prstGeom>
          <a:noFill/>
          <a:extLst>
            <a:ext uri="{909E8E84-426E-40dd-AFC4-6F175D3DCCD1}">
              <a14:hiddenFill xmlns="" xmlns:a14="http://schemas.microsoft.com/office/drawing/2010/main">
                <a:solidFill>
                  <a:srgbClr val="FFFFFF"/>
                </a:solidFill>
              </a14:hiddenFill>
            </a:ext>
          </a:extLst>
        </p:spPr>
      </p:pic>
      <p:sp>
        <p:nvSpPr>
          <p:cNvPr id="628956" name="Text Box 220"/>
          <p:cNvSpPr txBox="1">
            <a:spLocks noChangeArrowheads="1"/>
          </p:cNvSpPr>
          <p:nvPr/>
        </p:nvSpPr>
        <p:spPr bwMode="auto">
          <a:xfrm>
            <a:off x="3486817" y="1414463"/>
            <a:ext cx="6766847" cy="3108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800" dirty="0">
                <a:latin typeface="Palatino Linotype" charset="0"/>
              </a:rPr>
              <a:t>We learn fear in two ways, either through </a:t>
            </a:r>
            <a:r>
              <a:rPr lang="en-US" sz="2800" dirty="0">
                <a:solidFill>
                  <a:srgbClr val="FFFF00"/>
                </a:solidFill>
                <a:latin typeface="Palatino Linotype" charset="0"/>
              </a:rPr>
              <a:t>conditioning </a:t>
            </a:r>
            <a:r>
              <a:rPr lang="en-US" sz="2800" dirty="0">
                <a:latin typeface="Palatino Linotype" charset="0"/>
              </a:rPr>
              <a:t>and/or through </a:t>
            </a:r>
            <a:r>
              <a:rPr lang="en-US" sz="2800" dirty="0">
                <a:solidFill>
                  <a:srgbClr val="FFFF00"/>
                </a:solidFill>
                <a:latin typeface="Palatino Linotype" charset="0"/>
              </a:rPr>
              <a:t>observation</a:t>
            </a:r>
            <a:r>
              <a:rPr lang="en-US" sz="2800" dirty="0">
                <a:latin typeface="Palatino Linotype" charset="0"/>
              </a:rPr>
              <a:t>.</a:t>
            </a:r>
          </a:p>
          <a:p>
            <a:pPr algn="ctr"/>
            <a:endParaRPr lang="en-US" sz="2800" dirty="0">
              <a:latin typeface="Palatino Linotype" charset="0"/>
            </a:endParaRPr>
          </a:p>
          <a:p>
            <a:pPr algn="ctr"/>
            <a:r>
              <a:rPr lang="en-US" sz="2800" dirty="0">
                <a:latin typeface="Palatino Linotype" charset="0"/>
              </a:rPr>
              <a:t>Some fears are easier to learn than others. The amygdala in the brain associates emotions like fear with certain situations.</a:t>
            </a:r>
          </a:p>
          <a:p>
            <a:pPr algn="ctr"/>
            <a:endParaRPr lang="en-US" sz="2800" dirty="0">
              <a:latin typeface="Palatino Linotype" charset="0"/>
            </a:endParaRPr>
          </a:p>
        </p:txBody>
      </p:sp>
      <p:pic>
        <p:nvPicPr>
          <p:cNvPr id="2" name="Picture 1" descr="Io_Fear_standard2.jpg"/>
          <p:cNvPicPr>
            <a:picLocks noChangeAspect="1"/>
          </p:cNvPicPr>
          <p:nvPr/>
        </p:nvPicPr>
        <p:blipFill rotWithShape="1">
          <a:blip r:embed="rId4" cstate="print">
            <a:extLst>
              <a:ext uri="{28A0092B-C50C-407E-A947-70E740481C1C}">
                <a14:useLocalDpi xmlns:a14="http://schemas.microsoft.com/office/drawing/2010/main" val="0"/>
              </a:ext>
            </a:extLst>
          </a:blip>
          <a:srcRect r="47302"/>
          <a:stretch/>
        </p:blipFill>
        <p:spPr>
          <a:xfrm>
            <a:off x="1524000" y="1"/>
            <a:ext cx="1962816" cy="4119749"/>
          </a:xfrm>
          <a:prstGeom prst="rect">
            <a:avLst/>
          </a:prstGeom>
        </p:spPr>
      </p:pic>
    </p:spTree>
    <p:extLst>
      <p:ext uri="{BB962C8B-B14F-4D97-AF65-F5344CB8AC3E}">
        <p14:creationId xmlns:p14="http://schemas.microsoft.com/office/powerpoint/2010/main" val="256877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2195513" y="271463"/>
            <a:ext cx="7772400" cy="1143000"/>
          </a:xfrm>
        </p:spPr>
        <p:txBody>
          <a:bodyPr/>
          <a:lstStyle/>
          <a:p>
            <a:r>
              <a:rPr lang="en-US" sz="4000">
                <a:latin typeface="Palatino Linotype" charset="0"/>
              </a:rPr>
              <a:t>Causes of Anger</a:t>
            </a:r>
          </a:p>
        </p:txBody>
      </p:sp>
      <p:sp>
        <p:nvSpPr>
          <p:cNvPr id="4" name="Slide Number Placeholder 5"/>
          <p:cNvSpPr>
            <a:spLocks noGrp="1"/>
          </p:cNvSpPr>
          <p:nvPr>
            <p:ph type="sldNum" sz="quarter" idx="12"/>
          </p:nvPr>
        </p:nvSpPr>
        <p:spPr/>
        <p:txBody>
          <a:bodyPr/>
          <a:lstStyle/>
          <a:p>
            <a:fld id="{A570C771-AB91-AE44-8F91-0EFA1DDAE833}" type="slidenum">
              <a:rPr lang="en-US"/>
              <a:pPr/>
              <a:t>21</a:t>
            </a:fld>
            <a:endParaRPr lang="en-US"/>
          </a:p>
        </p:txBody>
      </p:sp>
      <p:sp>
        <p:nvSpPr>
          <p:cNvPr id="636931" name="Text Box 3"/>
          <p:cNvSpPr txBox="1">
            <a:spLocks noChangeArrowheads="1"/>
          </p:cNvSpPr>
          <p:nvPr/>
        </p:nvSpPr>
        <p:spPr bwMode="auto">
          <a:xfrm>
            <a:off x="2152650" y="1600200"/>
            <a:ext cx="7848600" cy="31085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buFontTx/>
              <a:buAutoNum type="arabicPeriod"/>
            </a:pPr>
            <a:r>
              <a:rPr lang="en-US" sz="2800" dirty="0">
                <a:latin typeface="Palatino Linotype" charset="0"/>
              </a:rPr>
              <a:t>People generally become angry with friends </a:t>
            </a:r>
            <a:r>
              <a:rPr lang="en-US" sz="2800" dirty="0">
                <a:latin typeface="Palatino Linotype" charset="0"/>
              </a:rPr>
              <a:t>who </a:t>
            </a:r>
            <a:r>
              <a:rPr lang="en-US" sz="2800" dirty="0">
                <a:latin typeface="Palatino Linotype" charset="0"/>
              </a:rPr>
              <a:t>commit wrongdoings, especially if they are willful, unjustified, and avoidable.</a:t>
            </a:r>
          </a:p>
          <a:p>
            <a:pPr>
              <a:buFontTx/>
              <a:buAutoNum type="arabicPeriod"/>
            </a:pPr>
            <a:endParaRPr lang="en-US" sz="2800" dirty="0">
              <a:latin typeface="Palatino Linotype" charset="0"/>
            </a:endParaRPr>
          </a:p>
          <a:p>
            <a:pPr>
              <a:buFontTx/>
              <a:buAutoNum type="arabicPeriod"/>
            </a:pPr>
            <a:r>
              <a:rPr lang="en-US" sz="2800" dirty="0">
                <a:latin typeface="Palatino Linotype" charset="0"/>
              </a:rPr>
              <a:t>People are also angered by foul odors, high temperatures, traffic jams, and aches and pains.</a:t>
            </a:r>
          </a:p>
        </p:txBody>
      </p:sp>
    </p:spTree>
    <p:extLst>
      <p:ext uri="{BB962C8B-B14F-4D97-AF65-F5344CB8AC3E}">
        <p14:creationId xmlns:p14="http://schemas.microsoft.com/office/powerpoint/2010/main" val="2320973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2195513" y="1"/>
            <a:ext cx="7772400" cy="1088701"/>
          </a:xfrm>
        </p:spPr>
        <p:txBody>
          <a:bodyPr/>
          <a:lstStyle/>
          <a:p>
            <a:r>
              <a:rPr lang="en-US" sz="4000" dirty="0">
                <a:latin typeface="Palatino Linotype" charset="0"/>
              </a:rPr>
              <a:t>Catharsis Hypothesis</a:t>
            </a:r>
          </a:p>
        </p:txBody>
      </p:sp>
      <p:sp>
        <p:nvSpPr>
          <p:cNvPr id="638979" name="Rectangle 3"/>
          <p:cNvSpPr>
            <a:spLocks noGrp="1" noChangeArrowheads="1"/>
          </p:cNvSpPr>
          <p:nvPr>
            <p:ph type="body" sz="half" idx="1"/>
          </p:nvPr>
        </p:nvSpPr>
        <p:spPr>
          <a:xfrm>
            <a:off x="2119313" y="940244"/>
            <a:ext cx="7924800" cy="4024899"/>
          </a:xfrm>
        </p:spPr>
        <p:txBody>
          <a:bodyPr>
            <a:normAutofit/>
          </a:bodyPr>
          <a:lstStyle/>
          <a:p>
            <a:pPr marL="0" indent="0" algn="ctr">
              <a:buNone/>
            </a:pPr>
            <a:r>
              <a:rPr lang="en-US" dirty="0">
                <a:latin typeface="Palatino Linotype" charset="0"/>
              </a:rPr>
              <a:t>Venting anger through action or fantasy achieves an emotional release or “catharsis.</a:t>
            </a:r>
            <a:r>
              <a:rPr lang="en-US" dirty="0">
                <a:latin typeface="Palatino Linotype" charset="0"/>
              </a:rPr>
              <a:t>”</a:t>
            </a:r>
          </a:p>
          <a:p>
            <a:pPr marL="0" indent="0" algn="ctr">
              <a:buNone/>
            </a:pPr>
            <a:endParaRPr lang="en-US" dirty="0">
              <a:latin typeface="Palatino Linotype" charset="0"/>
            </a:endParaRPr>
          </a:p>
          <a:p>
            <a:pPr marL="0" indent="0" algn="ctr">
              <a:buNone/>
            </a:pPr>
            <a:r>
              <a:rPr lang="en-US" dirty="0">
                <a:latin typeface="Palatino Linotype" charset="0"/>
              </a:rPr>
              <a:t>Not always </a:t>
            </a:r>
            <a:r>
              <a:rPr lang="en-US" dirty="0">
                <a:latin typeface="Palatino Linotype" charset="0"/>
              </a:rPr>
              <a:t>true. Expressing anger breeds more anger, and through reinforcement it is habit-forming</a:t>
            </a:r>
            <a:r>
              <a:rPr lang="en-US" dirty="0">
                <a:latin typeface="Palatino Linotype" charset="0"/>
              </a:rPr>
              <a:t>.</a:t>
            </a:r>
            <a:endParaRPr lang="en-US" dirty="0">
              <a:latin typeface="Palatino Linotype" charset="0"/>
            </a:endParaRPr>
          </a:p>
        </p:txBody>
      </p:sp>
      <p:pic>
        <p:nvPicPr>
          <p:cNvPr id="2" name="Picture 1" descr="anger-inside-ou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19" y="3810000"/>
            <a:ext cx="3048000" cy="3048000"/>
          </a:xfrm>
          <a:prstGeom prst="rect">
            <a:avLst/>
          </a:prstGeom>
        </p:spPr>
      </p:pic>
    </p:spTree>
    <p:extLst>
      <p:ext uri="{BB962C8B-B14F-4D97-AF65-F5344CB8AC3E}">
        <p14:creationId xmlns:p14="http://schemas.microsoft.com/office/powerpoint/2010/main" val="27919852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a:xfrm>
            <a:off x="2195513" y="271463"/>
            <a:ext cx="7772400" cy="1143000"/>
          </a:xfrm>
        </p:spPr>
        <p:txBody>
          <a:bodyPr/>
          <a:lstStyle/>
          <a:p>
            <a:r>
              <a:rPr lang="en-US" sz="4000">
                <a:latin typeface="Palatino Linotype" charset="0"/>
              </a:rPr>
              <a:t>Happiness</a:t>
            </a:r>
          </a:p>
        </p:txBody>
      </p:sp>
      <p:sp>
        <p:nvSpPr>
          <p:cNvPr id="2" name="Content Placeholder 1"/>
          <p:cNvSpPr>
            <a:spLocks noGrp="1"/>
          </p:cNvSpPr>
          <p:nvPr>
            <p:ph idx="1"/>
          </p:nvPr>
        </p:nvSpPr>
        <p:spPr/>
        <p:txBody>
          <a:bodyPr/>
          <a:lstStyle/>
          <a:p>
            <a:endParaRPr lang="en-US" dirty="0"/>
          </a:p>
        </p:txBody>
      </p:sp>
      <p:sp>
        <p:nvSpPr>
          <p:cNvPr id="5" name="Slide Number Placeholder 5"/>
          <p:cNvSpPr>
            <a:spLocks noGrp="1"/>
          </p:cNvSpPr>
          <p:nvPr>
            <p:ph type="sldNum" sz="quarter" idx="12"/>
          </p:nvPr>
        </p:nvSpPr>
        <p:spPr/>
        <p:txBody>
          <a:bodyPr/>
          <a:lstStyle/>
          <a:p>
            <a:fld id="{9FA3BA1A-954A-224B-87B6-741654679B5B}" type="slidenum">
              <a:rPr lang="en-US"/>
              <a:pPr/>
              <a:t>23</a:t>
            </a:fld>
            <a:endParaRPr lang="en-US"/>
          </a:p>
        </p:txBody>
      </p:sp>
      <p:sp>
        <p:nvSpPr>
          <p:cNvPr id="654339" name="Text Box 3"/>
          <p:cNvSpPr txBox="1">
            <a:spLocks noChangeArrowheads="1"/>
          </p:cNvSpPr>
          <p:nvPr/>
        </p:nvSpPr>
        <p:spPr bwMode="auto">
          <a:xfrm>
            <a:off x="2057400" y="1600200"/>
            <a:ext cx="3943350" cy="4789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800">
                <a:latin typeface="Palatino Linotype" charset="0"/>
              </a:rPr>
              <a:t>People who are happy perceive the world as being safer. They are able to make decisions easily, are more cooperative, rate job applicants more favorably, and live healthier, energized, and more satisfied lives. </a:t>
            </a:r>
          </a:p>
        </p:txBody>
      </p:sp>
      <p:pic>
        <p:nvPicPr>
          <p:cNvPr id="3" name="Picture 2" descr="102815673-io_Joy_standard.530x2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2160112"/>
            <a:ext cx="4239022" cy="3784600"/>
          </a:xfrm>
          <a:prstGeom prst="rect">
            <a:avLst/>
          </a:prstGeom>
        </p:spPr>
      </p:pic>
    </p:spTree>
    <p:extLst>
      <p:ext uri="{BB962C8B-B14F-4D97-AF65-F5344CB8AC3E}">
        <p14:creationId xmlns:p14="http://schemas.microsoft.com/office/powerpoint/2010/main" val="4109134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2195513" y="276225"/>
            <a:ext cx="7772400" cy="1143000"/>
          </a:xfrm>
        </p:spPr>
        <p:txBody>
          <a:bodyPr/>
          <a:lstStyle/>
          <a:p>
            <a:r>
              <a:rPr lang="en-US" sz="3600">
                <a:latin typeface="Palatino Linotype" charset="0"/>
              </a:rPr>
              <a:t>Feel-Good, Do-Good Phenomenon</a:t>
            </a:r>
          </a:p>
        </p:txBody>
      </p:sp>
      <p:sp>
        <p:nvSpPr>
          <p:cNvPr id="641027" name="Rectangle 3"/>
          <p:cNvSpPr>
            <a:spLocks noGrp="1" noChangeArrowheads="1"/>
          </p:cNvSpPr>
          <p:nvPr>
            <p:ph type="body" sz="half" idx="1"/>
          </p:nvPr>
        </p:nvSpPr>
        <p:spPr>
          <a:xfrm>
            <a:off x="2100263" y="1600200"/>
            <a:ext cx="7924800" cy="1066800"/>
          </a:xfrm>
        </p:spPr>
        <p:txBody>
          <a:bodyPr/>
          <a:lstStyle/>
          <a:p>
            <a:pPr marL="0" indent="0" algn="ctr">
              <a:buNone/>
            </a:pPr>
            <a:r>
              <a:rPr lang="en-US">
                <a:latin typeface="Palatino Linotype" charset="0"/>
              </a:rPr>
              <a:t>When we feel happy we are more willing to help others.</a:t>
            </a:r>
          </a:p>
        </p:txBody>
      </p:sp>
      <p:pic>
        <p:nvPicPr>
          <p:cNvPr id="641354" name="Picture 330" descr="Helping Behavio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t="6136" r="9032" b="4047"/>
          <a:stretch>
            <a:fillRect/>
          </a:stretch>
        </p:blipFill>
        <p:spPr>
          <a:xfrm>
            <a:off x="4495801" y="2819400"/>
            <a:ext cx="3146425" cy="3581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682925CB-411C-644B-950F-C856069A5235}" type="slidenum">
              <a:rPr lang="en-US"/>
              <a:pPr/>
              <a:t>24</a:t>
            </a:fld>
            <a:endParaRPr lang="en-US"/>
          </a:p>
        </p:txBody>
      </p:sp>
    </p:spTree>
    <p:extLst>
      <p:ext uri="{BB962C8B-B14F-4D97-AF65-F5344CB8AC3E}">
        <p14:creationId xmlns:p14="http://schemas.microsoft.com/office/powerpoint/2010/main" val="205219059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a:xfrm>
            <a:off x="2195513" y="280988"/>
            <a:ext cx="7772400" cy="1143000"/>
          </a:xfrm>
        </p:spPr>
        <p:txBody>
          <a:bodyPr/>
          <a:lstStyle/>
          <a:p>
            <a:r>
              <a:rPr lang="en-US" sz="4000">
                <a:latin typeface="Palatino Linotype" charset="0"/>
              </a:rPr>
              <a:t>Subjective Well-Being</a:t>
            </a:r>
          </a:p>
        </p:txBody>
      </p:sp>
      <p:sp>
        <p:nvSpPr>
          <p:cNvPr id="642051" name="Rectangle 3"/>
          <p:cNvSpPr>
            <a:spLocks noGrp="1" noChangeArrowheads="1"/>
          </p:cNvSpPr>
          <p:nvPr>
            <p:ph type="body" sz="half" idx="1"/>
          </p:nvPr>
        </p:nvSpPr>
        <p:spPr>
          <a:xfrm>
            <a:off x="2000250" y="1600200"/>
            <a:ext cx="8153400" cy="1447800"/>
          </a:xfrm>
        </p:spPr>
        <p:txBody>
          <a:bodyPr/>
          <a:lstStyle/>
          <a:p>
            <a:pPr marL="0" indent="0" algn="ctr">
              <a:buNone/>
            </a:pPr>
            <a:r>
              <a:rPr lang="en-US">
                <a:latin typeface="Palatino Linotype" charset="0"/>
              </a:rPr>
              <a:t>Subjective well-being is the self-perceived feeling of happiness or satisfaction with life. Research on new positive psychology is on the rise.</a:t>
            </a:r>
          </a:p>
        </p:txBody>
      </p:sp>
      <p:pic>
        <p:nvPicPr>
          <p:cNvPr id="642052" name="Picture 4" descr="1_102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0667" r="20000" b="8267"/>
          <a:stretch>
            <a:fillRect/>
          </a:stretch>
        </p:blipFill>
        <p:spPr>
          <a:xfrm>
            <a:off x="4191000" y="3276600"/>
            <a:ext cx="3810000" cy="2895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fld id="{C00F77F5-AD46-824C-94E5-297489AD590B}" type="slidenum">
              <a:rPr lang="en-US"/>
              <a:pPr/>
              <a:t>25</a:t>
            </a:fld>
            <a:endParaRPr lang="en-US"/>
          </a:p>
        </p:txBody>
      </p:sp>
      <p:sp>
        <p:nvSpPr>
          <p:cNvPr id="642053" name="Rectangle 5"/>
          <p:cNvSpPr>
            <a:spLocks noChangeArrowheads="1"/>
          </p:cNvSpPr>
          <p:nvPr/>
        </p:nvSpPr>
        <p:spPr bwMode="auto">
          <a:xfrm rot="5400000">
            <a:off x="7286401" y="5239952"/>
            <a:ext cx="178003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http://web.fineliving.com</a:t>
            </a:r>
          </a:p>
        </p:txBody>
      </p:sp>
    </p:spTree>
    <p:extLst>
      <p:ext uri="{BB962C8B-B14F-4D97-AF65-F5344CB8AC3E}">
        <p14:creationId xmlns:p14="http://schemas.microsoft.com/office/powerpoint/2010/main" val="18183080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2195513" y="276225"/>
            <a:ext cx="7772400" cy="1143000"/>
          </a:xfrm>
        </p:spPr>
        <p:txBody>
          <a:bodyPr/>
          <a:lstStyle/>
          <a:p>
            <a:r>
              <a:rPr lang="en-US" sz="4000">
                <a:latin typeface="Palatino Linotype" charset="0"/>
              </a:rPr>
              <a:t>Wealth and Well-being</a:t>
            </a:r>
          </a:p>
        </p:txBody>
      </p:sp>
      <p:pic>
        <p:nvPicPr>
          <p:cNvPr id="644099" name="Picture 3" descr="figure-38-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3321050"/>
            <a:ext cx="6872288" cy="29273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C66D56F7-D278-8D4B-AA8B-D777B3ECC1B2}" type="slidenum">
              <a:rPr lang="en-US"/>
              <a:pPr/>
              <a:t>26</a:t>
            </a:fld>
            <a:endParaRPr lang="en-US"/>
          </a:p>
        </p:txBody>
      </p:sp>
      <p:sp>
        <p:nvSpPr>
          <p:cNvPr id="644100" name="Rectangle 4"/>
          <p:cNvSpPr>
            <a:spLocks noChangeArrowheads="1"/>
          </p:cNvSpPr>
          <p:nvPr/>
        </p:nvSpPr>
        <p:spPr bwMode="auto">
          <a:xfrm>
            <a:off x="2000250" y="1600200"/>
            <a:ext cx="8153400"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pPr>
            <a:r>
              <a:rPr lang="en-US" sz="2800">
                <a:latin typeface="Palatino Linotype" charset="0"/>
              </a:rPr>
              <a:t>Many people in the West believe that if they were wealthier, they would be happier. However, data suggests that they would only be happy temporarily.</a:t>
            </a:r>
          </a:p>
        </p:txBody>
      </p:sp>
    </p:spTree>
    <p:extLst>
      <p:ext uri="{BB962C8B-B14F-4D97-AF65-F5344CB8AC3E}">
        <p14:creationId xmlns:p14="http://schemas.microsoft.com/office/powerpoint/2010/main" val="298789351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a:xfrm>
            <a:off x="2195513" y="257175"/>
            <a:ext cx="7772400" cy="1143000"/>
          </a:xfrm>
        </p:spPr>
        <p:txBody>
          <a:bodyPr/>
          <a:lstStyle/>
          <a:p>
            <a:r>
              <a:rPr lang="en-US" sz="4000">
                <a:latin typeface="Palatino Linotype" charset="0"/>
              </a:rPr>
              <a:t>Does Money Buy Happiness?</a:t>
            </a:r>
          </a:p>
        </p:txBody>
      </p:sp>
      <p:pic>
        <p:nvPicPr>
          <p:cNvPr id="645125" name="Picture 5" descr="12673_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410200" y="1600200"/>
            <a:ext cx="499745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F2914DDA-E3AA-F34C-A2F3-20B9B84C4888}" type="slidenum">
              <a:rPr lang="en-US"/>
              <a:pPr/>
              <a:t>27</a:t>
            </a:fld>
            <a:endParaRPr lang="en-US"/>
          </a:p>
        </p:txBody>
      </p:sp>
      <p:sp>
        <p:nvSpPr>
          <p:cNvPr id="645127" name="Text Box 7"/>
          <p:cNvSpPr txBox="1">
            <a:spLocks noChangeArrowheads="1"/>
          </p:cNvSpPr>
          <p:nvPr/>
        </p:nvSpPr>
        <p:spPr bwMode="auto">
          <a:xfrm>
            <a:off x="1799763" y="2334753"/>
            <a:ext cx="3418949" cy="267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800" dirty="0">
                <a:latin typeface="Palatino Linotype" charset="0"/>
              </a:rPr>
              <a:t>Wealth is like health: Its utter absence can breed misery, yet having it is no guarantee of happiness. </a:t>
            </a:r>
          </a:p>
        </p:txBody>
      </p:sp>
    </p:spTree>
    <p:extLst>
      <p:ext uri="{BB962C8B-B14F-4D97-AF65-F5344CB8AC3E}">
        <p14:creationId xmlns:p14="http://schemas.microsoft.com/office/powerpoint/2010/main" val="26324663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1" name="Rectangle 3"/>
          <p:cNvSpPr>
            <a:spLocks noGrp="1" noChangeArrowheads="1"/>
          </p:cNvSpPr>
          <p:nvPr>
            <p:ph type="title"/>
          </p:nvPr>
        </p:nvSpPr>
        <p:spPr>
          <a:xfrm>
            <a:off x="2209800" y="271463"/>
            <a:ext cx="7772400" cy="1143000"/>
          </a:xfrm>
        </p:spPr>
        <p:txBody>
          <a:bodyPr/>
          <a:lstStyle/>
          <a:p>
            <a:r>
              <a:rPr lang="en-US" sz="4000" dirty="0">
                <a:latin typeface="Palatino Linotype" charset="0"/>
              </a:rPr>
              <a:t>Fluctuating States of Being</a:t>
            </a:r>
            <a:endParaRPr lang="en-US" sz="4000" dirty="0">
              <a:latin typeface="Palatino Linotype" charset="0"/>
            </a:endParaRPr>
          </a:p>
        </p:txBody>
      </p:sp>
      <p:sp>
        <p:nvSpPr>
          <p:cNvPr id="647170" name="Rectangle 2"/>
          <p:cNvSpPr>
            <a:spLocks noGrp="1" noChangeArrowheads="1"/>
          </p:cNvSpPr>
          <p:nvPr>
            <p:ph type="body" sz="half" idx="1"/>
          </p:nvPr>
        </p:nvSpPr>
        <p:spPr>
          <a:xfrm>
            <a:off x="2095500" y="1595438"/>
            <a:ext cx="8001000" cy="4804812"/>
          </a:xfrm>
        </p:spPr>
        <p:txBody>
          <a:bodyPr/>
          <a:lstStyle/>
          <a:p>
            <a:pPr marL="0" indent="0" algn="ctr">
              <a:buNone/>
            </a:pPr>
            <a:r>
              <a:rPr lang="en-US" dirty="0">
                <a:solidFill>
                  <a:srgbClr val="FFFF00"/>
                </a:solidFill>
                <a:latin typeface="Palatino Linotype" charset="0"/>
              </a:rPr>
              <a:t>Adaptation-Level Phenomenon: </a:t>
            </a:r>
            <a:r>
              <a:rPr lang="en-US" dirty="0">
                <a:latin typeface="Palatino Linotype" charset="0"/>
              </a:rPr>
              <a:t>Like the adaptation to brightness, volume, and touch, people adapt to income levels. “Satisfaction has a short half-life” (Ryan, 1999)</a:t>
            </a:r>
            <a:r>
              <a:rPr lang="en-US" dirty="0">
                <a:latin typeface="Palatino Linotype" charset="0"/>
              </a:rPr>
              <a:t>.</a:t>
            </a:r>
          </a:p>
          <a:p>
            <a:pPr marL="0" indent="0" algn="ctr">
              <a:buNone/>
            </a:pPr>
            <a:endParaRPr lang="en-US" dirty="0">
              <a:latin typeface="Palatino Linotype" charset="0"/>
            </a:endParaRPr>
          </a:p>
          <a:p>
            <a:pPr marL="0" indent="0" algn="ctr">
              <a:buNone/>
            </a:pPr>
            <a:r>
              <a:rPr lang="en-US" dirty="0">
                <a:latin typeface="Palatino Linotype" charset="0"/>
              </a:rPr>
              <a:t>Happiness is not only relative to our past, but also to our comparisons with others.</a:t>
            </a:r>
            <a:r>
              <a:rPr lang="en-US" dirty="0">
                <a:solidFill>
                  <a:srgbClr val="0000FF"/>
                </a:solidFill>
                <a:latin typeface="Palatino Linotype" charset="0"/>
              </a:rPr>
              <a:t> </a:t>
            </a:r>
            <a:r>
              <a:rPr lang="en-US" dirty="0">
                <a:solidFill>
                  <a:srgbClr val="FFFF00"/>
                </a:solidFill>
                <a:latin typeface="Palatino Linotype" charset="0"/>
              </a:rPr>
              <a:t>Relative Deprivation </a:t>
            </a:r>
            <a:r>
              <a:rPr lang="en-US" dirty="0">
                <a:latin typeface="Palatino Linotype" charset="0"/>
              </a:rPr>
              <a:t>is the perception that we are relatively worse off than those we compare ourselves with. </a:t>
            </a:r>
          </a:p>
          <a:p>
            <a:pPr marL="0" indent="0" algn="ctr">
              <a:buNone/>
            </a:pPr>
            <a:endParaRPr lang="en-US" dirty="0">
              <a:latin typeface="Palatino Linotype" charset="0"/>
            </a:endParaRPr>
          </a:p>
        </p:txBody>
      </p:sp>
      <p:sp>
        <p:nvSpPr>
          <p:cNvPr id="4" name="Slide Number Placeholder 6"/>
          <p:cNvSpPr>
            <a:spLocks noGrp="1"/>
          </p:cNvSpPr>
          <p:nvPr>
            <p:ph type="sldNum" sz="quarter" idx="12"/>
          </p:nvPr>
        </p:nvSpPr>
        <p:spPr/>
        <p:txBody>
          <a:bodyPr/>
          <a:lstStyle/>
          <a:p>
            <a:fld id="{6CE91CC8-4983-D142-B599-FBEE7BBEBFFE}" type="slidenum">
              <a:rPr lang="en-US"/>
              <a:pPr/>
              <a:t>28</a:t>
            </a:fld>
            <a:endParaRPr lang="en-US"/>
          </a:p>
        </p:txBody>
      </p:sp>
    </p:spTree>
    <p:extLst>
      <p:ext uri="{BB962C8B-B14F-4D97-AF65-F5344CB8AC3E}">
        <p14:creationId xmlns:p14="http://schemas.microsoft.com/office/powerpoint/2010/main" val="319227050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1" name="Rectangle 3"/>
          <p:cNvSpPr>
            <a:spLocks noGrp="1" noChangeArrowheads="1"/>
          </p:cNvSpPr>
          <p:nvPr>
            <p:ph type="title"/>
          </p:nvPr>
        </p:nvSpPr>
        <p:spPr>
          <a:xfrm>
            <a:off x="2209800" y="276225"/>
            <a:ext cx="7772400" cy="1143000"/>
          </a:xfrm>
        </p:spPr>
        <p:txBody>
          <a:bodyPr/>
          <a:lstStyle/>
          <a:p>
            <a:r>
              <a:rPr lang="en-US" sz="4000" dirty="0">
                <a:latin typeface="Palatino Linotype" charset="0"/>
              </a:rPr>
              <a:t>Psychology and Health</a:t>
            </a:r>
            <a:endParaRPr lang="en-US" sz="4000" dirty="0">
              <a:latin typeface="Palatino Linotype" charset="0"/>
            </a:endParaRPr>
          </a:p>
        </p:txBody>
      </p:sp>
      <p:sp>
        <p:nvSpPr>
          <p:cNvPr id="6" name="Slide Number Placeholder 5"/>
          <p:cNvSpPr>
            <a:spLocks noGrp="1"/>
          </p:cNvSpPr>
          <p:nvPr>
            <p:ph type="sldNum" sz="quarter" idx="12"/>
          </p:nvPr>
        </p:nvSpPr>
        <p:spPr/>
        <p:txBody>
          <a:bodyPr/>
          <a:lstStyle/>
          <a:p>
            <a:fld id="{79FF0CB0-1EB9-D144-97B3-C37B4CFDC16B}" type="slidenum">
              <a:rPr lang="en-US"/>
              <a:pPr/>
              <a:t>29</a:t>
            </a:fld>
            <a:endParaRPr lang="en-US"/>
          </a:p>
        </p:txBody>
      </p:sp>
      <p:sp>
        <p:nvSpPr>
          <p:cNvPr id="723970" name="Text Box 2"/>
          <p:cNvSpPr txBox="1">
            <a:spLocks noChangeArrowheads="1"/>
          </p:cNvSpPr>
          <p:nvPr/>
        </p:nvSpPr>
        <p:spPr bwMode="auto">
          <a:xfrm>
            <a:off x="8001000" y="2819400"/>
            <a:ext cx="22098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endParaRPr lang="en-US"/>
          </a:p>
        </p:txBody>
      </p:sp>
      <p:sp>
        <p:nvSpPr>
          <p:cNvPr id="723972" name="Rectangle 4"/>
          <p:cNvSpPr>
            <a:spLocks noChangeArrowheads="1"/>
          </p:cNvSpPr>
          <p:nvPr/>
        </p:nvSpPr>
        <p:spPr bwMode="auto">
          <a:xfrm>
            <a:off x="1995489" y="1447800"/>
            <a:ext cx="8186737" cy="44894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sz="2800" dirty="0">
                <a:solidFill>
                  <a:srgbClr val="FFFF00"/>
                </a:solidFill>
                <a:latin typeface="Palatino"/>
                <a:cs typeface="Palatino"/>
              </a:rPr>
              <a:t>Behavioral Medicine</a:t>
            </a:r>
          </a:p>
          <a:p>
            <a:pPr marL="0" lvl="1"/>
            <a:r>
              <a:rPr lang="en-US" altLang="en-US" sz="2800" dirty="0">
                <a:latin typeface="Palatino"/>
                <a:cs typeface="Palatino"/>
              </a:rPr>
              <a:t>interdisciplinary field that integrates behavioral and medical knowledge and applies that knowledge to health and </a:t>
            </a:r>
            <a:r>
              <a:rPr lang="en-US" altLang="en-US" sz="2800" dirty="0">
                <a:latin typeface="Palatino"/>
                <a:cs typeface="Palatino"/>
              </a:rPr>
              <a:t>disease</a:t>
            </a:r>
            <a:endParaRPr lang="en-US" sz="2800" dirty="0">
              <a:solidFill>
                <a:srgbClr val="FFFF00"/>
              </a:solidFill>
              <a:latin typeface="Palatino"/>
              <a:cs typeface="Palatino"/>
            </a:endParaRPr>
          </a:p>
          <a:p>
            <a:pPr>
              <a:spcBef>
                <a:spcPct val="20000"/>
              </a:spcBef>
            </a:pPr>
            <a:endParaRPr lang="en-US" sz="2800" dirty="0">
              <a:solidFill>
                <a:srgbClr val="FFFF00"/>
              </a:solidFill>
              <a:latin typeface="Palatino"/>
              <a:cs typeface="Palatino"/>
            </a:endParaRPr>
          </a:p>
          <a:p>
            <a:pPr>
              <a:spcBef>
                <a:spcPct val="20000"/>
              </a:spcBef>
            </a:pPr>
            <a:r>
              <a:rPr lang="en-US" sz="2800" dirty="0">
                <a:solidFill>
                  <a:srgbClr val="FFFF00"/>
                </a:solidFill>
                <a:latin typeface="Palatino"/>
                <a:cs typeface="Palatino"/>
              </a:rPr>
              <a:t>Health psychology</a:t>
            </a:r>
          </a:p>
          <a:p>
            <a:pPr>
              <a:spcBef>
                <a:spcPct val="20000"/>
              </a:spcBef>
            </a:pPr>
            <a:r>
              <a:rPr lang="en-US" sz="2800" dirty="0">
                <a:latin typeface="Palatino"/>
                <a:cs typeface="Palatino"/>
              </a:rPr>
              <a:t>A field </a:t>
            </a:r>
            <a:r>
              <a:rPr lang="en-US" sz="2800" dirty="0">
                <a:latin typeface="Palatino"/>
                <a:cs typeface="Palatino"/>
              </a:rPr>
              <a:t>of psychology that contributes to behavioral medicine. The field studies stress-related aspects of </a:t>
            </a:r>
            <a:r>
              <a:rPr lang="en-US" sz="2800" dirty="0">
                <a:latin typeface="Palatino"/>
                <a:cs typeface="Palatino"/>
              </a:rPr>
              <a:t>disease.</a:t>
            </a:r>
          </a:p>
        </p:txBody>
      </p:sp>
    </p:spTree>
    <p:extLst>
      <p:ext uri="{BB962C8B-B14F-4D97-AF65-F5344CB8AC3E}">
        <p14:creationId xmlns:p14="http://schemas.microsoft.com/office/powerpoint/2010/main" val="36682998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195513" y="276225"/>
            <a:ext cx="7772400" cy="1143000"/>
          </a:xfrm>
        </p:spPr>
        <p:txBody>
          <a:bodyPr/>
          <a:lstStyle/>
          <a:p>
            <a:r>
              <a:rPr lang="en-US" sz="4000" dirty="0">
                <a:latin typeface="Palatino Linotype" charset="0"/>
              </a:rPr>
              <a:t>James-Lange Theory</a:t>
            </a:r>
          </a:p>
        </p:txBody>
      </p:sp>
      <p:sp>
        <p:nvSpPr>
          <p:cNvPr id="577539" name="Rectangle 3"/>
          <p:cNvSpPr>
            <a:spLocks noGrp="1" noChangeArrowheads="1"/>
          </p:cNvSpPr>
          <p:nvPr>
            <p:ph type="body" sz="half" idx="1"/>
          </p:nvPr>
        </p:nvSpPr>
        <p:spPr>
          <a:xfrm>
            <a:off x="1981200" y="1600200"/>
            <a:ext cx="3962400" cy="4648200"/>
          </a:xfrm>
        </p:spPr>
        <p:txBody>
          <a:bodyPr>
            <a:normAutofit/>
          </a:bodyPr>
          <a:lstStyle/>
          <a:p>
            <a:pPr marL="0" indent="0" algn="ctr">
              <a:buNone/>
            </a:pPr>
            <a:r>
              <a:rPr lang="en-US" sz="3000" dirty="0">
                <a:latin typeface="Palatino Linotype" charset="0"/>
              </a:rPr>
              <a:t>The </a:t>
            </a:r>
            <a:r>
              <a:rPr lang="en-US" sz="3000" dirty="0">
                <a:latin typeface="Palatino Linotype" charset="0"/>
              </a:rPr>
              <a:t>James-Lange Theory </a:t>
            </a:r>
            <a:r>
              <a:rPr lang="en-US" sz="3000" dirty="0">
                <a:latin typeface="Palatino Linotype" charset="0"/>
              </a:rPr>
              <a:t>proposes…</a:t>
            </a:r>
          </a:p>
          <a:p>
            <a:pPr marL="0" indent="0" algn="ctr">
              <a:buNone/>
            </a:pPr>
            <a:endParaRPr lang="en-US" sz="3000" dirty="0">
              <a:latin typeface="Palatino Linotype" charset="0"/>
            </a:endParaRPr>
          </a:p>
          <a:p>
            <a:pPr marL="0" indent="0" algn="ctr">
              <a:buNone/>
            </a:pPr>
            <a:r>
              <a:rPr lang="en-US" sz="3000" dirty="0">
                <a:latin typeface="Palatino Linotype" charset="0"/>
              </a:rPr>
              <a:t>- physiological </a:t>
            </a:r>
            <a:r>
              <a:rPr lang="en-US" sz="3000" dirty="0">
                <a:latin typeface="Palatino Linotype" charset="0"/>
              </a:rPr>
              <a:t>activity precedes the emotional experience.</a:t>
            </a:r>
          </a:p>
        </p:txBody>
      </p:sp>
      <p:pic>
        <p:nvPicPr>
          <p:cNvPr id="577540" name="Picture 4" descr="figure-37-0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4783" y="1524000"/>
            <a:ext cx="4128576" cy="5334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65C70DA1-B953-3C4E-BB02-E627064A3209}" type="slidenum">
              <a:rPr lang="en-US"/>
              <a:pPr/>
              <a:t>3</a:t>
            </a:fld>
            <a:endParaRPr lang="en-US"/>
          </a:p>
        </p:txBody>
      </p:sp>
    </p:spTree>
    <p:extLst>
      <p:ext uri="{BB962C8B-B14F-4D97-AF65-F5344CB8AC3E}">
        <p14:creationId xmlns:p14="http://schemas.microsoft.com/office/powerpoint/2010/main" val="13728466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2" name="Rectangle 4"/>
          <p:cNvSpPr>
            <a:spLocks noGrp="1" noChangeArrowheads="1"/>
          </p:cNvSpPr>
          <p:nvPr>
            <p:ph type="title"/>
          </p:nvPr>
        </p:nvSpPr>
        <p:spPr>
          <a:xfrm>
            <a:off x="2195513" y="276225"/>
            <a:ext cx="7772400" cy="1143000"/>
          </a:xfrm>
        </p:spPr>
        <p:txBody>
          <a:bodyPr/>
          <a:lstStyle/>
          <a:p>
            <a:r>
              <a:rPr lang="en-US" sz="4000" dirty="0">
                <a:latin typeface="Palatino Linotype" charset="0"/>
              </a:rPr>
              <a:t>Stress: Good and Bad</a:t>
            </a:r>
            <a:endParaRPr lang="en-US" sz="4000" dirty="0">
              <a:latin typeface="Palatino Linotype" charset="0"/>
            </a:endParaRPr>
          </a:p>
        </p:txBody>
      </p:sp>
      <p:sp>
        <p:nvSpPr>
          <p:cNvPr id="672770" name="Rectangle 2"/>
          <p:cNvSpPr>
            <a:spLocks noGrp="1" noChangeArrowheads="1"/>
          </p:cNvSpPr>
          <p:nvPr>
            <p:ph idx="1"/>
          </p:nvPr>
        </p:nvSpPr>
        <p:spPr>
          <a:xfrm>
            <a:off x="2085976" y="1600200"/>
            <a:ext cx="3819525" cy="4527551"/>
          </a:xfrm>
        </p:spPr>
        <p:txBody>
          <a:bodyPr>
            <a:normAutofit fontScale="92500" lnSpcReduction="10000"/>
          </a:bodyPr>
          <a:lstStyle/>
          <a:p>
            <a:pPr marL="0" indent="0" algn="ctr">
              <a:buNone/>
            </a:pPr>
            <a:r>
              <a:rPr lang="en-US" dirty="0">
                <a:latin typeface="Palatino Linotype" charset="0"/>
              </a:rPr>
              <a:t>Stress can be adaptive. In a fearful or stress- causing situation, we can run away and save our lives. </a:t>
            </a:r>
            <a:endParaRPr lang="en-US" dirty="0">
              <a:latin typeface="Palatino Linotype" charset="0"/>
            </a:endParaRPr>
          </a:p>
          <a:p>
            <a:pPr marL="0" indent="0" algn="ctr">
              <a:buNone/>
            </a:pPr>
            <a:endParaRPr lang="en-US" dirty="0">
              <a:latin typeface="Palatino Linotype" charset="0"/>
            </a:endParaRPr>
          </a:p>
          <a:p>
            <a:pPr marL="0" indent="0" algn="ctr">
              <a:buNone/>
            </a:pPr>
            <a:r>
              <a:rPr lang="en-US" dirty="0">
                <a:latin typeface="Palatino Linotype" charset="0"/>
              </a:rPr>
              <a:t>Stress </a:t>
            </a:r>
            <a:r>
              <a:rPr lang="en-US" dirty="0">
                <a:latin typeface="Palatino Linotype" charset="0"/>
              </a:rPr>
              <a:t>can be maladaptive. </a:t>
            </a:r>
            <a:r>
              <a:rPr lang="en-US" dirty="0">
                <a:latin typeface="Palatino Linotype" charset="0"/>
              </a:rPr>
              <a:t>If </a:t>
            </a:r>
            <a:r>
              <a:rPr lang="en-US" dirty="0">
                <a:latin typeface="Palatino Linotype" charset="0"/>
              </a:rPr>
              <a:t>it is prolonged (chronic stress), it increases our risk of illness and health problems.</a:t>
            </a:r>
          </a:p>
        </p:txBody>
      </p:sp>
      <p:pic>
        <p:nvPicPr>
          <p:cNvPr id="6" name="Picture 10" descr="Stress 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192838" y="1600200"/>
            <a:ext cx="4189412" cy="4972051"/>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550079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2195513" y="271463"/>
            <a:ext cx="7772400" cy="1143000"/>
          </a:xfrm>
        </p:spPr>
        <p:txBody>
          <a:bodyPr/>
          <a:lstStyle/>
          <a:p>
            <a:r>
              <a:rPr lang="en-US" sz="4000" dirty="0">
                <a:latin typeface="Palatino Linotype" charset="0"/>
              </a:rPr>
              <a:t>Stress and Stressors</a:t>
            </a:r>
          </a:p>
        </p:txBody>
      </p:sp>
      <p:sp>
        <p:nvSpPr>
          <p:cNvPr id="728067" name="Rectangle 3"/>
          <p:cNvSpPr>
            <a:spLocks noGrp="1" noChangeArrowheads="1"/>
          </p:cNvSpPr>
          <p:nvPr>
            <p:ph type="body" sz="half" idx="1"/>
          </p:nvPr>
        </p:nvSpPr>
        <p:spPr>
          <a:xfrm>
            <a:off x="2043113" y="1270001"/>
            <a:ext cx="8077200" cy="2159000"/>
          </a:xfrm>
        </p:spPr>
        <p:txBody>
          <a:bodyPr/>
          <a:lstStyle/>
          <a:p>
            <a:pPr marL="457200" lvl="1" indent="0">
              <a:buNone/>
            </a:pPr>
            <a:r>
              <a:rPr lang="en-US" altLang="en-US" dirty="0" smtClean="0">
                <a:solidFill>
                  <a:srgbClr val="FFFF00"/>
                </a:solidFill>
                <a:latin typeface="Palatino"/>
                <a:cs typeface="Palatino"/>
              </a:rPr>
              <a:t>Stress </a:t>
            </a:r>
            <a:r>
              <a:rPr lang="en-US" altLang="en-US" dirty="0" smtClean="0">
                <a:latin typeface="Palatino"/>
                <a:cs typeface="Palatino"/>
              </a:rPr>
              <a:t>is the </a:t>
            </a:r>
            <a:r>
              <a:rPr lang="en-US" altLang="en-US" dirty="0">
                <a:latin typeface="Palatino"/>
                <a:cs typeface="Palatino"/>
              </a:rPr>
              <a:t>process by which we perceive and respond to certain events, called </a:t>
            </a:r>
            <a:r>
              <a:rPr lang="en-US" altLang="en-US" i="1" dirty="0">
                <a:latin typeface="Palatino"/>
                <a:cs typeface="Palatino"/>
              </a:rPr>
              <a:t>stressors</a:t>
            </a:r>
            <a:r>
              <a:rPr lang="en-US" altLang="en-US" dirty="0">
                <a:latin typeface="Palatino"/>
                <a:cs typeface="Palatino"/>
              </a:rPr>
              <a:t>, that we appraise as threatening or </a:t>
            </a:r>
            <a:r>
              <a:rPr lang="en-US" altLang="en-US" dirty="0" smtClean="0">
                <a:latin typeface="Palatino"/>
                <a:cs typeface="Palatino"/>
              </a:rPr>
              <a:t>challenging.</a:t>
            </a:r>
            <a:endParaRPr lang="en-US" altLang="en-US" dirty="0">
              <a:latin typeface="Palatino"/>
              <a:cs typeface="Palatino"/>
            </a:endParaRPr>
          </a:p>
        </p:txBody>
      </p:sp>
      <p:pic>
        <p:nvPicPr>
          <p:cNvPr id="728068" name="Picture 4" descr="Stresso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1015" b="-4282"/>
          <a:stretch>
            <a:fillRect/>
          </a:stretch>
        </p:blipFill>
        <p:spPr>
          <a:xfrm>
            <a:off x="1943101" y="2746376"/>
            <a:ext cx="8272463" cy="3968749"/>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28070" name="Text Box 6"/>
          <p:cNvSpPr txBox="1">
            <a:spLocks noChangeArrowheads="1"/>
          </p:cNvSpPr>
          <p:nvPr/>
        </p:nvSpPr>
        <p:spPr bwMode="auto">
          <a:xfrm rot="5400000">
            <a:off x="9258300" y="4229100"/>
            <a:ext cx="18288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900"/>
              <a:t>Bob Daemmrich/ The Image Works</a:t>
            </a:r>
          </a:p>
        </p:txBody>
      </p:sp>
    </p:spTree>
    <p:extLst>
      <p:ext uri="{BB962C8B-B14F-4D97-AF65-F5344CB8AC3E}">
        <p14:creationId xmlns:p14="http://schemas.microsoft.com/office/powerpoint/2010/main" val="3231027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2195513" y="280988"/>
            <a:ext cx="7772400" cy="1143000"/>
          </a:xfrm>
        </p:spPr>
        <p:txBody>
          <a:bodyPr/>
          <a:lstStyle/>
          <a:p>
            <a:r>
              <a:rPr lang="en-US" sz="4000">
                <a:latin typeface="Palatino Linotype" charset="0"/>
              </a:rPr>
              <a:t>The Stress Response System</a:t>
            </a:r>
          </a:p>
        </p:txBody>
      </p:sp>
      <p:pic>
        <p:nvPicPr>
          <p:cNvPr id="674821" name="Picture 5" descr="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11900" y="1524000"/>
            <a:ext cx="3913188" cy="4648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5"/>
          <p:cNvSpPr>
            <a:spLocks noGrp="1"/>
          </p:cNvSpPr>
          <p:nvPr>
            <p:ph type="sldNum" sz="quarter" idx="12"/>
          </p:nvPr>
        </p:nvSpPr>
        <p:spPr/>
        <p:txBody>
          <a:bodyPr/>
          <a:lstStyle/>
          <a:p>
            <a:fld id="{9FD674F1-BC3C-E640-85BB-C11EF3D06486}" type="slidenum">
              <a:rPr lang="en-US"/>
              <a:pPr/>
              <a:t>32</a:t>
            </a:fld>
            <a:endParaRPr lang="en-US"/>
          </a:p>
        </p:txBody>
      </p:sp>
      <p:sp>
        <p:nvSpPr>
          <p:cNvPr id="674823" name="Rectangle 7"/>
          <p:cNvSpPr>
            <a:spLocks noChangeArrowheads="1"/>
          </p:cNvSpPr>
          <p:nvPr/>
        </p:nvSpPr>
        <p:spPr bwMode="auto">
          <a:xfrm>
            <a:off x="1981200" y="1295400"/>
            <a:ext cx="38862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spcBef>
                <a:spcPct val="20000"/>
              </a:spcBef>
              <a:buFont typeface="Wingdings" charset="0"/>
              <a:buNone/>
            </a:pPr>
            <a:r>
              <a:rPr lang="en-US" sz="2800" dirty="0">
                <a:latin typeface="Palatino Linotype" charset="0"/>
              </a:rPr>
              <a:t>Canon proposed that the stress response </a:t>
            </a:r>
            <a:r>
              <a:rPr lang="en-US" sz="2800" dirty="0">
                <a:latin typeface="Palatino Linotype" charset="0"/>
              </a:rPr>
              <a:t>was marked by outpouring </a:t>
            </a:r>
            <a:r>
              <a:rPr lang="en-US" sz="2800" dirty="0">
                <a:latin typeface="Palatino Linotype" charset="0"/>
              </a:rPr>
              <a:t>of </a:t>
            </a:r>
            <a:r>
              <a:rPr lang="en-US" sz="2800" i="1" dirty="0">
                <a:latin typeface="Palatino Linotype" charset="0"/>
              </a:rPr>
              <a:t>epinephrine</a:t>
            </a:r>
            <a:r>
              <a:rPr lang="en-US" sz="2800" dirty="0">
                <a:latin typeface="Palatino Linotype" charset="0"/>
              </a:rPr>
              <a:t> and </a:t>
            </a:r>
            <a:r>
              <a:rPr lang="en-US" sz="2800" i="1" dirty="0">
                <a:latin typeface="Palatino Linotype" charset="0"/>
              </a:rPr>
              <a:t>norepinephrine</a:t>
            </a:r>
            <a:r>
              <a:rPr lang="en-US" sz="2800" dirty="0">
                <a:latin typeface="Palatino Linotype" charset="0"/>
              </a:rPr>
              <a:t> from the  inner adrenal glands, increasing heart and respiration rates, mobilizing sugar and fat, and dulling pain.</a:t>
            </a:r>
          </a:p>
        </p:txBody>
      </p:sp>
    </p:spTree>
    <p:extLst>
      <p:ext uri="{BB962C8B-B14F-4D97-AF65-F5344CB8AC3E}">
        <p14:creationId xmlns:p14="http://schemas.microsoft.com/office/powerpoint/2010/main" val="36359744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2195513" y="-30162"/>
            <a:ext cx="7772400" cy="919162"/>
          </a:xfrm>
        </p:spPr>
        <p:txBody>
          <a:bodyPr/>
          <a:lstStyle/>
          <a:p>
            <a:r>
              <a:rPr lang="en-US" sz="4000" dirty="0">
                <a:latin typeface="Palatino Linotype" charset="0"/>
              </a:rPr>
              <a:t>The Stress Response System</a:t>
            </a:r>
          </a:p>
        </p:txBody>
      </p:sp>
      <p:sp>
        <p:nvSpPr>
          <p:cNvPr id="2" name="Content Placeholder 1"/>
          <p:cNvSpPr>
            <a:spLocks noGrp="1"/>
          </p:cNvSpPr>
          <p:nvPr>
            <p:ph sz="half" idx="1"/>
          </p:nvPr>
        </p:nvSpPr>
        <p:spPr/>
        <p:txBody>
          <a:bodyPr/>
          <a:lstStyle/>
          <a:p>
            <a:endParaRPr lang="en-US"/>
          </a:p>
        </p:txBody>
      </p:sp>
      <p:pic>
        <p:nvPicPr>
          <p:cNvPr id="732168" name="Picture 8" descr="figure-39-0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1" y="762000"/>
            <a:ext cx="8308975" cy="5867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6"/>
          <p:cNvSpPr>
            <a:spLocks noGrp="1"/>
          </p:cNvSpPr>
          <p:nvPr>
            <p:ph type="sldNum" sz="quarter" idx="12"/>
          </p:nvPr>
        </p:nvSpPr>
        <p:spPr/>
        <p:txBody>
          <a:bodyPr/>
          <a:lstStyle/>
          <a:p>
            <a:fld id="{3838C042-1EC4-B744-8A29-E4DE0543DA09}" type="slidenum">
              <a:rPr lang="en-US"/>
              <a:pPr/>
              <a:t>33</a:t>
            </a:fld>
            <a:endParaRPr lang="en-US"/>
          </a:p>
        </p:txBody>
      </p:sp>
    </p:spTree>
    <p:extLst>
      <p:ext uri="{BB962C8B-B14F-4D97-AF65-F5344CB8AC3E}">
        <p14:creationId xmlns:p14="http://schemas.microsoft.com/office/powerpoint/2010/main" val="24663657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2195513" y="271463"/>
            <a:ext cx="7772400" cy="1143000"/>
          </a:xfrm>
        </p:spPr>
        <p:txBody>
          <a:bodyPr/>
          <a:lstStyle/>
          <a:p>
            <a:r>
              <a:rPr lang="en-US" sz="4000">
                <a:latin typeface="Palatino Linotype" charset="0"/>
              </a:rPr>
              <a:t>General Adaptation Syndrome</a:t>
            </a:r>
          </a:p>
        </p:txBody>
      </p:sp>
      <p:pic>
        <p:nvPicPr>
          <p:cNvPr id="675849" name="Picture 9" descr="MyersPsy8e_f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8625" y="2798762"/>
            <a:ext cx="8731250" cy="3922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6" name="Slide Number Placeholder 5"/>
          <p:cNvSpPr>
            <a:spLocks noGrp="1"/>
          </p:cNvSpPr>
          <p:nvPr>
            <p:ph type="sldNum" sz="quarter" idx="12"/>
          </p:nvPr>
        </p:nvSpPr>
        <p:spPr/>
        <p:txBody>
          <a:bodyPr/>
          <a:lstStyle/>
          <a:p>
            <a:fld id="{DAAF0C9C-A516-BE4B-8C33-40994976A36C}" type="slidenum">
              <a:rPr lang="en-US"/>
              <a:pPr/>
              <a:t>34</a:t>
            </a:fld>
            <a:endParaRPr lang="en-US"/>
          </a:p>
        </p:txBody>
      </p:sp>
      <p:sp>
        <p:nvSpPr>
          <p:cNvPr id="675844" name="Text Box 4"/>
          <p:cNvSpPr txBox="1">
            <a:spLocks noChangeArrowheads="1"/>
          </p:cNvSpPr>
          <p:nvPr/>
        </p:nvSpPr>
        <p:spPr bwMode="auto">
          <a:xfrm>
            <a:off x="1970088" y="1412875"/>
            <a:ext cx="82423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800">
                <a:latin typeface="Palatino Linotype" charset="0"/>
              </a:rPr>
              <a:t>According to Selye, a stress response to any kind of</a:t>
            </a:r>
          </a:p>
          <a:p>
            <a:pPr algn="ctr"/>
            <a:r>
              <a:rPr lang="en-US" sz="2800">
                <a:latin typeface="Palatino Linotype" charset="0"/>
              </a:rPr>
              <a:t>stimulation is similar. The stressed individual goes</a:t>
            </a:r>
          </a:p>
          <a:p>
            <a:pPr algn="ctr"/>
            <a:r>
              <a:rPr lang="en-US" sz="2800">
                <a:latin typeface="Palatino Linotype" charset="0"/>
              </a:rPr>
              <a:t>through three phases.</a:t>
            </a:r>
          </a:p>
        </p:txBody>
      </p:sp>
    </p:spTree>
    <p:extLst>
      <p:ext uri="{BB962C8B-B14F-4D97-AF65-F5344CB8AC3E}">
        <p14:creationId xmlns:p14="http://schemas.microsoft.com/office/powerpoint/2010/main" val="328853210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2195513" y="276225"/>
            <a:ext cx="7772400" cy="1143000"/>
          </a:xfrm>
        </p:spPr>
        <p:txBody>
          <a:bodyPr/>
          <a:lstStyle/>
          <a:p>
            <a:r>
              <a:rPr lang="en-US" sz="4000">
                <a:latin typeface="Palatino Linotype" charset="0"/>
              </a:rPr>
              <a:t>Stressful Life Events</a:t>
            </a:r>
          </a:p>
        </p:txBody>
      </p:sp>
      <p:sp>
        <p:nvSpPr>
          <p:cNvPr id="678915" name="Rectangle 3"/>
          <p:cNvSpPr>
            <a:spLocks noGrp="1" noChangeArrowheads="1"/>
          </p:cNvSpPr>
          <p:nvPr>
            <p:ph idx="1"/>
          </p:nvPr>
        </p:nvSpPr>
        <p:spPr>
          <a:xfrm>
            <a:off x="2224089" y="1566863"/>
            <a:ext cx="7710487" cy="4576762"/>
          </a:xfrm>
        </p:spPr>
        <p:txBody>
          <a:bodyPr>
            <a:normAutofit fontScale="92500" lnSpcReduction="10000"/>
          </a:bodyPr>
          <a:lstStyle/>
          <a:p>
            <a:pPr marL="0" indent="0">
              <a:buNone/>
            </a:pPr>
            <a:r>
              <a:rPr lang="en-US" altLang="en-US" dirty="0">
                <a:solidFill>
                  <a:srgbClr val="FFFF00"/>
                </a:solidFill>
                <a:latin typeface="Palatino"/>
                <a:cs typeface="Palatino"/>
              </a:rPr>
              <a:t>Catastrophic </a:t>
            </a:r>
            <a:r>
              <a:rPr lang="en-US" altLang="en-US" dirty="0" smtClean="0">
                <a:solidFill>
                  <a:srgbClr val="FFFF00"/>
                </a:solidFill>
                <a:latin typeface="Palatino"/>
                <a:cs typeface="Palatino"/>
              </a:rPr>
              <a:t>Events</a:t>
            </a:r>
          </a:p>
          <a:p>
            <a:pPr marL="0" indent="0">
              <a:buNone/>
            </a:pPr>
            <a:r>
              <a:rPr lang="en-US" altLang="en-US" dirty="0" smtClean="0">
                <a:latin typeface="Palatino"/>
                <a:cs typeface="Palatino"/>
              </a:rPr>
              <a:t>earthquakes</a:t>
            </a:r>
            <a:r>
              <a:rPr lang="en-US" altLang="en-US" dirty="0">
                <a:latin typeface="Palatino"/>
                <a:cs typeface="Palatino"/>
              </a:rPr>
              <a:t>, combat stress, floods</a:t>
            </a:r>
          </a:p>
          <a:p>
            <a:pPr marL="0" indent="0">
              <a:buNone/>
            </a:pPr>
            <a:endParaRPr lang="en-US" altLang="en-US" dirty="0" smtClean="0">
              <a:solidFill>
                <a:srgbClr val="FFFF00"/>
              </a:solidFill>
              <a:latin typeface="Palatino"/>
              <a:cs typeface="Palatino"/>
            </a:endParaRPr>
          </a:p>
          <a:p>
            <a:pPr marL="0" indent="0">
              <a:buNone/>
            </a:pPr>
            <a:r>
              <a:rPr lang="en-US" altLang="en-US" dirty="0" smtClean="0">
                <a:solidFill>
                  <a:srgbClr val="FFFF00"/>
                </a:solidFill>
                <a:latin typeface="Palatino"/>
                <a:cs typeface="Palatino"/>
              </a:rPr>
              <a:t>Life Changes</a:t>
            </a:r>
          </a:p>
          <a:p>
            <a:pPr marL="0" indent="0">
              <a:buNone/>
            </a:pPr>
            <a:r>
              <a:rPr lang="en-US" altLang="en-US" dirty="0" smtClean="0">
                <a:latin typeface="Palatino"/>
                <a:cs typeface="Palatino"/>
              </a:rPr>
              <a:t>death </a:t>
            </a:r>
            <a:r>
              <a:rPr lang="en-US" altLang="en-US" dirty="0">
                <a:latin typeface="Palatino"/>
                <a:cs typeface="Palatino"/>
              </a:rPr>
              <a:t>of a loved one, divorce, loss of job, </a:t>
            </a:r>
            <a:r>
              <a:rPr lang="en-US" altLang="en-US" dirty="0" smtClean="0">
                <a:latin typeface="Palatino"/>
                <a:cs typeface="Palatino"/>
              </a:rPr>
              <a:t>promotion</a:t>
            </a:r>
          </a:p>
          <a:p>
            <a:pPr marL="0" indent="0">
              <a:buNone/>
            </a:pPr>
            <a:endParaRPr lang="en-US" altLang="en-US" dirty="0">
              <a:solidFill>
                <a:srgbClr val="FFFF00"/>
              </a:solidFill>
              <a:latin typeface="Palatino"/>
              <a:cs typeface="Palatino"/>
            </a:endParaRPr>
          </a:p>
          <a:p>
            <a:pPr marL="0" indent="0">
              <a:buNone/>
            </a:pPr>
            <a:r>
              <a:rPr lang="en-US" altLang="en-US" dirty="0" smtClean="0">
                <a:solidFill>
                  <a:srgbClr val="FFFF00"/>
                </a:solidFill>
                <a:latin typeface="Palatino"/>
                <a:cs typeface="Palatino"/>
              </a:rPr>
              <a:t>Daily Hassles</a:t>
            </a:r>
          </a:p>
          <a:p>
            <a:pPr marL="0" indent="0">
              <a:buNone/>
            </a:pPr>
            <a:r>
              <a:rPr lang="en-US" altLang="en-US" dirty="0" smtClean="0">
                <a:latin typeface="Palatino"/>
                <a:cs typeface="Palatino"/>
              </a:rPr>
              <a:t>rush </a:t>
            </a:r>
            <a:r>
              <a:rPr lang="en-US" altLang="en-US" dirty="0">
                <a:latin typeface="Palatino"/>
                <a:cs typeface="Palatino"/>
              </a:rPr>
              <a:t>hour traffic, long lines, job stress, burnout</a:t>
            </a:r>
          </a:p>
          <a:p>
            <a:pPr marL="0" indent="0">
              <a:lnSpc>
                <a:spcPct val="80000"/>
              </a:lnSpc>
              <a:buNone/>
            </a:pPr>
            <a:r>
              <a:rPr lang="en-US" dirty="0">
                <a:latin typeface="Palatino"/>
                <a:cs typeface="Palatino"/>
              </a:rPr>
              <a:t> </a:t>
            </a:r>
            <a:endParaRPr lang="en-US" dirty="0">
              <a:latin typeface="Palatino"/>
              <a:cs typeface="Palatino"/>
            </a:endParaRPr>
          </a:p>
        </p:txBody>
      </p:sp>
      <p:sp>
        <p:nvSpPr>
          <p:cNvPr id="4" name="Slide Number Placeholder 5"/>
          <p:cNvSpPr>
            <a:spLocks noGrp="1"/>
          </p:cNvSpPr>
          <p:nvPr>
            <p:ph type="sldNum" sz="quarter" idx="12"/>
          </p:nvPr>
        </p:nvSpPr>
        <p:spPr/>
        <p:txBody>
          <a:bodyPr/>
          <a:lstStyle/>
          <a:p>
            <a:fld id="{8D8B353B-9BEF-A041-8562-2A215267F073}" type="slidenum">
              <a:rPr lang="en-US"/>
              <a:pPr/>
              <a:t>35</a:t>
            </a:fld>
            <a:endParaRPr lang="en-US"/>
          </a:p>
        </p:txBody>
      </p:sp>
    </p:spTree>
    <p:extLst>
      <p:ext uri="{BB962C8B-B14F-4D97-AF65-F5344CB8AC3E}">
        <p14:creationId xmlns:p14="http://schemas.microsoft.com/office/powerpoint/2010/main" val="145429594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2195513" y="276225"/>
            <a:ext cx="7772400" cy="1143000"/>
          </a:xfrm>
        </p:spPr>
        <p:txBody>
          <a:bodyPr/>
          <a:lstStyle/>
          <a:p>
            <a:r>
              <a:rPr lang="en-US" sz="4000">
                <a:latin typeface="Palatino Linotype" charset="0"/>
              </a:rPr>
              <a:t>Personality Types</a:t>
            </a:r>
          </a:p>
        </p:txBody>
      </p:sp>
      <p:sp>
        <p:nvSpPr>
          <p:cNvPr id="685059" name="Rectangle 3"/>
          <p:cNvSpPr>
            <a:spLocks noGrp="1" noChangeArrowheads="1"/>
          </p:cNvSpPr>
          <p:nvPr>
            <p:ph type="body" sz="half" idx="1"/>
          </p:nvPr>
        </p:nvSpPr>
        <p:spPr>
          <a:xfrm>
            <a:off x="2081214" y="1600200"/>
            <a:ext cx="8010525" cy="1828800"/>
          </a:xfrm>
        </p:spPr>
        <p:txBody>
          <a:bodyPr/>
          <a:lstStyle/>
          <a:p>
            <a:pPr marL="0" indent="0" algn="ctr">
              <a:buNone/>
            </a:pPr>
            <a:r>
              <a:rPr lang="en-US" dirty="0">
                <a:solidFill>
                  <a:srgbClr val="FFFF00"/>
                </a:solidFill>
                <a:latin typeface="Palatino Linotype" charset="0"/>
              </a:rPr>
              <a:t>Type A </a:t>
            </a:r>
            <a:r>
              <a:rPr lang="en-US" dirty="0">
                <a:latin typeface="Palatino Linotype" charset="0"/>
              </a:rPr>
              <a:t>is a term used for competitive, hard-driving, impatient, verbally aggressive, and anger-prone people. </a:t>
            </a:r>
            <a:r>
              <a:rPr lang="en-US" dirty="0">
                <a:solidFill>
                  <a:srgbClr val="FFFF00"/>
                </a:solidFill>
                <a:latin typeface="Palatino Linotype" charset="0"/>
              </a:rPr>
              <a:t>Type B</a:t>
            </a:r>
            <a:r>
              <a:rPr lang="en-US" dirty="0">
                <a:solidFill>
                  <a:srgbClr val="6600CC"/>
                </a:solidFill>
                <a:latin typeface="Palatino Linotype" charset="0"/>
              </a:rPr>
              <a:t> </a:t>
            </a:r>
            <a:r>
              <a:rPr lang="en-US" dirty="0">
                <a:latin typeface="Palatino Linotype" charset="0"/>
              </a:rPr>
              <a:t>refers to</a:t>
            </a:r>
            <a:r>
              <a:rPr lang="en-US" dirty="0">
                <a:solidFill>
                  <a:srgbClr val="6600CC"/>
                </a:solidFill>
                <a:latin typeface="Palatino Linotype" charset="0"/>
              </a:rPr>
              <a:t> </a:t>
            </a:r>
            <a:r>
              <a:rPr lang="en-US" dirty="0">
                <a:latin typeface="Palatino Linotype" charset="0"/>
              </a:rPr>
              <a:t>easygoing, relaxed people (Friedman and </a:t>
            </a:r>
            <a:r>
              <a:rPr lang="en-US" dirty="0" err="1">
                <a:latin typeface="Palatino Linotype" charset="0"/>
              </a:rPr>
              <a:t>Rosenman</a:t>
            </a:r>
            <a:r>
              <a:rPr lang="en-US" dirty="0">
                <a:latin typeface="Palatino Linotype" charset="0"/>
              </a:rPr>
              <a:t>, 1974).</a:t>
            </a:r>
          </a:p>
        </p:txBody>
      </p:sp>
      <p:sp>
        <p:nvSpPr>
          <p:cNvPr id="5" name="Slide Number Placeholder 6"/>
          <p:cNvSpPr>
            <a:spLocks noGrp="1"/>
          </p:cNvSpPr>
          <p:nvPr>
            <p:ph type="sldNum" sz="quarter" idx="12"/>
          </p:nvPr>
        </p:nvSpPr>
        <p:spPr/>
        <p:txBody>
          <a:bodyPr/>
          <a:lstStyle/>
          <a:p>
            <a:fld id="{6F0057AC-98EC-0248-89B5-7C74E814A5DB}" type="slidenum">
              <a:rPr lang="en-US"/>
              <a:pPr/>
              <a:t>36</a:t>
            </a:fld>
            <a:endParaRPr lang="en-US"/>
          </a:p>
        </p:txBody>
      </p:sp>
      <p:sp>
        <p:nvSpPr>
          <p:cNvPr id="685062" name="Text Box 6"/>
          <p:cNvSpPr txBox="1">
            <a:spLocks noChangeArrowheads="1"/>
          </p:cNvSpPr>
          <p:nvPr/>
        </p:nvSpPr>
        <p:spPr bwMode="auto">
          <a:xfrm>
            <a:off x="3601568" y="4648201"/>
            <a:ext cx="499521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atin typeface="Palatino Linotype" charset="0"/>
              </a:rPr>
              <a:t>Type A personalities are more likely to develop</a:t>
            </a:r>
          </a:p>
          <a:p>
            <a:pPr algn="ctr"/>
            <a:r>
              <a:rPr lang="en-US">
                <a:latin typeface="Palatino Linotype" charset="0"/>
              </a:rPr>
              <a:t>coronary heart disease.</a:t>
            </a:r>
          </a:p>
        </p:txBody>
      </p:sp>
    </p:spTree>
    <p:extLst>
      <p:ext uri="{BB962C8B-B14F-4D97-AF65-F5344CB8AC3E}">
        <p14:creationId xmlns:p14="http://schemas.microsoft.com/office/powerpoint/2010/main" val="362004915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2195513" y="276225"/>
            <a:ext cx="7772400" cy="1143000"/>
          </a:xfrm>
        </p:spPr>
        <p:txBody>
          <a:bodyPr/>
          <a:lstStyle/>
          <a:p>
            <a:r>
              <a:rPr lang="en-US" sz="4000">
                <a:latin typeface="Palatino Linotype" charset="0"/>
              </a:rPr>
              <a:t>Pessimism and Heart Disease</a:t>
            </a:r>
          </a:p>
        </p:txBody>
      </p:sp>
      <p:sp>
        <p:nvSpPr>
          <p:cNvPr id="742403" name="Rectangle 3"/>
          <p:cNvSpPr>
            <a:spLocks noGrp="1" noChangeArrowheads="1"/>
          </p:cNvSpPr>
          <p:nvPr>
            <p:ph type="body" sz="half" idx="1"/>
          </p:nvPr>
        </p:nvSpPr>
        <p:spPr>
          <a:xfrm>
            <a:off x="2081214" y="1600200"/>
            <a:ext cx="8010525" cy="1828800"/>
          </a:xfrm>
        </p:spPr>
        <p:txBody>
          <a:bodyPr/>
          <a:lstStyle/>
          <a:p>
            <a:pPr marL="0" indent="0" algn="ctr">
              <a:buNone/>
            </a:pPr>
            <a:r>
              <a:rPr lang="en-US">
                <a:latin typeface="Palatino Linotype" charset="0"/>
              </a:rPr>
              <a:t>Pessimistic adult men are twice as likely to develop heart disease over a 10-year period (Kubzansky et al., 2001).</a:t>
            </a:r>
          </a:p>
        </p:txBody>
      </p:sp>
      <p:pic>
        <p:nvPicPr>
          <p:cNvPr id="742407" name="Picture 7"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3209925"/>
            <a:ext cx="5638800" cy="3251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3D459129-3559-0B4E-BB70-3A89A0DB6FCD}" type="slidenum">
              <a:rPr lang="en-US"/>
              <a:pPr/>
              <a:t>37</a:t>
            </a:fld>
            <a:endParaRPr lang="en-US"/>
          </a:p>
        </p:txBody>
      </p:sp>
    </p:spTree>
    <p:extLst>
      <p:ext uri="{BB962C8B-B14F-4D97-AF65-F5344CB8AC3E}">
        <p14:creationId xmlns:p14="http://schemas.microsoft.com/office/powerpoint/2010/main" val="281037018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2195513" y="276225"/>
            <a:ext cx="7772400" cy="1143000"/>
          </a:xfrm>
        </p:spPr>
        <p:txBody>
          <a:bodyPr/>
          <a:lstStyle/>
          <a:p>
            <a:r>
              <a:rPr lang="en-US" sz="4000">
                <a:latin typeface="Palatino Linotype" charset="0"/>
              </a:rPr>
              <a:t>Stress &amp; Susceptibility to Disease</a:t>
            </a:r>
          </a:p>
        </p:txBody>
      </p:sp>
      <p:sp>
        <p:nvSpPr>
          <p:cNvPr id="743427" name="Rectangle 3"/>
          <p:cNvSpPr>
            <a:spLocks noGrp="1" noChangeArrowheads="1"/>
          </p:cNvSpPr>
          <p:nvPr>
            <p:ph type="body" sz="half" idx="1"/>
          </p:nvPr>
        </p:nvSpPr>
        <p:spPr>
          <a:xfrm>
            <a:off x="2043113" y="1447800"/>
            <a:ext cx="8077200" cy="2362200"/>
          </a:xfrm>
        </p:spPr>
        <p:txBody>
          <a:bodyPr/>
          <a:lstStyle/>
          <a:p>
            <a:pPr marL="0" indent="0" algn="ctr">
              <a:buNone/>
            </a:pPr>
            <a:r>
              <a:rPr lang="en-US" dirty="0">
                <a:latin typeface="Palatino Linotype" charset="0"/>
              </a:rPr>
              <a:t>A psychophysical illness is any stress-related physical illness such as hypertension or headaches. </a:t>
            </a:r>
            <a:r>
              <a:rPr lang="en-US" dirty="0">
                <a:solidFill>
                  <a:srgbClr val="FFFF00"/>
                </a:solidFill>
                <a:latin typeface="Palatino Linotype" charset="0"/>
              </a:rPr>
              <a:t>Hypochondriasis </a:t>
            </a:r>
            <a:r>
              <a:rPr lang="en-US" dirty="0">
                <a:latin typeface="Palatino Linotype" charset="0"/>
              </a:rPr>
              <a:t>is a misinterpretation of normal physical sensations as symptoms of disease.</a:t>
            </a:r>
          </a:p>
        </p:txBody>
      </p:sp>
      <p:sp>
        <p:nvSpPr>
          <p:cNvPr id="4" name="Slide Number Placeholder 6"/>
          <p:cNvSpPr>
            <a:spLocks noGrp="1"/>
          </p:cNvSpPr>
          <p:nvPr>
            <p:ph type="sldNum" sz="quarter" idx="12"/>
          </p:nvPr>
        </p:nvSpPr>
        <p:spPr/>
        <p:txBody>
          <a:bodyPr/>
          <a:lstStyle/>
          <a:p>
            <a:fld id="{F5238195-99A9-924A-AA43-CC2B06D23F89}" type="slidenum">
              <a:rPr lang="en-US"/>
              <a:pPr/>
              <a:t>38</a:t>
            </a:fld>
            <a:endParaRPr lang="en-US"/>
          </a:p>
        </p:txBody>
      </p:sp>
    </p:spTree>
    <p:extLst>
      <p:ext uri="{BB962C8B-B14F-4D97-AF65-F5344CB8AC3E}">
        <p14:creationId xmlns:p14="http://schemas.microsoft.com/office/powerpoint/2010/main" val="26690478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2209800" y="261938"/>
            <a:ext cx="7772400" cy="1143000"/>
          </a:xfrm>
        </p:spPr>
        <p:txBody>
          <a:bodyPr/>
          <a:lstStyle/>
          <a:p>
            <a:r>
              <a:rPr lang="en-US" sz="4000">
                <a:latin typeface="Palatino Linotype" charset="0"/>
              </a:rPr>
              <a:t>Stress and the Immune System</a:t>
            </a:r>
          </a:p>
        </p:txBody>
      </p:sp>
      <p:sp>
        <p:nvSpPr>
          <p:cNvPr id="747523" name="Rectangle 3"/>
          <p:cNvSpPr>
            <a:spLocks noGrp="1" noChangeArrowheads="1"/>
          </p:cNvSpPr>
          <p:nvPr>
            <p:ph type="body" sz="half" idx="1"/>
          </p:nvPr>
        </p:nvSpPr>
        <p:spPr>
          <a:xfrm>
            <a:off x="2119313" y="1600200"/>
            <a:ext cx="7924800" cy="2438400"/>
          </a:xfrm>
        </p:spPr>
        <p:txBody>
          <a:bodyPr/>
          <a:lstStyle/>
          <a:p>
            <a:pPr marL="0" indent="0" algn="ctr">
              <a:buNone/>
            </a:pPr>
            <a:r>
              <a:rPr lang="en-US" dirty="0">
                <a:solidFill>
                  <a:srgbClr val="FFFF00"/>
                </a:solidFill>
                <a:latin typeface="Palatino Linotype" charset="0"/>
              </a:rPr>
              <a:t>B lymphocytes </a:t>
            </a:r>
            <a:r>
              <a:rPr lang="en-US" dirty="0">
                <a:latin typeface="Palatino Linotype" charset="0"/>
              </a:rPr>
              <a:t>fight bacterial infections, </a:t>
            </a:r>
            <a:r>
              <a:rPr lang="en-US" dirty="0">
                <a:solidFill>
                  <a:srgbClr val="FFFF00"/>
                </a:solidFill>
                <a:latin typeface="Palatino Linotype" charset="0"/>
              </a:rPr>
              <a:t>T lymphocytes</a:t>
            </a:r>
            <a:r>
              <a:rPr lang="en-US" dirty="0">
                <a:latin typeface="Palatino Linotype" charset="0"/>
              </a:rPr>
              <a:t> attack cancer cells and viruses, and </a:t>
            </a:r>
            <a:r>
              <a:rPr lang="en-US" dirty="0">
                <a:solidFill>
                  <a:srgbClr val="FFFF00"/>
                </a:solidFill>
                <a:latin typeface="Palatino Linotype" charset="0"/>
              </a:rPr>
              <a:t>microphages </a:t>
            </a:r>
            <a:r>
              <a:rPr lang="en-US" dirty="0">
                <a:latin typeface="Palatino Linotype" charset="0"/>
              </a:rPr>
              <a:t>ingest foreign substances. During stress, energy is mobilized away from the immune system making it vulnerable.</a:t>
            </a:r>
          </a:p>
        </p:txBody>
      </p:sp>
      <p:pic>
        <p:nvPicPr>
          <p:cNvPr id="747524" name="Picture 4" descr="Lymphocyte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5759" b="4607"/>
          <a:stretch>
            <a:fillRect/>
          </a:stretch>
        </p:blipFill>
        <p:spPr>
          <a:xfrm>
            <a:off x="2590800" y="4038600"/>
            <a:ext cx="3443288" cy="2514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747526" name="Picture 6" descr="MyersPsy8e_fig"/>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858001" y="4038600"/>
            <a:ext cx="2587625" cy="2514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 name="Slide Number Placeholder 7"/>
          <p:cNvSpPr>
            <a:spLocks noGrp="1"/>
          </p:cNvSpPr>
          <p:nvPr>
            <p:ph type="sldNum" sz="quarter" idx="12"/>
          </p:nvPr>
        </p:nvSpPr>
        <p:spPr/>
        <p:txBody>
          <a:bodyPr/>
          <a:lstStyle/>
          <a:p>
            <a:fld id="{6E670DBE-B0B5-1B44-AF69-6B36E453380C}" type="slidenum">
              <a:rPr lang="en-US"/>
              <a:pPr/>
              <a:t>39</a:t>
            </a:fld>
            <a:endParaRPr lang="en-US"/>
          </a:p>
        </p:txBody>
      </p:sp>
      <p:sp>
        <p:nvSpPr>
          <p:cNvPr id="747528" name="Text Box 8"/>
          <p:cNvSpPr txBox="1">
            <a:spLocks noChangeArrowheads="1"/>
          </p:cNvSpPr>
          <p:nvPr/>
        </p:nvSpPr>
        <p:spPr bwMode="auto">
          <a:xfrm rot="5400000">
            <a:off x="8243739" y="5077053"/>
            <a:ext cx="2624436"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800"/>
              <a:t>Lennart Nilsson/ Boehringer Ingelhein International GmbH</a:t>
            </a:r>
          </a:p>
        </p:txBody>
      </p:sp>
    </p:spTree>
    <p:extLst>
      <p:ext uri="{BB962C8B-B14F-4D97-AF65-F5344CB8AC3E}">
        <p14:creationId xmlns:p14="http://schemas.microsoft.com/office/powerpoint/2010/main" val="7004006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1524000" y="375708"/>
            <a:ext cx="7772400" cy="1143000"/>
          </a:xfrm>
        </p:spPr>
        <p:txBody>
          <a:bodyPr/>
          <a:lstStyle/>
          <a:p>
            <a:r>
              <a:rPr lang="en-US" sz="4000">
                <a:latin typeface="Palatino Linotype" charset="0"/>
              </a:rPr>
              <a:t>Cannon-Bard Theory</a:t>
            </a:r>
          </a:p>
        </p:txBody>
      </p:sp>
      <p:sp>
        <p:nvSpPr>
          <p:cNvPr id="578563" name="Rectangle 3"/>
          <p:cNvSpPr>
            <a:spLocks noGrp="1" noChangeArrowheads="1"/>
          </p:cNvSpPr>
          <p:nvPr>
            <p:ph type="body" sz="half" idx="1"/>
          </p:nvPr>
        </p:nvSpPr>
        <p:spPr>
          <a:xfrm>
            <a:off x="2181225" y="1600200"/>
            <a:ext cx="3810000" cy="4419600"/>
          </a:xfrm>
        </p:spPr>
        <p:txBody>
          <a:bodyPr>
            <a:normAutofit/>
          </a:bodyPr>
          <a:lstStyle/>
          <a:p>
            <a:pPr marL="0" indent="0" algn="ctr">
              <a:buNone/>
            </a:pPr>
            <a:r>
              <a:rPr lang="en-US" sz="3000" dirty="0">
                <a:latin typeface="Palatino Linotype" charset="0"/>
              </a:rPr>
              <a:t>Cannon-Bard Theory proposes… </a:t>
            </a:r>
          </a:p>
          <a:p>
            <a:pPr marL="0" indent="0" algn="ctr">
              <a:buNone/>
            </a:pPr>
            <a:r>
              <a:rPr lang="en-US" sz="3000" dirty="0">
                <a:latin typeface="Palatino Linotype" charset="0"/>
              </a:rPr>
              <a:t>- </a:t>
            </a:r>
            <a:r>
              <a:rPr lang="en-US" sz="3000" dirty="0">
                <a:latin typeface="Palatino Linotype" charset="0"/>
              </a:rPr>
              <a:t>an </a:t>
            </a:r>
            <a:r>
              <a:rPr lang="en-US" sz="3000" dirty="0">
                <a:latin typeface="Palatino Linotype" charset="0"/>
              </a:rPr>
              <a:t>emotional experience </a:t>
            </a:r>
            <a:r>
              <a:rPr lang="en-US" sz="3000" dirty="0">
                <a:latin typeface="Palatino Linotype" charset="0"/>
              </a:rPr>
              <a:t>and the body's arousal take place </a:t>
            </a:r>
            <a:r>
              <a:rPr lang="en-US" sz="3000" dirty="0">
                <a:latin typeface="Palatino Linotype" charset="0"/>
              </a:rPr>
              <a:t>simultaneously (but separately).</a:t>
            </a:r>
            <a:endParaRPr lang="en-US" sz="3000" dirty="0">
              <a:latin typeface="Palatino Linotype" charset="0"/>
            </a:endParaRPr>
          </a:p>
        </p:txBody>
      </p:sp>
      <p:pic>
        <p:nvPicPr>
          <p:cNvPr id="578564" name="Picture 4" descr="figure-37-0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34667" y="1581150"/>
            <a:ext cx="3979333" cy="52877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4E7D3FC8-8EA3-1841-A31E-08BACCF085CD}" type="slidenum">
              <a:rPr lang="en-US"/>
              <a:pPr/>
              <a:t>4</a:t>
            </a:fld>
            <a:endParaRPr lang="en-US"/>
          </a:p>
        </p:txBody>
      </p:sp>
    </p:spTree>
    <p:extLst>
      <p:ext uri="{BB962C8B-B14F-4D97-AF65-F5344CB8AC3E}">
        <p14:creationId xmlns:p14="http://schemas.microsoft.com/office/powerpoint/2010/main" val="287594501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2195513" y="280988"/>
            <a:ext cx="7772400" cy="1143000"/>
          </a:xfrm>
        </p:spPr>
        <p:txBody>
          <a:bodyPr/>
          <a:lstStyle/>
          <a:p>
            <a:r>
              <a:rPr lang="en-US" sz="4000">
                <a:latin typeface="Palatino Linotype" charset="0"/>
              </a:rPr>
              <a:t>Perceived Control</a:t>
            </a:r>
          </a:p>
        </p:txBody>
      </p:sp>
      <p:sp>
        <p:nvSpPr>
          <p:cNvPr id="757763" name="Rectangle 3"/>
          <p:cNvSpPr>
            <a:spLocks noGrp="1" noChangeArrowheads="1"/>
          </p:cNvSpPr>
          <p:nvPr>
            <p:ph type="body" sz="half" idx="1"/>
          </p:nvPr>
        </p:nvSpPr>
        <p:spPr>
          <a:xfrm>
            <a:off x="2238376" y="1600200"/>
            <a:ext cx="7743825" cy="1447800"/>
          </a:xfrm>
        </p:spPr>
        <p:txBody>
          <a:bodyPr/>
          <a:lstStyle/>
          <a:p>
            <a:pPr marL="0" indent="0" algn="ctr">
              <a:buNone/>
            </a:pPr>
            <a:r>
              <a:rPr lang="en-US">
                <a:latin typeface="Palatino Linotype" charset="0"/>
              </a:rPr>
              <a:t>Research with rats and humans indicates that the absence of control over stressors is a predictor of health problems.</a:t>
            </a:r>
          </a:p>
        </p:txBody>
      </p:sp>
      <p:pic>
        <p:nvPicPr>
          <p:cNvPr id="757764" name="Picture 4" descr="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429000" y="3148014"/>
            <a:ext cx="5291138" cy="34813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C18DC420-BCBC-B142-855F-4B2F90548EBE}" type="slidenum">
              <a:rPr lang="en-US"/>
              <a:pPr/>
              <a:t>40</a:t>
            </a:fld>
            <a:endParaRPr lang="en-US"/>
          </a:p>
        </p:txBody>
      </p:sp>
    </p:spTree>
    <p:extLst>
      <p:ext uri="{BB962C8B-B14F-4D97-AF65-F5344CB8AC3E}">
        <p14:creationId xmlns:p14="http://schemas.microsoft.com/office/powerpoint/2010/main" val="38627962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05" name="Rectangle 25"/>
          <p:cNvSpPr>
            <a:spLocks noGrp="1" noChangeArrowheads="1"/>
          </p:cNvSpPr>
          <p:nvPr>
            <p:ph type="title"/>
          </p:nvPr>
        </p:nvSpPr>
        <p:spPr>
          <a:xfrm>
            <a:off x="2195513" y="271463"/>
            <a:ext cx="7772400" cy="1143000"/>
          </a:xfrm>
        </p:spPr>
        <p:txBody>
          <a:bodyPr/>
          <a:lstStyle/>
          <a:p>
            <a:r>
              <a:rPr lang="en-US" sz="4000">
                <a:latin typeface="Palatino Linotype" charset="0"/>
              </a:rPr>
              <a:t>Two-Factor Theory</a:t>
            </a:r>
          </a:p>
        </p:txBody>
      </p:sp>
      <p:sp>
        <p:nvSpPr>
          <p:cNvPr id="506883" name="Rectangle 3"/>
          <p:cNvSpPr>
            <a:spLocks noGrp="1" noChangeArrowheads="1"/>
          </p:cNvSpPr>
          <p:nvPr>
            <p:ph type="body" sz="half" idx="1"/>
          </p:nvPr>
        </p:nvSpPr>
        <p:spPr>
          <a:xfrm>
            <a:off x="1905000" y="1600200"/>
            <a:ext cx="3810000" cy="4876800"/>
          </a:xfrm>
        </p:spPr>
        <p:txBody>
          <a:bodyPr>
            <a:normAutofit/>
          </a:bodyPr>
          <a:lstStyle/>
          <a:p>
            <a:pPr marL="0" indent="0" algn="ctr">
              <a:buNone/>
            </a:pPr>
            <a:r>
              <a:rPr lang="en-US" sz="3000" dirty="0">
                <a:latin typeface="Palatino Linotype" charset="0"/>
              </a:rPr>
              <a:t>The Two-Factor Theory suggests…</a:t>
            </a:r>
          </a:p>
          <a:p>
            <a:pPr marL="0" indent="0" algn="ctr">
              <a:buNone/>
            </a:pPr>
            <a:endParaRPr lang="en-US" sz="3000" dirty="0">
              <a:latin typeface="Palatino Linotype" charset="0"/>
            </a:endParaRPr>
          </a:p>
          <a:p>
            <a:pPr marL="0" indent="0" algn="ctr">
              <a:buNone/>
            </a:pPr>
            <a:r>
              <a:rPr lang="en-US" sz="3000" dirty="0">
                <a:latin typeface="Palatino Linotype" charset="0"/>
              </a:rPr>
              <a:t> - Emotions </a:t>
            </a:r>
            <a:r>
              <a:rPr lang="en-US" sz="3000" dirty="0">
                <a:latin typeface="Palatino Linotype" charset="0"/>
              </a:rPr>
              <a:t>have two factors–physical arousal and cognitive label.</a:t>
            </a:r>
          </a:p>
        </p:txBody>
      </p:sp>
      <p:pic>
        <p:nvPicPr>
          <p:cNvPr id="506906" name="Picture 26" descr="figure-37-0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600200"/>
            <a:ext cx="4495800" cy="43132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0F23D9EF-B8B6-6247-BB9D-C80C7B5A07D4}" type="slidenum">
              <a:rPr lang="en-US"/>
              <a:pPr/>
              <a:t>5</a:t>
            </a:fld>
            <a:endParaRPr lang="en-US"/>
          </a:p>
        </p:txBody>
      </p:sp>
    </p:spTree>
    <p:extLst>
      <p:ext uri="{BB962C8B-B14F-4D97-AF65-F5344CB8AC3E}">
        <p14:creationId xmlns:p14="http://schemas.microsoft.com/office/powerpoint/2010/main" val="23295191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71239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2195513" y="276225"/>
            <a:ext cx="7772400" cy="1143000"/>
          </a:xfrm>
        </p:spPr>
        <p:txBody>
          <a:bodyPr>
            <a:normAutofit/>
          </a:bodyPr>
          <a:lstStyle/>
          <a:p>
            <a:r>
              <a:rPr lang="en-US" sz="3600" dirty="0" smtClean="0">
                <a:latin typeface="Palatino Linotype" charset="0"/>
              </a:rPr>
              <a:t>Physiological Responses During Emotions</a:t>
            </a:r>
            <a:endParaRPr lang="en-US" sz="3600" dirty="0">
              <a:latin typeface="Palatino Linotype" charset="0"/>
            </a:endParaRPr>
          </a:p>
        </p:txBody>
      </p:sp>
      <p:sp>
        <p:nvSpPr>
          <p:cNvPr id="581635" name="Rectangle 3"/>
          <p:cNvSpPr>
            <a:spLocks noGrp="1" noChangeArrowheads="1"/>
          </p:cNvSpPr>
          <p:nvPr>
            <p:ph type="body" sz="half" idx="1"/>
          </p:nvPr>
        </p:nvSpPr>
        <p:spPr>
          <a:xfrm>
            <a:off x="2085975" y="1600200"/>
            <a:ext cx="8001000" cy="1447800"/>
          </a:xfrm>
          <a:noFill/>
          <a:ln/>
        </p:spPr>
        <p:txBody>
          <a:bodyPr/>
          <a:lstStyle/>
          <a:p>
            <a:pPr marL="0" indent="0" algn="ctr">
              <a:buNone/>
            </a:pPr>
            <a:endParaRPr lang="en-US" dirty="0">
              <a:latin typeface="Palatino Linotype" charset="0"/>
            </a:endParaRPr>
          </a:p>
        </p:txBody>
      </p:sp>
      <p:pic>
        <p:nvPicPr>
          <p:cNvPr id="581636" name="Picture 4" descr="12673_MyersPsy8e_fi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17786" y="1600200"/>
            <a:ext cx="10431926" cy="447975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fld id="{3ED1BC11-656F-2A46-89F2-8894F02E267C}" type="slidenum">
              <a:rPr lang="en-US"/>
              <a:pPr/>
              <a:t>7</a:t>
            </a:fld>
            <a:endParaRPr lang="en-US"/>
          </a:p>
        </p:txBody>
      </p:sp>
    </p:spTree>
    <p:extLst>
      <p:ext uri="{BB962C8B-B14F-4D97-AF65-F5344CB8AC3E}">
        <p14:creationId xmlns:p14="http://schemas.microsoft.com/office/powerpoint/2010/main" val="381621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descr="12673_MyersPsy8e_fig"/>
          <p:cNvPicPr>
            <a:picLocks noChangeAspect="1" noChangeArrowheads="1"/>
          </p:cNvPicPr>
          <p:nvPr/>
        </p:nvPicPr>
        <p:blipFill rotWithShape="1">
          <a:blip r:embed="rId2">
            <a:extLst>
              <a:ext uri="{28A0092B-C50C-407E-A947-70E740481C1C}">
                <a14:useLocalDpi xmlns:a14="http://schemas.microsoft.com/office/drawing/2010/main" val="0"/>
              </a:ext>
            </a:extLst>
          </a:blip>
          <a:srcRect l="29558" r="19613"/>
          <a:stretch/>
        </p:blipFill>
        <p:spPr>
          <a:xfrm>
            <a:off x="2209800" y="0"/>
            <a:ext cx="7772400" cy="68580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4173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2209800" y="50447"/>
            <a:ext cx="7772400" cy="1143000"/>
          </a:xfrm>
        </p:spPr>
        <p:txBody>
          <a:bodyPr/>
          <a:lstStyle/>
          <a:p>
            <a:r>
              <a:rPr lang="en-US" sz="4000" dirty="0">
                <a:latin typeface="Palatino Linotype" charset="0"/>
              </a:rPr>
              <a:t>Physiological Similarities</a:t>
            </a:r>
          </a:p>
        </p:txBody>
      </p:sp>
      <p:sp>
        <p:nvSpPr>
          <p:cNvPr id="585731" name="Rectangle 3"/>
          <p:cNvSpPr>
            <a:spLocks noGrp="1" noChangeArrowheads="1"/>
          </p:cNvSpPr>
          <p:nvPr>
            <p:ph type="body" sz="half" idx="1"/>
          </p:nvPr>
        </p:nvSpPr>
        <p:spPr>
          <a:xfrm>
            <a:off x="2314575" y="1286228"/>
            <a:ext cx="7543800" cy="1705328"/>
          </a:xfrm>
        </p:spPr>
        <p:txBody>
          <a:bodyPr>
            <a:normAutofit/>
          </a:bodyPr>
          <a:lstStyle/>
          <a:p>
            <a:pPr marL="0" indent="0" algn="ctr">
              <a:buNone/>
            </a:pPr>
            <a:r>
              <a:rPr lang="en-US" sz="3000" dirty="0">
                <a:latin typeface="Palatino Linotype" charset="0"/>
              </a:rPr>
              <a:t>Physiological responses related to the emotions of fear, anger, love, and boredom are very similar.</a:t>
            </a:r>
          </a:p>
        </p:txBody>
      </p:sp>
      <p:pic>
        <p:nvPicPr>
          <p:cNvPr id="585734" name="Picture 6" descr="12673_MyersPsy8e_13UN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191000" y="3200401"/>
            <a:ext cx="3810000" cy="25812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7" name="Slide Number Placeholder 6"/>
          <p:cNvSpPr>
            <a:spLocks noGrp="1"/>
          </p:cNvSpPr>
          <p:nvPr>
            <p:ph type="sldNum" sz="quarter" idx="12"/>
          </p:nvPr>
        </p:nvSpPr>
        <p:spPr/>
        <p:txBody>
          <a:bodyPr/>
          <a:lstStyle/>
          <a:p>
            <a:fld id="{2057BB50-FF71-3648-903A-861C011A5347}" type="slidenum">
              <a:rPr lang="en-US"/>
              <a:pPr/>
              <a:t>9</a:t>
            </a:fld>
            <a:endParaRPr lang="en-US"/>
          </a:p>
        </p:txBody>
      </p:sp>
      <p:sp>
        <p:nvSpPr>
          <p:cNvPr id="585736" name="Text Box 8"/>
          <p:cNvSpPr txBox="1">
            <a:spLocks noChangeArrowheads="1"/>
          </p:cNvSpPr>
          <p:nvPr/>
        </p:nvSpPr>
        <p:spPr bwMode="auto">
          <a:xfrm>
            <a:off x="3887788" y="5889626"/>
            <a:ext cx="4373562"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2000">
                <a:latin typeface="Palatino Linotype" charset="0"/>
              </a:rPr>
              <a:t>Excitement and fear involve a similar</a:t>
            </a:r>
          </a:p>
          <a:p>
            <a:pPr algn="ctr"/>
            <a:r>
              <a:rPr lang="en-US" sz="2000">
                <a:latin typeface="Palatino Linotype" charset="0"/>
              </a:rPr>
              <a:t>physiological arousal.</a:t>
            </a:r>
          </a:p>
        </p:txBody>
      </p:sp>
    </p:spTree>
    <p:extLst>
      <p:ext uri="{BB962C8B-B14F-4D97-AF65-F5344CB8AC3E}">
        <p14:creationId xmlns:p14="http://schemas.microsoft.com/office/powerpoint/2010/main" val="4097254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1604</Words>
  <Application>Microsoft Office PowerPoint</Application>
  <PresentationFormat>Widescreen</PresentationFormat>
  <Paragraphs>208</Paragraphs>
  <Slides>40</Slides>
  <Notes>37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游ゴシック</vt:lpstr>
      <vt:lpstr>Arial</vt:lpstr>
      <vt:lpstr>Calibri</vt:lpstr>
      <vt:lpstr>Calibri Light</vt:lpstr>
      <vt:lpstr>Palatino</vt:lpstr>
      <vt:lpstr>Palatino Linotype</vt:lpstr>
      <vt:lpstr>Times</vt:lpstr>
      <vt:lpstr>Wingdings</vt:lpstr>
      <vt:lpstr>Office Theme</vt:lpstr>
      <vt:lpstr>Emotion  Chapter 13</vt:lpstr>
      <vt:lpstr>PowerPoint Presentation</vt:lpstr>
      <vt:lpstr>James-Lange Theory</vt:lpstr>
      <vt:lpstr>Cannon-Bard Theory</vt:lpstr>
      <vt:lpstr>Two-Factor Theory</vt:lpstr>
      <vt:lpstr>PowerPoint Presentation</vt:lpstr>
      <vt:lpstr>Physiological Responses During Emotions</vt:lpstr>
      <vt:lpstr>PowerPoint Presentation</vt:lpstr>
      <vt:lpstr>Physiological Similarities</vt:lpstr>
      <vt:lpstr>Physiological Differences</vt:lpstr>
      <vt:lpstr>Cognition Can Define Emotion</vt:lpstr>
      <vt:lpstr>Cognition Does Not Always Precede Emotion</vt:lpstr>
      <vt:lpstr>Nonverbal Communication</vt:lpstr>
      <vt:lpstr>Gender, Emotion, and Nonverbal Behavior</vt:lpstr>
      <vt:lpstr>Detecting and Computing Emotion</vt:lpstr>
      <vt:lpstr>Culture and Emotional Expression</vt:lpstr>
      <vt:lpstr>Analyzing Emotion</vt:lpstr>
      <vt:lpstr>Experienced Emotion</vt:lpstr>
      <vt:lpstr>Dimensions of Emotion</vt:lpstr>
      <vt:lpstr>Learning Fear</vt:lpstr>
      <vt:lpstr>Causes of Anger</vt:lpstr>
      <vt:lpstr>Catharsis Hypothesis</vt:lpstr>
      <vt:lpstr>Happiness</vt:lpstr>
      <vt:lpstr>Feel-Good, Do-Good Phenomenon</vt:lpstr>
      <vt:lpstr>Subjective Well-Being</vt:lpstr>
      <vt:lpstr>Wealth and Well-being</vt:lpstr>
      <vt:lpstr>Does Money Buy Happiness?</vt:lpstr>
      <vt:lpstr>Fluctuating States of Being</vt:lpstr>
      <vt:lpstr>Psychology and Health</vt:lpstr>
      <vt:lpstr>Stress: Good and Bad</vt:lpstr>
      <vt:lpstr>Stress and Stressors</vt:lpstr>
      <vt:lpstr>The Stress Response System</vt:lpstr>
      <vt:lpstr>The Stress Response System</vt:lpstr>
      <vt:lpstr>General Adaptation Syndrome</vt:lpstr>
      <vt:lpstr>Stressful Life Events</vt:lpstr>
      <vt:lpstr>Personality Types</vt:lpstr>
      <vt:lpstr>Pessimism and Heart Disease</vt:lpstr>
      <vt:lpstr>Stress &amp; Susceptibility to Disease</vt:lpstr>
      <vt:lpstr>Stress and the Immune System</vt:lpstr>
      <vt:lpstr>Perceived Control</vt:lpstr>
    </vt:vector>
  </TitlesOfParts>
  <Company>Durham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  Chapter 13</dc:title>
  <dc:creator>Victor Cadilla</dc:creator>
  <cp:lastModifiedBy>Victor Cadilla</cp:lastModifiedBy>
  <cp:revision>1</cp:revision>
  <dcterms:created xsi:type="dcterms:W3CDTF">2017-12-27T16:31:39Z</dcterms:created>
  <dcterms:modified xsi:type="dcterms:W3CDTF">2017-12-27T16:33:19Z</dcterms:modified>
</cp:coreProperties>
</file>