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4"/>
  </p:notesMasterIdLst>
  <p:sldIdLst>
    <p:sldId id="258" r:id="rId2"/>
    <p:sldId id="263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5" r:id="rId31"/>
    <p:sldId id="296" r:id="rId32"/>
    <p:sldId id="299" r:id="rId33"/>
    <p:sldId id="300" r:id="rId34"/>
    <p:sldId id="301" r:id="rId35"/>
    <p:sldId id="302" r:id="rId36"/>
    <p:sldId id="303" r:id="rId37"/>
    <p:sldId id="305" r:id="rId38"/>
    <p:sldId id="306" r:id="rId39"/>
    <p:sldId id="308" r:id="rId40"/>
    <p:sldId id="309" r:id="rId41"/>
    <p:sldId id="310" r:id="rId42"/>
    <p:sldId id="31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1E09-77B6-F747-9ADA-DC40CF3CC349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A956-ADEF-2040-B7CF-6565381E9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0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272AD-547D-DA4E-B068-632EE04BC96A}" type="slidenum">
              <a:rPr lang="en-US"/>
              <a:pPr/>
              <a:t>1</a:t>
            </a:fld>
            <a:endParaRPr lang="en-US"/>
          </a:p>
        </p:txBody>
      </p:sp>
      <p:sp>
        <p:nvSpPr>
          <p:cNvPr id="186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B63DB-6FFC-814F-A560-B933F2FFB0AF}" type="slidenum">
              <a:rPr lang="en-US"/>
              <a:pPr/>
              <a:t>10</a:t>
            </a:fld>
            <a:endParaRPr lang="en-US"/>
          </a:p>
        </p:txBody>
      </p:sp>
      <p:sp>
        <p:nvSpPr>
          <p:cNvPr id="178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C8F06-CBA8-C347-9E43-150B580ECD52}" type="slidenum">
              <a:rPr lang="en-US"/>
              <a:pPr/>
              <a:t>11</a:t>
            </a:fld>
            <a:endParaRPr lang="en-US"/>
          </a:p>
        </p:txBody>
      </p:sp>
      <p:sp>
        <p:nvSpPr>
          <p:cNvPr id="178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4</a:t>
            </a:r>
            <a:r>
              <a:rPr lang="en-US" b="1">
                <a:cs typeface="Arial" charset="0"/>
              </a:rPr>
              <a:t>| Describe the four aspects of emotional intelligence, and discuss criticisms of this concept.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04CB7-A486-1949-A2E3-A78175DD022D}" type="slidenum">
              <a:rPr lang="en-US"/>
              <a:pPr/>
              <a:t>12</a:t>
            </a:fld>
            <a:endParaRPr lang="en-US"/>
          </a:p>
        </p:txBody>
      </p:sp>
      <p:sp>
        <p:nvSpPr>
          <p:cNvPr id="178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75A1E-E32D-BB49-8991-250BC4F94382}" type="slidenum">
              <a:rPr lang="en-US"/>
              <a:pPr/>
              <a:t>13</a:t>
            </a:fld>
            <a:endParaRPr lang="en-US"/>
          </a:p>
        </p:txBody>
      </p:sp>
      <p:sp>
        <p:nvSpPr>
          <p:cNvPr id="178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3E8C0-55B4-EE43-B04B-C299C71FEAC5}" type="slidenum">
              <a:rPr lang="en-US"/>
              <a:pPr/>
              <a:t>14</a:t>
            </a:fld>
            <a:endParaRPr lang="en-US"/>
          </a:p>
        </p:txBody>
      </p:sp>
      <p:sp>
        <p:nvSpPr>
          <p:cNvPr id="179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5</a:t>
            </a:r>
            <a:r>
              <a:rPr lang="en-US" b="1">
                <a:cs typeface="Arial" charset="0"/>
              </a:rPr>
              <a:t>| Identify the factors associated with creativity, and describe the relationship between creativity and intelligence.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02A87-F497-1B49-AD1A-612D73F759A0}" type="slidenum">
              <a:rPr lang="en-US"/>
              <a:pPr/>
              <a:t>15</a:t>
            </a:fld>
            <a:endParaRPr lang="en-US"/>
          </a:p>
        </p:txBody>
      </p:sp>
      <p:sp>
        <p:nvSpPr>
          <p:cNvPr id="179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6</a:t>
            </a:r>
            <a:r>
              <a:rPr lang="en-US" b="1">
                <a:cs typeface="Arial" charset="0"/>
              </a:rPr>
              <a:t>| Describe the relationship between intelligence and brain anatomy.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A6A5F-A3AE-E744-AC67-6936AF38DCD1}" type="slidenum">
              <a:rPr lang="en-US"/>
              <a:pPr/>
              <a:t>16</a:t>
            </a:fld>
            <a:endParaRPr lang="en-US"/>
          </a:p>
        </p:txBody>
      </p:sp>
      <p:sp>
        <p:nvSpPr>
          <p:cNvPr id="17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7</a:t>
            </a:r>
            <a:r>
              <a:rPr lang="en-US" b="1">
                <a:cs typeface="Arial" charset="0"/>
              </a:rPr>
              <a:t>| Discuss the findings on the correlations between perceptual speed, neural processing speed, and intelligence.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20B72-71DD-1748-BF50-E7FB6D2C8484}" type="slidenum">
              <a:rPr lang="en-US"/>
              <a:pPr/>
              <a:t>17</a:t>
            </a:fld>
            <a:endParaRPr lang="en-US"/>
          </a:p>
        </p:txBody>
      </p:sp>
      <p:sp>
        <p:nvSpPr>
          <p:cNvPr id="179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8</a:t>
            </a:r>
            <a:r>
              <a:rPr lang="en-US" b="1">
                <a:cs typeface="Arial" charset="0"/>
              </a:rPr>
              <a:t>| Define </a:t>
            </a:r>
            <a:r>
              <a:rPr lang="en-US" b="1" i="1">
                <a:cs typeface="Arial" charset="0"/>
              </a:rPr>
              <a:t>intelligence tests</a:t>
            </a:r>
            <a:r>
              <a:rPr lang="en-US" b="1">
                <a:cs typeface="Arial" charset="0"/>
              </a:rPr>
              <a:t> and discuss the history of intelligence testing.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17779-DE7A-5345-82F4-41F7F87620EC}" type="slidenum">
              <a:rPr lang="en-US"/>
              <a:pPr/>
              <a:t>18</a:t>
            </a:fld>
            <a:endParaRPr lang="en-US"/>
          </a:p>
        </p:txBody>
      </p:sp>
      <p:sp>
        <p:nvSpPr>
          <p:cNvPr id="180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E4857-EE80-2F4A-AF81-AECA74486833}" type="slidenum">
              <a:rPr lang="en-US"/>
              <a:pPr/>
              <a:t>19</a:t>
            </a:fld>
            <a:endParaRPr lang="en-US"/>
          </a:p>
        </p:txBody>
      </p:sp>
      <p:sp>
        <p:nvSpPr>
          <p:cNvPr id="180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A25F5-58C8-C34F-A34E-91F216F7AD6E}" type="slidenum">
              <a:rPr lang="en-US"/>
              <a:pPr/>
              <a:t>2</a:t>
            </a:fld>
            <a:endParaRPr lang="en-US"/>
          </a:p>
        </p:txBody>
      </p:sp>
      <p:sp>
        <p:nvSpPr>
          <p:cNvPr id="158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</a:t>
            </a:r>
            <a:r>
              <a:rPr lang="en-US" b="1">
                <a:cs typeface="Arial" charset="0"/>
              </a:rPr>
              <a:t>| Discuss the difficulty of defining </a:t>
            </a:r>
            <a:r>
              <a:rPr lang="en-US" b="1" i="1">
                <a:cs typeface="Arial" charset="0"/>
              </a:rPr>
              <a:t>intelligence</a:t>
            </a:r>
            <a:r>
              <a:rPr lang="en-US" b="1">
                <a:cs typeface="Arial" charset="0"/>
              </a:rPr>
              <a:t>, and explain what it means to </a:t>
            </a:r>
            <a:r>
              <a:rPr lang="ja-JP" altLang="en-US" b="1">
                <a:latin typeface="Arial"/>
                <a:cs typeface="Arial" charset="0"/>
              </a:rPr>
              <a:t>“</a:t>
            </a:r>
            <a:r>
              <a:rPr lang="en-US" b="1">
                <a:cs typeface="Arial" charset="0"/>
              </a:rPr>
              <a:t>reify intelligence.</a:t>
            </a:r>
            <a:r>
              <a:rPr lang="ja-JP" altLang="en-US" b="1">
                <a:latin typeface="Arial"/>
                <a:cs typeface="Arial" charset="0"/>
              </a:rPr>
              <a:t>”</a:t>
            </a:r>
            <a:r>
              <a:rPr lang="en-US" b="1"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BE51B-7BD7-BA4C-95C8-EE7E9205C08E}" type="slidenum">
              <a:rPr lang="en-US"/>
              <a:pPr/>
              <a:t>20</a:t>
            </a:fld>
            <a:endParaRPr lang="en-US"/>
          </a:p>
        </p:txBody>
      </p:sp>
      <p:sp>
        <p:nvSpPr>
          <p:cNvPr id="18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9</a:t>
            </a:r>
            <a:r>
              <a:rPr lang="en-US" b="1">
                <a:cs typeface="Arial" charset="0"/>
              </a:rPr>
              <a:t>| Distinguish between aptitude and achievement tests, and describe the modern test of mental abilities, such as the WAIS.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806EE-88EE-E749-BE00-24F063B10BD6}" type="slidenum">
              <a:rPr lang="en-US"/>
              <a:pPr/>
              <a:t>21</a:t>
            </a:fld>
            <a:endParaRPr lang="en-US"/>
          </a:p>
        </p:txBody>
      </p:sp>
      <p:sp>
        <p:nvSpPr>
          <p:cNvPr id="180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8A031-E8F3-A64F-A091-63C5FA7833B0}" type="slidenum">
              <a:rPr lang="en-US"/>
              <a:pPr/>
              <a:t>22</a:t>
            </a:fld>
            <a:endParaRPr lang="en-US"/>
          </a:p>
        </p:txBody>
      </p:sp>
      <p:sp>
        <p:nvSpPr>
          <p:cNvPr id="181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7DD2B-4C47-5045-BCC8-C657D2D462FA}" type="slidenum">
              <a:rPr lang="en-US"/>
              <a:pPr/>
              <a:t>23</a:t>
            </a:fld>
            <a:endParaRPr lang="en-US"/>
          </a:p>
        </p:txBody>
      </p:sp>
      <p:sp>
        <p:nvSpPr>
          <p:cNvPr id="181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B4942-3B03-DE41-B624-05F1DBE0D8D1}" type="slidenum">
              <a:rPr lang="en-US"/>
              <a:pPr/>
              <a:t>24</a:t>
            </a:fld>
            <a:endParaRPr lang="en-US"/>
          </a:p>
        </p:txBody>
      </p:sp>
      <p:sp>
        <p:nvSpPr>
          <p:cNvPr id="181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10</a:t>
            </a:r>
            <a:r>
              <a:rPr lang="en-US" b="1">
                <a:cs typeface="Arial" charset="0"/>
              </a:rPr>
              <a:t>| Discuss the importance of standardizing psychological tests, and describe the distribution of scores in a normal curve.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C4217-AA05-854B-A5A4-EE35DF67932A}" type="slidenum">
              <a:rPr lang="en-US"/>
              <a:pPr/>
              <a:t>25</a:t>
            </a:fld>
            <a:endParaRPr lang="en-US"/>
          </a:p>
        </p:txBody>
      </p:sp>
      <p:sp>
        <p:nvSpPr>
          <p:cNvPr id="181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D1BD4-74EE-9D41-A06C-E33A333A33EF}" type="slidenum">
              <a:rPr lang="en-US"/>
              <a:pPr/>
              <a:t>26</a:t>
            </a:fld>
            <a:endParaRPr lang="en-US"/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E43C9-1D46-8540-8887-EB89C546F19B}" type="slidenum">
              <a:rPr lang="en-US"/>
              <a:pPr/>
              <a:t>27</a:t>
            </a:fld>
            <a:endParaRPr lang="en-US"/>
          </a:p>
        </p:txBody>
      </p:sp>
      <p:sp>
        <p:nvSpPr>
          <p:cNvPr id="182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11</a:t>
            </a:r>
            <a:r>
              <a:rPr lang="en-US" b="1">
                <a:cs typeface="Arial" charset="0"/>
              </a:rPr>
              <a:t>| Explain what it means to say that a test is </a:t>
            </a:r>
            <a:r>
              <a:rPr lang="en-US" b="1" i="1">
                <a:cs typeface="Arial" charset="0"/>
              </a:rPr>
              <a:t>reliable</a:t>
            </a:r>
            <a:r>
              <a:rPr lang="en-US" b="1"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50A9-EB87-AA41-ACD6-F2D3ADC231C6}" type="slidenum">
              <a:rPr lang="en-US"/>
              <a:pPr/>
              <a:t>28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12</a:t>
            </a:r>
            <a:r>
              <a:rPr lang="en-US" b="1">
                <a:cs typeface="Arial" charset="0"/>
              </a:rPr>
              <a:t>| Explain what it means to say that a test is </a:t>
            </a:r>
            <a:r>
              <a:rPr lang="en-US" b="1" i="1">
                <a:cs typeface="Arial" charset="0"/>
              </a:rPr>
              <a:t>valid</a:t>
            </a:r>
            <a:r>
              <a:rPr lang="en-US" b="1">
                <a:cs typeface="Arial" charset="0"/>
              </a:rPr>
              <a:t>, and describe two types of validity.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5A4A1-0459-1D4A-BAA1-AD82002DB9D1}" type="slidenum">
              <a:rPr lang="en-US"/>
              <a:pPr/>
              <a:t>29</a:t>
            </a:fld>
            <a:endParaRPr lang="en-US"/>
          </a:p>
        </p:txBody>
      </p:sp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13</a:t>
            </a:r>
            <a:r>
              <a:rPr lang="en-US" b="1">
                <a:cs typeface="Arial" charset="0"/>
              </a:rPr>
              <a:t>| Describe the stability of intelligence scores over the life span.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C8720-D82F-4640-B87B-CEDE0E3D6E49}" type="slidenum">
              <a:rPr lang="en-US"/>
              <a:pPr/>
              <a:t>3</a:t>
            </a:fld>
            <a:endParaRPr lang="en-US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C64F5-9FC2-594B-9EAC-061AD1AD0014}" type="slidenum">
              <a:rPr lang="en-US"/>
              <a:pPr/>
              <a:t>30</a:t>
            </a:fld>
            <a:endParaRPr lang="en-US"/>
          </a:p>
        </p:txBody>
      </p:sp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14</a:t>
            </a:r>
            <a:r>
              <a:rPr lang="en-US" b="1">
                <a:cs typeface="Arial" charset="0"/>
              </a:rPr>
              <a:t>| Discuss the two extremes of the normal distribution of intelligence.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830BA-B25F-0042-9267-FCBA90E588B9}" type="slidenum">
              <a:rPr lang="en-US"/>
              <a:pPr/>
              <a:t>31</a:t>
            </a:fld>
            <a:endParaRPr lang="en-US"/>
          </a:p>
        </p:txBody>
      </p:sp>
      <p:sp>
        <p:nvSpPr>
          <p:cNvPr id="18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B921E-2BB6-764B-8680-B9A10A992DF2}" type="slidenum">
              <a:rPr lang="en-US"/>
              <a:pPr/>
              <a:t>32</a:t>
            </a:fld>
            <a:endParaRPr lang="en-US"/>
          </a:p>
        </p:txBody>
      </p:sp>
      <p:sp>
        <p:nvSpPr>
          <p:cNvPr id="18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15</a:t>
            </a:r>
            <a:r>
              <a:rPr lang="en-US" b="1">
                <a:cs typeface="Arial" charset="0"/>
              </a:rPr>
              <a:t>| Discuss the evidence for the genetic contribution to individual intelligence, and explain what psychologists mean by the heritability of intelligence.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C2C0E-E62A-1545-8D4E-2AF345BF2A76}" type="slidenum">
              <a:rPr lang="en-US"/>
              <a:pPr/>
              <a:t>33</a:t>
            </a:fld>
            <a:endParaRPr lang="en-US"/>
          </a:p>
        </p:txBody>
      </p:sp>
      <p:sp>
        <p:nvSpPr>
          <p:cNvPr id="184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21E81-2774-F442-B56D-132302393A90}" type="slidenum">
              <a:rPr lang="en-US"/>
              <a:pPr/>
              <a:t>34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16</a:t>
            </a:r>
            <a:r>
              <a:rPr lang="en-US" b="1">
                <a:cs typeface="Arial" charset="0"/>
              </a:rPr>
              <a:t>| Discuss the evidence for environmental influences on individual intelligence.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87F32-0AC3-2B4B-9886-78FAB1112E7E}" type="slidenum">
              <a:rPr lang="en-US"/>
              <a:pPr/>
              <a:t>35</a:t>
            </a:fld>
            <a:endParaRPr lang="en-US"/>
          </a:p>
        </p:txBody>
      </p:sp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FA3A8-ED45-1F4B-B772-4164E6CECA2F}" type="slidenum">
              <a:rPr lang="en-US"/>
              <a:pPr/>
              <a:t>36</a:t>
            </a:fld>
            <a:endParaRPr lang="en-US"/>
          </a:p>
        </p:txBody>
      </p:sp>
      <p:sp>
        <p:nvSpPr>
          <p:cNvPr id="185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43BDF-8DB3-5246-96F2-FA91B546A9A7}" type="slidenum">
              <a:rPr lang="en-US"/>
              <a:pPr/>
              <a:t>37</a:t>
            </a:fld>
            <a:endParaRPr lang="en-US"/>
          </a:p>
        </p:txBody>
      </p:sp>
      <p:sp>
        <p:nvSpPr>
          <p:cNvPr id="185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17</a:t>
            </a:r>
            <a:r>
              <a:rPr lang="en-US" b="1">
                <a:cs typeface="Arial" charset="0"/>
              </a:rPr>
              <a:t>| Describe ethnic similarities and differences in intelligence test scores, and discuss some genetic and environmental factors that might explain them.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0D83C-6FF7-424D-88A4-FE5D0844894F}" type="slidenum">
              <a:rPr lang="en-US"/>
              <a:pPr/>
              <a:t>38</a:t>
            </a:fld>
            <a:endParaRPr lang="en-US"/>
          </a:p>
        </p:txBody>
      </p:sp>
      <p:sp>
        <p:nvSpPr>
          <p:cNvPr id="185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C861A-8B87-8E47-AD78-9EBAAED9E012}" type="slidenum">
              <a:rPr lang="en-US"/>
              <a:pPr/>
              <a:t>39</a:t>
            </a:fld>
            <a:endParaRPr lang="en-US"/>
          </a:p>
        </p:txBody>
      </p:sp>
      <p:sp>
        <p:nvSpPr>
          <p:cNvPr id="185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AC1E3-A26C-AF45-81DB-7F04AFFA5BCD}" type="slidenum">
              <a:rPr lang="en-US"/>
              <a:pPr/>
              <a:t>4</a:t>
            </a:fld>
            <a:endParaRPr lang="en-US"/>
          </a:p>
        </p:txBody>
      </p:sp>
      <p:sp>
        <p:nvSpPr>
          <p:cNvPr id="176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2</a:t>
            </a:r>
            <a:r>
              <a:rPr lang="en-US" b="1">
                <a:cs typeface="Arial" charset="0"/>
              </a:rPr>
              <a:t>| Present arguments for and against considering intelligence as on general mental ability.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BC623-6C94-124F-B91E-79B803689C7C}" type="slidenum">
              <a:rPr lang="en-US"/>
              <a:pPr/>
              <a:t>40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18</a:t>
            </a:r>
            <a:r>
              <a:rPr lang="en-US" b="1">
                <a:cs typeface="Arial" charset="0"/>
              </a:rPr>
              <a:t>| Describe gender differences in abilities.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006F6-363C-A648-99A7-B27DC86DC81A}" type="slidenum">
              <a:rPr lang="en-US"/>
              <a:pPr/>
              <a:t>41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19</a:t>
            </a:r>
            <a:r>
              <a:rPr lang="en-US" b="1">
                <a:cs typeface="Arial" charset="0"/>
              </a:rPr>
              <a:t>| Discuss whether intelligence test are biased, and describe the stereotype threat phenomenon.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D63FA-053E-FA41-9336-D40F8E4EEA1B}" type="slidenum">
              <a:rPr lang="en-US"/>
              <a:pPr/>
              <a:t>42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19</a:t>
            </a:r>
            <a:r>
              <a:rPr lang="en-US" b="1">
                <a:cs typeface="Arial" charset="0"/>
              </a:rPr>
              <a:t>| Discuss whether intelligence test are biased, and describe the stereotype threat phenomenon.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85FF6-92A7-2E46-8394-EC9A6371FF0F}" type="slidenum">
              <a:rPr lang="en-US"/>
              <a:pPr/>
              <a:t>5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BB7F7-9929-C54B-B1F2-BEA8870D5E04}" type="slidenum">
              <a:rPr lang="en-US"/>
              <a:pPr/>
              <a:t>6</a:t>
            </a:fld>
            <a:endParaRPr lang="en-US"/>
          </a:p>
        </p:txBody>
      </p:sp>
      <p:sp>
        <p:nvSpPr>
          <p:cNvPr id="177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804BD-6B69-F846-9CCC-9CB0E2BA3C5F}" type="slidenum">
              <a:rPr lang="en-US"/>
              <a:pPr/>
              <a:t>7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FB4D8-C722-C74B-BF3D-CE48D83E496B}" type="slidenum">
              <a:rPr lang="en-US"/>
              <a:pPr/>
              <a:t>8</a:t>
            </a:fld>
            <a:endParaRPr lang="en-US"/>
          </a:p>
        </p:txBody>
      </p:sp>
      <p:sp>
        <p:nvSpPr>
          <p:cNvPr id="177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3</a:t>
            </a:r>
            <a:r>
              <a:rPr lang="en-US" b="1">
                <a:cs typeface="Arial" charset="0"/>
              </a:rPr>
              <a:t>| Compare Gardner</a:t>
            </a:r>
            <a:r>
              <a:rPr lang="ja-JP" altLang="en-US" b="1">
                <a:latin typeface="Arial"/>
                <a:cs typeface="Arial" charset="0"/>
              </a:rPr>
              <a:t>’</a:t>
            </a:r>
            <a:r>
              <a:rPr lang="en-US" b="1">
                <a:cs typeface="Arial" charset="0"/>
              </a:rPr>
              <a:t>s and Sternberg's theories of intelligence.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67913-3659-654F-82B5-BA71E527AF99}" type="slidenum">
              <a:rPr lang="en-US"/>
              <a:pPr/>
              <a:t>9</a:t>
            </a:fld>
            <a:endParaRPr lang="en-US"/>
          </a:p>
        </p:txBody>
      </p:sp>
      <p:sp>
        <p:nvSpPr>
          <p:cNvPr id="177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2BABE8-06DA-EE42-A9F6-2F7568B39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9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07A6-F7CA-654F-803F-69D3B9500F48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49C7-62BD-E046-B15C-2652B6C90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224088"/>
            <a:ext cx="7681912" cy="3186112"/>
          </a:xfrm>
        </p:spPr>
        <p:txBody>
          <a:bodyPr/>
          <a:lstStyle/>
          <a:p>
            <a:r>
              <a:rPr lang="en-US" sz="5400">
                <a:latin typeface="Palatino Linotype" charset="0"/>
              </a:rPr>
              <a:t>Intelligence</a:t>
            </a:r>
            <a:br>
              <a:rPr lang="en-US" sz="5400">
                <a:latin typeface="Palatino Linotype" charset="0"/>
              </a:rPr>
            </a:br>
            <a:r>
              <a:rPr lang="en-US">
                <a:latin typeface="Palatino Linotype" charset="0"/>
              </a:rPr>
              <a:t/>
            </a:r>
            <a:br>
              <a:rPr lang="en-US">
                <a:latin typeface="Palatino Linotype" charset="0"/>
              </a:rPr>
            </a:br>
            <a:r>
              <a:rPr lang="en-US" sz="3600">
                <a:solidFill>
                  <a:schemeClr val="tx1"/>
                </a:solidFill>
                <a:latin typeface="Palatino Linotype" charset="0"/>
                <a:cs typeface="Times" charset="0"/>
              </a:rPr>
              <a:t>Chapter 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E0E6-6A7E-6F46-AE68-425B5C515601}" type="slidenum">
              <a:rPr lang="en-US"/>
              <a:pPr/>
              <a:t>1</a:t>
            </a:fld>
            <a:endParaRPr lang="en-US"/>
          </a:p>
        </p:txBody>
      </p:sp>
      <p:pic>
        <p:nvPicPr>
          <p:cNvPr id="558092" name="Picture 12" descr="MyersPsy8e_CO_Ch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5621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3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Robert Sternberg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55DE-E00B-7B46-A6F9-51C91DFED9E3}" type="slidenum">
              <a:rPr lang="en-US"/>
              <a:pPr/>
              <a:t>10</a:t>
            </a:fld>
            <a:endParaRPr lang="en-US"/>
          </a:p>
        </p:txBody>
      </p:sp>
      <p:sp>
        <p:nvSpPr>
          <p:cNvPr id="1779715" name="Rectangle 3"/>
          <p:cNvSpPr>
            <a:spLocks noChangeArrowheads="1"/>
          </p:cNvSpPr>
          <p:nvPr/>
        </p:nvSpPr>
        <p:spPr bwMode="auto">
          <a:xfrm>
            <a:off x="381000" y="1250066"/>
            <a:ext cx="8382000" cy="187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Sternberg (1985, 1999, 2003) also agrees with Gardner, but suggests three intelligences rather than eight.</a:t>
            </a:r>
          </a:p>
        </p:txBody>
      </p:sp>
      <p:sp>
        <p:nvSpPr>
          <p:cNvPr id="1779717" name="Rectangle 5"/>
          <p:cNvSpPr>
            <a:spLocks noChangeArrowheads="1"/>
          </p:cNvSpPr>
          <p:nvPr/>
        </p:nvSpPr>
        <p:spPr bwMode="auto">
          <a:xfrm>
            <a:off x="652463" y="2599343"/>
            <a:ext cx="7791450" cy="35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600" dirty="0">
                <a:solidFill>
                  <a:srgbClr val="FFFF00"/>
                </a:solidFill>
                <a:latin typeface="Palatino"/>
                <a:cs typeface="Palatino"/>
              </a:rPr>
              <a:t>Analytical Intelligence: </a:t>
            </a:r>
            <a:r>
              <a:rPr lang="en-US" sz="2600" dirty="0">
                <a:latin typeface="Palatino"/>
                <a:cs typeface="Palatino"/>
              </a:rPr>
              <a:t>Intelligence that is assessed by intelligence tests</a:t>
            </a:r>
            <a:r>
              <a:rPr lang="en-US" sz="2600" dirty="0" smtClean="0">
                <a:latin typeface="Palatino"/>
                <a:cs typeface="Palatino"/>
              </a:rPr>
              <a:t>.</a:t>
            </a:r>
            <a:endParaRPr lang="en-US" sz="2600" dirty="0">
              <a:latin typeface="Palatino"/>
              <a:cs typeface="Palatino"/>
            </a:endParaRP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600" dirty="0">
                <a:solidFill>
                  <a:srgbClr val="FFFF00"/>
                </a:solidFill>
                <a:latin typeface="Palatino"/>
                <a:cs typeface="Palatino"/>
              </a:rPr>
              <a:t>Creative Intelligence: </a:t>
            </a:r>
            <a:r>
              <a:rPr lang="en-US" sz="2600" dirty="0">
                <a:latin typeface="Palatino"/>
                <a:cs typeface="Palatino"/>
              </a:rPr>
              <a:t>Intelligence that makes us adapt to novel situations, generating novel ideas.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600" dirty="0" smtClean="0">
                <a:solidFill>
                  <a:srgbClr val="FFFF00"/>
                </a:solidFill>
                <a:latin typeface="Palatino"/>
                <a:cs typeface="Palatino"/>
              </a:rPr>
              <a:t>Practical </a:t>
            </a:r>
            <a:r>
              <a:rPr lang="en-US" sz="2600" dirty="0">
                <a:solidFill>
                  <a:srgbClr val="FFFF00"/>
                </a:solidFill>
                <a:latin typeface="Palatino"/>
                <a:cs typeface="Palatino"/>
              </a:rPr>
              <a:t>Intelligence: </a:t>
            </a:r>
            <a:r>
              <a:rPr lang="en-US" sz="2600" dirty="0">
                <a:latin typeface="Palatino"/>
                <a:cs typeface="Palatino"/>
              </a:rPr>
              <a:t>Intelligence that is required for everyday tasks (e.g. street smarts).</a:t>
            </a:r>
          </a:p>
        </p:txBody>
      </p:sp>
    </p:spTree>
    <p:extLst>
      <p:ext uri="{BB962C8B-B14F-4D97-AF65-F5344CB8AC3E}">
        <p14:creationId xmlns:p14="http://schemas.microsoft.com/office/powerpoint/2010/main" val="2232451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97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charset="0"/>
              </a:rPr>
              <a:t>Emotional Intelligence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D417-460F-DB44-9C6E-AF364C7262DA}" type="slidenum">
              <a:rPr lang="en-US"/>
              <a:pPr/>
              <a:t>11</a:t>
            </a:fld>
            <a:endParaRPr lang="en-US"/>
          </a:p>
        </p:txBody>
      </p:sp>
      <p:sp>
        <p:nvSpPr>
          <p:cNvPr id="1783811" name="Rectangle 3"/>
          <p:cNvSpPr>
            <a:spLocks noChangeArrowheads="1"/>
          </p:cNvSpPr>
          <p:nvPr/>
        </p:nvSpPr>
        <p:spPr bwMode="auto">
          <a:xfrm>
            <a:off x="671513" y="1600199"/>
            <a:ext cx="7772400" cy="28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Emotional intelligence is the ability to perceive, understand, and use emotions (</a:t>
            </a:r>
            <a:r>
              <a:rPr lang="en-US" sz="3200" dirty="0" err="1">
                <a:latin typeface="Palatino"/>
                <a:cs typeface="Palatino"/>
              </a:rPr>
              <a:t>Salovey</a:t>
            </a:r>
            <a:r>
              <a:rPr lang="en-US" sz="3200" dirty="0">
                <a:latin typeface="Palatino"/>
                <a:cs typeface="Palatino"/>
              </a:rPr>
              <a:t> and colleagues, 2005</a:t>
            </a:r>
            <a:r>
              <a:rPr lang="en-US" sz="3200" dirty="0" smtClean="0">
                <a:latin typeface="Palatino"/>
                <a:cs typeface="Palatino"/>
              </a:rPr>
              <a:t>).</a:t>
            </a:r>
            <a:endParaRPr lang="en-US" sz="32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42431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2" y="285750"/>
            <a:ext cx="7961455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alatino Linotype" charset="0"/>
              </a:rPr>
              <a:t>Emotional Intelligence: </a:t>
            </a:r>
            <a:r>
              <a:rPr lang="en-US" sz="3600" dirty="0" smtClean="0">
                <a:latin typeface="Palatino Linotype" charset="0"/>
              </a:rPr>
              <a:t>4 Components</a:t>
            </a:r>
            <a:endParaRPr lang="en-US" sz="3600" dirty="0">
              <a:latin typeface="Palatino Linotype" charset="0"/>
            </a:endParaRPr>
          </a:p>
        </p:txBody>
      </p:sp>
      <p:graphicFrame>
        <p:nvGraphicFramePr>
          <p:cNvPr id="1785889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76058855"/>
              </p:ext>
            </p:extLst>
          </p:nvPr>
        </p:nvGraphicFramePr>
        <p:xfrm>
          <a:off x="685800" y="1524000"/>
          <a:ext cx="7772400" cy="3796410"/>
        </p:xfrm>
        <a:graphic>
          <a:graphicData uri="http://schemas.openxmlformats.org/drawingml/2006/table">
            <a:tbl>
              <a:tblPr/>
              <a:tblGrid>
                <a:gridCol w="3124200"/>
                <a:gridCol w="46482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Component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Perceive emotion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Recognize emotions in faces, music and stories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Understand emotion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Predict emotions, how they change and blend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Manage emotion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Express emotions in different situations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Use emotion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Utilize emotions to adapt or be creative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661A-C96D-874E-B100-CE91CB2B86B7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3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Emotional Intelligence: Criticism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2E92-7E67-5447-A83B-A007EF865057}" type="slidenum">
              <a:rPr lang="en-US"/>
              <a:pPr/>
              <a:t>13</a:t>
            </a:fld>
            <a:endParaRPr lang="en-US"/>
          </a:p>
        </p:txBody>
      </p:sp>
      <p:sp>
        <p:nvSpPr>
          <p:cNvPr id="1787907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21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Gardner and others criticize the idea of emotional intelligence and question whether we stretch this idea of intelligence too far when we apply it to our emotions.</a:t>
            </a:r>
          </a:p>
        </p:txBody>
      </p:sp>
    </p:spTree>
    <p:extLst>
      <p:ext uri="{BB962C8B-B14F-4D97-AF65-F5344CB8AC3E}">
        <p14:creationId xmlns:p14="http://schemas.microsoft.com/office/powerpoint/2010/main" val="3195286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Intelligence and Creativity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C83-4C1B-8F47-883E-A4094A1766A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89955" name="Rectangle 3"/>
          <p:cNvSpPr>
            <a:spLocks noChangeArrowheads="1"/>
          </p:cNvSpPr>
          <p:nvPr/>
        </p:nvSpPr>
        <p:spPr bwMode="auto">
          <a:xfrm>
            <a:off x="381000" y="1600199"/>
            <a:ext cx="8382000" cy="415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Creativity is the ability to produce ideas that are both novel and valuable. It correlates somewhat with intelligence</a:t>
            </a:r>
            <a:r>
              <a:rPr lang="en-US" sz="2800" dirty="0" smtClean="0">
                <a:latin typeface="Palatino"/>
                <a:cs typeface="Palatino"/>
              </a:rPr>
              <a:t>.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Expertise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Imaginative Thinking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Adventuresome Personality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Intrinsic Motivation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A Creative Environment</a:t>
            </a:r>
            <a:endParaRPr lang="en-US" sz="2800" dirty="0">
              <a:latin typeface="Palatino"/>
              <a:cs typeface="Palatino"/>
            </a:endParaRP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8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30010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Palatino Linotype" charset="0"/>
              </a:rPr>
              <a:t>Is Intelligence Neurologically Measurable?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44CB-8403-9C4C-BA14-3B826051A34B}" type="slidenum">
              <a:rPr lang="en-US"/>
              <a:pPr/>
              <a:t>15</a:t>
            </a:fld>
            <a:endParaRPr lang="en-US"/>
          </a:p>
        </p:txBody>
      </p:sp>
      <p:sp>
        <p:nvSpPr>
          <p:cNvPr id="1792003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Recent Studies indicate some correlation (about +.40) between brain size </a:t>
            </a:r>
            <a:r>
              <a:rPr lang="en-US" sz="3200" dirty="0" smtClean="0">
                <a:latin typeface="Palatino"/>
                <a:cs typeface="Palatino"/>
              </a:rPr>
              <a:t>(head size too!) and </a:t>
            </a:r>
            <a:r>
              <a:rPr lang="en-US" sz="3200" dirty="0">
                <a:latin typeface="Palatino"/>
                <a:cs typeface="Palatino"/>
              </a:rPr>
              <a:t>intelligence</a:t>
            </a:r>
            <a:r>
              <a:rPr lang="en-US" sz="3200" dirty="0" smtClean="0">
                <a:latin typeface="Palatino"/>
                <a:cs typeface="Palatino"/>
              </a:rPr>
              <a:t>.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 smtClean="0">
                <a:latin typeface="Palatino"/>
                <a:cs typeface="Palatino"/>
              </a:rPr>
              <a:t> </a:t>
            </a:r>
            <a:endParaRPr lang="en-US" sz="3200" dirty="0">
              <a:latin typeface="Palatino"/>
              <a:cs typeface="Palatino"/>
            </a:endParaRPr>
          </a:p>
        </p:txBody>
      </p:sp>
      <p:pic>
        <p:nvPicPr>
          <p:cNvPr id="1792005" name="Picture 5" descr="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96" y="3353352"/>
            <a:ext cx="3874003" cy="30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06" name="Text Box 6"/>
          <p:cNvSpPr txBox="1">
            <a:spLocks noChangeArrowheads="1"/>
          </p:cNvSpPr>
          <p:nvPr/>
        </p:nvSpPr>
        <p:spPr bwMode="auto">
          <a:xfrm>
            <a:off x="1141413" y="6346825"/>
            <a:ext cx="683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Gray matter concentration in people with high intelligence.</a:t>
            </a:r>
          </a:p>
        </p:txBody>
      </p:sp>
    </p:spTree>
    <p:extLst>
      <p:ext uri="{BB962C8B-B14F-4D97-AF65-F5344CB8AC3E}">
        <p14:creationId xmlns:p14="http://schemas.microsoft.com/office/powerpoint/2010/main" val="3957006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Brain Function</a:t>
            </a:r>
          </a:p>
        </p:txBody>
      </p:sp>
      <p:pic>
        <p:nvPicPr>
          <p:cNvPr id="1794056" name="Picture 8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3429000"/>
            <a:ext cx="3981450" cy="2617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660-7D54-9D47-853E-791B0D1A1E79}" type="slidenum">
              <a:rPr lang="en-US"/>
              <a:pPr/>
              <a:t>16</a:t>
            </a:fld>
            <a:endParaRPr lang="en-US"/>
          </a:p>
        </p:txBody>
      </p:sp>
      <p:sp>
        <p:nvSpPr>
          <p:cNvPr id="1794051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Studies of brain functions show that people who score high on intelligence tests perceive stimuli faster, retrieve information from memory quicker, and show faster brain response times.</a:t>
            </a:r>
          </a:p>
        </p:txBody>
      </p:sp>
      <p:sp>
        <p:nvSpPr>
          <p:cNvPr id="1794058" name="Text Box 10"/>
          <p:cNvSpPr txBox="1">
            <a:spLocks noChangeArrowheads="1"/>
          </p:cNvSpPr>
          <p:nvPr/>
        </p:nvSpPr>
        <p:spPr bwMode="auto">
          <a:xfrm>
            <a:off x="854075" y="6096000"/>
            <a:ext cx="7400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People with higher intelligence respond correctly and quickly to</a:t>
            </a:r>
          </a:p>
          <a:p>
            <a:r>
              <a:rPr lang="en-US" sz="2000" dirty="0">
                <a:latin typeface="Palatino"/>
                <a:cs typeface="Palatino"/>
              </a:rPr>
              <a:t>the above question.</a:t>
            </a:r>
          </a:p>
        </p:txBody>
      </p:sp>
    </p:spTree>
    <p:extLst>
      <p:ext uri="{BB962C8B-B14F-4D97-AF65-F5344CB8AC3E}">
        <p14:creationId xmlns:p14="http://schemas.microsoft.com/office/powerpoint/2010/main" val="705982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Assessing Intelligence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E8F-8F74-EE4E-B4EC-41DBE23B192F}" type="slidenum">
              <a:rPr lang="en-US"/>
              <a:pPr/>
              <a:t>17</a:t>
            </a:fld>
            <a:endParaRPr lang="en-US"/>
          </a:p>
        </p:txBody>
      </p:sp>
      <p:sp>
        <p:nvSpPr>
          <p:cNvPr id="1797123" name="Rectangle 3"/>
          <p:cNvSpPr>
            <a:spLocks noChangeArrowheads="1"/>
          </p:cNvSpPr>
          <p:nvPr/>
        </p:nvSpPr>
        <p:spPr bwMode="auto">
          <a:xfrm>
            <a:off x="366713" y="1600199"/>
            <a:ext cx="8382000" cy="224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Psychologists define intelligence testing as a method for assessing an individual</a:t>
            </a:r>
            <a:r>
              <a:rPr lang="ja-JP" altLang="en-US" sz="3200" dirty="0">
                <a:latin typeface="Palatino"/>
                <a:cs typeface="Palatino"/>
              </a:rPr>
              <a:t>’</a:t>
            </a:r>
            <a:r>
              <a:rPr lang="en-US" sz="3200" dirty="0">
                <a:latin typeface="Palatino"/>
                <a:cs typeface="Palatino"/>
              </a:rPr>
              <a:t>s mental aptitudes and comparing them with others using numerical scores.</a:t>
            </a:r>
          </a:p>
        </p:txBody>
      </p:sp>
    </p:spTree>
    <p:extLst>
      <p:ext uri="{BB962C8B-B14F-4D97-AF65-F5344CB8AC3E}">
        <p14:creationId xmlns:p14="http://schemas.microsoft.com/office/powerpoint/2010/main" val="96012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Alfred Binet</a:t>
            </a:r>
          </a:p>
        </p:txBody>
      </p:sp>
      <p:pic>
        <p:nvPicPr>
          <p:cNvPr id="1799172" name="Picture 4" descr="MyersPsy8e_11UN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200" y="1600200"/>
            <a:ext cx="3846513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5699-D1E8-0D4A-A21D-6437344E9762}" type="slidenum">
              <a:rPr lang="en-US"/>
              <a:pPr/>
              <a:t>18</a:t>
            </a:fld>
            <a:endParaRPr lang="en-US"/>
          </a:p>
        </p:txBody>
      </p:sp>
      <p:sp>
        <p:nvSpPr>
          <p:cNvPr id="1799171" name="Rectangle 3"/>
          <p:cNvSpPr>
            <a:spLocks noChangeArrowheads="1"/>
          </p:cNvSpPr>
          <p:nvPr/>
        </p:nvSpPr>
        <p:spPr bwMode="auto">
          <a:xfrm>
            <a:off x="366713" y="1600200"/>
            <a:ext cx="42052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000" dirty="0">
                <a:latin typeface="Palatino"/>
                <a:cs typeface="Palatino"/>
              </a:rPr>
              <a:t>Alfred </a:t>
            </a:r>
            <a:r>
              <a:rPr lang="en-US" sz="3000" dirty="0" err="1">
                <a:latin typeface="Palatino"/>
                <a:cs typeface="Palatino"/>
              </a:rPr>
              <a:t>Binet</a:t>
            </a:r>
            <a:r>
              <a:rPr lang="en-US" sz="3000" dirty="0">
                <a:latin typeface="Palatino"/>
                <a:cs typeface="Palatino"/>
              </a:rPr>
              <a:t> and his colleague </a:t>
            </a:r>
            <a:r>
              <a:rPr lang="en-US" sz="3000" dirty="0" err="1">
                <a:latin typeface="Palatino"/>
                <a:cs typeface="Palatino"/>
              </a:rPr>
              <a:t>Théodore</a:t>
            </a:r>
            <a:r>
              <a:rPr lang="en-US" sz="3000" dirty="0">
                <a:latin typeface="Palatino"/>
                <a:cs typeface="Palatino"/>
              </a:rPr>
              <a:t> Simon practiced a more modern form of intelligence testing by developing questions that would predict children</a:t>
            </a:r>
            <a:r>
              <a:rPr lang="ja-JP" altLang="en-US" sz="3000" dirty="0">
                <a:latin typeface="Palatino"/>
                <a:cs typeface="Palatino"/>
              </a:rPr>
              <a:t>’</a:t>
            </a:r>
            <a:r>
              <a:rPr lang="en-US" sz="3000" dirty="0">
                <a:latin typeface="Palatino"/>
                <a:cs typeface="Palatino"/>
              </a:rPr>
              <a:t>s future progress in the Paris school system.</a:t>
            </a:r>
          </a:p>
        </p:txBody>
      </p:sp>
    </p:spTree>
    <p:extLst>
      <p:ext uri="{BB962C8B-B14F-4D97-AF65-F5344CB8AC3E}">
        <p14:creationId xmlns:p14="http://schemas.microsoft.com/office/powerpoint/2010/main" val="1273880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Lewis Terman</a:t>
            </a:r>
          </a:p>
        </p:txBody>
      </p:sp>
      <p:pic>
        <p:nvPicPr>
          <p:cNvPr id="1801222" name="Picture 6" descr="MyersPsy8e_11UN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4088" y="1752600"/>
            <a:ext cx="36941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01224" name="Picture 8" descr="IQ Form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5715000"/>
            <a:ext cx="3730625" cy="100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F9-6C70-4941-9EEC-2700E23BD781}" type="slidenum">
              <a:rPr lang="en-US"/>
              <a:pPr/>
              <a:t>19</a:t>
            </a:fld>
            <a:endParaRPr lang="en-US"/>
          </a:p>
        </p:txBody>
      </p:sp>
      <p:sp>
        <p:nvSpPr>
          <p:cNvPr id="1801219" name="Rectangle 3"/>
          <p:cNvSpPr>
            <a:spLocks noChangeArrowheads="1"/>
          </p:cNvSpPr>
          <p:nvPr/>
        </p:nvSpPr>
        <p:spPr bwMode="auto">
          <a:xfrm>
            <a:off x="366713" y="1295400"/>
            <a:ext cx="42052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In the US, Lewis </a:t>
            </a:r>
            <a:r>
              <a:rPr lang="en-US" sz="2800" dirty="0" err="1">
                <a:latin typeface="Palatino"/>
                <a:cs typeface="Palatino"/>
              </a:rPr>
              <a:t>Terman</a:t>
            </a:r>
            <a:r>
              <a:rPr lang="en-US" sz="2800" dirty="0">
                <a:latin typeface="Palatino"/>
                <a:cs typeface="Palatino"/>
              </a:rPr>
              <a:t> adapted </a:t>
            </a:r>
            <a:r>
              <a:rPr lang="en-US" sz="2800" dirty="0" err="1">
                <a:latin typeface="Palatino"/>
                <a:cs typeface="Palatino"/>
              </a:rPr>
              <a:t>Binet</a:t>
            </a:r>
            <a:r>
              <a:rPr lang="ja-JP" altLang="en-US" sz="2800" dirty="0">
                <a:latin typeface="Palatino"/>
                <a:cs typeface="Palatino"/>
              </a:rPr>
              <a:t>’</a:t>
            </a:r>
            <a:r>
              <a:rPr lang="en-US" sz="2800" dirty="0">
                <a:latin typeface="Palatino"/>
                <a:cs typeface="Palatino"/>
              </a:rPr>
              <a:t>s test for American school children and named the test the Stanford-</a:t>
            </a:r>
            <a:r>
              <a:rPr lang="en-US" sz="2800" dirty="0" err="1">
                <a:latin typeface="Palatino"/>
                <a:cs typeface="Palatino"/>
              </a:rPr>
              <a:t>Binet</a:t>
            </a:r>
            <a:r>
              <a:rPr lang="en-US" sz="2800" dirty="0">
                <a:latin typeface="Palatino"/>
                <a:cs typeface="Palatino"/>
              </a:rPr>
              <a:t> Test. The following is the formula of </a:t>
            </a: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Intelligence Quotient (IQ), </a:t>
            </a:r>
            <a:r>
              <a:rPr lang="en-US" sz="2800" dirty="0">
                <a:latin typeface="Palatino"/>
                <a:cs typeface="Palatino"/>
              </a:rPr>
              <a:t>introduced by William Stern:</a:t>
            </a:r>
          </a:p>
        </p:txBody>
      </p:sp>
    </p:spTree>
    <p:extLst>
      <p:ext uri="{BB962C8B-B14F-4D97-AF65-F5344CB8AC3E}">
        <p14:creationId xmlns:p14="http://schemas.microsoft.com/office/powerpoint/2010/main" val="1305024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What is Intelligence?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8894-6D31-F440-AD11-5D1C166B84D8}" type="slidenum">
              <a:rPr lang="en-US"/>
              <a:pPr/>
              <a:t>2</a:t>
            </a:fld>
            <a:endParaRPr lang="en-US"/>
          </a:p>
        </p:txBody>
      </p:sp>
      <p:sp>
        <p:nvSpPr>
          <p:cNvPr id="1581102" name="Rectangle 46"/>
          <p:cNvSpPr>
            <a:spLocks noChangeArrowheads="1"/>
          </p:cNvSpPr>
          <p:nvPr/>
        </p:nvSpPr>
        <p:spPr bwMode="auto">
          <a:xfrm>
            <a:off x="671513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Intelligence</a:t>
            </a:r>
            <a:r>
              <a:rPr lang="en-US" sz="2800" dirty="0">
                <a:latin typeface="Palatino"/>
                <a:cs typeface="Palatino"/>
              </a:rPr>
              <a:t> (in all cultures) is the ability to learn from experience, solve problems, and use our knowledge to adapt to new situations. </a:t>
            </a:r>
            <a:endParaRPr lang="en-US" sz="2800" dirty="0" smtClean="0">
              <a:latin typeface="Palatino"/>
              <a:cs typeface="Palatino"/>
            </a:endParaRP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800" dirty="0">
              <a:latin typeface="Palatino"/>
              <a:cs typeface="Palatino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latin typeface="Palatino"/>
                <a:cs typeface="Palatino"/>
              </a:rPr>
              <a:t>In research studies, </a:t>
            </a:r>
            <a:r>
              <a:rPr lang="en-US" sz="2800" i="1" dirty="0">
                <a:latin typeface="Palatino"/>
                <a:cs typeface="Palatino"/>
              </a:rPr>
              <a:t>intelligence</a:t>
            </a:r>
            <a:r>
              <a:rPr lang="en-US" sz="2800" dirty="0">
                <a:latin typeface="Palatino"/>
                <a:cs typeface="Palatino"/>
              </a:rPr>
              <a:t> is whatever the intelligence test measures. This tends to be </a:t>
            </a:r>
            <a:r>
              <a:rPr lang="ja-JP" altLang="en-US" sz="2800" dirty="0">
                <a:latin typeface="Palatino"/>
                <a:cs typeface="Palatino"/>
              </a:rPr>
              <a:t>“</a:t>
            </a:r>
            <a:r>
              <a:rPr lang="en-US" sz="2800" dirty="0">
                <a:latin typeface="Palatino"/>
                <a:cs typeface="Palatino"/>
              </a:rPr>
              <a:t>school smarts.</a:t>
            </a:r>
            <a:r>
              <a:rPr lang="ja-JP" altLang="en-US" sz="2800" dirty="0">
                <a:latin typeface="Palatino"/>
                <a:cs typeface="Palatino"/>
              </a:rPr>
              <a:t>”</a:t>
            </a:r>
            <a:endParaRPr lang="en-US" sz="2800" dirty="0">
              <a:latin typeface="Palatino"/>
              <a:cs typeface="Palatino"/>
            </a:endParaRP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8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24792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Aptitude and Achievement Tests</a:t>
            </a:r>
          </a:p>
        </p:txBody>
      </p:sp>
      <p:pic>
        <p:nvPicPr>
          <p:cNvPr id="1804292" name="Picture 4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350" y="3124200"/>
            <a:ext cx="5292725" cy="336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38A6-D4ED-924F-BDEB-82FCC67F233C}" type="slidenum">
              <a:rPr lang="en-US"/>
              <a:pPr/>
              <a:t>20</a:t>
            </a:fld>
            <a:endParaRPr lang="en-US"/>
          </a:p>
        </p:txBody>
      </p:sp>
      <p:sp>
        <p:nvSpPr>
          <p:cNvPr id="1804291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000" dirty="0">
                <a:solidFill>
                  <a:srgbClr val="FFFF00"/>
                </a:solidFill>
                <a:latin typeface="Palatino"/>
                <a:cs typeface="Palatino"/>
              </a:rPr>
              <a:t>Aptitude tests </a:t>
            </a:r>
            <a:r>
              <a:rPr lang="en-US" sz="3000" dirty="0">
                <a:latin typeface="Palatino"/>
                <a:cs typeface="Palatino"/>
              </a:rPr>
              <a:t>are intended to </a:t>
            </a:r>
            <a:r>
              <a:rPr lang="en-US" sz="3000" i="1" dirty="0">
                <a:latin typeface="Palatino"/>
                <a:cs typeface="Palatino"/>
              </a:rPr>
              <a:t>predict</a:t>
            </a:r>
            <a:r>
              <a:rPr lang="en-US" sz="3000" dirty="0">
                <a:latin typeface="Palatino"/>
                <a:cs typeface="Palatino"/>
              </a:rPr>
              <a:t> your ability to learn a new skill and </a:t>
            </a:r>
            <a:r>
              <a:rPr lang="en-US" sz="3000" dirty="0">
                <a:solidFill>
                  <a:srgbClr val="FFFF00"/>
                </a:solidFill>
                <a:latin typeface="Palatino"/>
                <a:cs typeface="Palatino"/>
              </a:rPr>
              <a:t>achievement tests </a:t>
            </a:r>
            <a:r>
              <a:rPr lang="en-US" sz="3000" dirty="0">
                <a:latin typeface="Palatino"/>
                <a:cs typeface="Palatino"/>
              </a:rPr>
              <a:t>are intended to </a:t>
            </a:r>
            <a:r>
              <a:rPr lang="en-US" sz="3000" i="1" dirty="0">
                <a:latin typeface="Palatino"/>
                <a:cs typeface="Palatino"/>
              </a:rPr>
              <a:t>reflect</a:t>
            </a:r>
            <a:r>
              <a:rPr lang="en-US" sz="3000" dirty="0">
                <a:latin typeface="Palatino"/>
                <a:cs typeface="Palatino"/>
              </a:rPr>
              <a:t> what you have already learned.</a:t>
            </a:r>
          </a:p>
        </p:txBody>
      </p:sp>
    </p:spTree>
    <p:extLst>
      <p:ext uri="{BB962C8B-B14F-4D97-AF65-F5344CB8AC3E}">
        <p14:creationId xmlns:p14="http://schemas.microsoft.com/office/powerpoint/2010/main" val="840841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David Wechsler</a:t>
            </a:r>
          </a:p>
        </p:txBody>
      </p:sp>
      <p:pic>
        <p:nvPicPr>
          <p:cNvPr id="1806344" name="Picture 8" descr="MyersPsy8e_11UN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3163" y="1600200"/>
            <a:ext cx="3475037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277E-D236-3C45-BE35-AFEA745F714E}" type="slidenum">
              <a:rPr lang="en-US"/>
              <a:pPr/>
              <a:t>21</a:t>
            </a:fld>
            <a:endParaRPr lang="en-US"/>
          </a:p>
        </p:txBody>
      </p:sp>
      <p:sp>
        <p:nvSpPr>
          <p:cNvPr id="1806340" name="Rectangle 4"/>
          <p:cNvSpPr>
            <a:spLocks noChangeArrowheads="1"/>
          </p:cNvSpPr>
          <p:nvPr/>
        </p:nvSpPr>
        <p:spPr bwMode="auto">
          <a:xfrm>
            <a:off x="366713" y="1600200"/>
            <a:ext cx="42052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Wechsler developed the </a:t>
            </a:r>
            <a:r>
              <a:rPr lang="en-US" sz="3200" dirty="0">
                <a:solidFill>
                  <a:srgbClr val="FFFF00"/>
                </a:solidFill>
                <a:latin typeface="Palatino"/>
                <a:cs typeface="Palatino"/>
              </a:rPr>
              <a:t>Wechsler Adult Intelligence Scale (WAIS) </a:t>
            </a:r>
            <a:r>
              <a:rPr lang="en-US" sz="3200" dirty="0">
                <a:latin typeface="Palatino"/>
                <a:cs typeface="Palatino"/>
              </a:rPr>
              <a:t>and later the </a:t>
            </a:r>
            <a:r>
              <a:rPr lang="en-US" sz="3200" dirty="0">
                <a:solidFill>
                  <a:srgbClr val="FFFF00"/>
                </a:solidFill>
                <a:latin typeface="Palatino"/>
                <a:cs typeface="Palatino"/>
              </a:rPr>
              <a:t>Wechsler Intelligence Scale for Children (WISC), </a:t>
            </a:r>
            <a:r>
              <a:rPr lang="en-US" sz="3200" dirty="0">
                <a:latin typeface="Palatino"/>
                <a:cs typeface="Palatino"/>
              </a:rPr>
              <a:t>an intelligence test for preschoolers.</a:t>
            </a:r>
          </a:p>
        </p:txBody>
      </p:sp>
    </p:spTree>
    <p:extLst>
      <p:ext uri="{BB962C8B-B14F-4D97-AF65-F5344CB8AC3E}">
        <p14:creationId xmlns:p14="http://schemas.microsoft.com/office/powerpoint/2010/main" val="3967104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WAIS</a:t>
            </a:r>
          </a:p>
        </p:txBody>
      </p:sp>
      <p:pic>
        <p:nvPicPr>
          <p:cNvPr id="1809414" name="Picture 6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b="6971"/>
          <a:stretch>
            <a:fillRect/>
          </a:stretch>
        </p:blipFill>
        <p:spPr>
          <a:xfrm>
            <a:off x="1" y="1203354"/>
            <a:ext cx="9144000" cy="56546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294-DC1B-594E-907F-AC502CCFD926}" type="slidenum">
              <a:rPr lang="en-US"/>
              <a:pPr/>
              <a:t>22</a:t>
            </a:fld>
            <a:endParaRPr lang="en-US"/>
          </a:p>
        </p:txBody>
      </p:sp>
      <p:sp>
        <p:nvSpPr>
          <p:cNvPr id="1809411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/>
              <a:t>WAIS measures overall intelligence and 11 other aspects related to intelligence that are designed to assess clinical and educational problems.</a:t>
            </a:r>
          </a:p>
        </p:txBody>
      </p:sp>
    </p:spTree>
    <p:extLst>
      <p:ext uri="{BB962C8B-B14F-4D97-AF65-F5344CB8AC3E}">
        <p14:creationId xmlns:p14="http://schemas.microsoft.com/office/powerpoint/2010/main" val="668718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Principles of Test Construction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B40F-DD23-C64F-9A7A-B0F5ACB70623}" type="slidenum">
              <a:rPr lang="en-US"/>
              <a:pPr/>
              <a:t>23</a:t>
            </a:fld>
            <a:endParaRPr lang="en-US"/>
          </a:p>
        </p:txBody>
      </p:sp>
      <p:sp>
        <p:nvSpPr>
          <p:cNvPr id="1811459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For a psychological test to be acceptable it must fulfill the following three criteria:</a:t>
            </a:r>
          </a:p>
        </p:txBody>
      </p:sp>
      <p:sp>
        <p:nvSpPr>
          <p:cNvPr id="1811462" name="Rectangle 6"/>
          <p:cNvSpPr>
            <a:spLocks noChangeArrowheads="1"/>
          </p:cNvSpPr>
          <p:nvPr/>
        </p:nvSpPr>
        <p:spPr bwMode="auto">
          <a:xfrm>
            <a:off x="2867025" y="3200400"/>
            <a:ext cx="33766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Standardization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Reliability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2367843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Standardization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4A72-F557-0148-AFAA-4889CD4082A4}" type="slidenum">
              <a:rPr lang="en-US"/>
              <a:pPr/>
              <a:t>24</a:t>
            </a:fld>
            <a:endParaRPr lang="en-US"/>
          </a:p>
        </p:txBody>
      </p:sp>
      <p:sp>
        <p:nvSpPr>
          <p:cNvPr id="1813507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Standardizing a test involves administering the test to a representative sample of future test takers in order to establish a basis for meaningful comparison.</a:t>
            </a:r>
          </a:p>
        </p:txBody>
      </p:sp>
    </p:spTree>
    <p:extLst>
      <p:ext uri="{BB962C8B-B14F-4D97-AF65-F5344CB8AC3E}">
        <p14:creationId xmlns:p14="http://schemas.microsoft.com/office/powerpoint/2010/main" val="2126645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Normal Curve</a:t>
            </a:r>
          </a:p>
        </p:txBody>
      </p:sp>
      <p:pic>
        <p:nvPicPr>
          <p:cNvPr id="1815557" name="Picture 5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3200400"/>
            <a:ext cx="6186488" cy="333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1286-7DA1-4F4C-97C9-40E908A26E5D}" type="slidenum">
              <a:rPr lang="en-US"/>
              <a:pPr/>
              <a:t>25</a:t>
            </a:fld>
            <a:endParaRPr lang="en-US"/>
          </a:p>
        </p:txBody>
      </p:sp>
      <p:sp>
        <p:nvSpPr>
          <p:cNvPr id="1815555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000" dirty="0">
                <a:latin typeface="Palatino"/>
                <a:cs typeface="Palatino"/>
              </a:rPr>
              <a:t>Standardized tests establish a normal distribution of scores on a tested population in a bell-shaped pattern called the </a:t>
            </a:r>
            <a:r>
              <a:rPr lang="en-US" sz="3000" dirty="0">
                <a:solidFill>
                  <a:srgbClr val="FFFF00"/>
                </a:solidFill>
                <a:latin typeface="Palatino"/>
                <a:cs typeface="Palatino"/>
              </a:rPr>
              <a:t>normal curve</a:t>
            </a:r>
            <a:r>
              <a:rPr lang="en-US" sz="3000" dirty="0">
                <a:latin typeface="Palatino"/>
                <a:cs typeface="Palati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72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Flynn Effect</a:t>
            </a:r>
          </a:p>
        </p:txBody>
      </p:sp>
      <p:pic>
        <p:nvPicPr>
          <p:cNvPr id="1817609" name="Picture 9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3254140"/>
            <a:ext cx="7772400" cy="34673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E23E-902A-4F4C-A809-82BC95A69583}" type="slidenum">
              <a:rPr lang="en-US"/>
              <a:pPr/>
              <a:t>26</a:t>
            </a:fld>
            <a:endParaRPr lang="en-US"/>
          </a:p>
        </p:txBody>
      </p:sp>
      <p:sp>
        <p:nvSpPr>
          <p:cNvPr id="1817603" name="Rectangle 3"/>
          <p:cNvSpPr>
            <a:spLocks noChangeArrowheads="1"/>
          </p:cNvSpPr>
          <p:nvPr/>
        </p:nvSpPr>
        <p:spPr bwMode="auto">
          <a:xfrm>
            <a:off x="519113" y="1262881"/>
            <a:ext cx="8077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In the past 60 years, intelligence scores have risen steadily by an average of 27 points.  This  phenomenon is known as the Flynn effect.</a:t>
            </a:r>
          </a:p>
        </p:txBody>
      </p:sp>
    </p:spTree>
    <p:extLst>
      <p:ext uri="{BB962C8B-B14F-4D97-AF65-F5344CB8AC3E}">
        <p14:creationId xmlns:p14="http://schemas.microsoft.com/office/powerpoint/2010/main" val="2977716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Reliability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09DC-072F-2743-B1DC-1F39939649FC}" type="slidenum">
              <a:rPr lang="en-US"/>
              <a:pPr/>
              <a:t>27</a:t>
            </a:fld>
            <a:endParaRPr lang="en-US"/>
          </a:p>
        </p:txBody>
      </p:sp>
      <p:sp>
        <p:nvSpPr>
          <p:cNvPr id="1819651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000" dirty="0">
                <a:latin typeface="Palatino"/>
                <a:cs typeface="Palatino"/>
              </a:rPr>
              <a:t>A test is </a:t>
            </a:r>
            <a:r>
              <a:rPr lang="en-US" sz="3000" i="1" dirty="0">
                <a:latin typeface="Palatino"/>
                <a:cs typeface="Palatino"/>
              </a:rPr>
              <a:t>reliable</a:t>
            </a:r>
            <a:r>
              <a:rPr lang="en-US" sz="3000" dirty="0">
                <a:latin typeface="Palatino"/>
                <a:cs typeface="Palatino"/>
              </a:rPr>
              <a:t> when it yields consistent results. To establish reliability researchers establish different procedures:</a:t>
            </a:r>
          </a:p>
        </p:txBody>
      </p:sp>
      <p:sp>
        <p:nvSpPr>
          <p:cNvPr id="1819652" name="Rectangle 4"/>
          <p:cNvSpPr>
            <a:spLocks noChangeArrowheads="1"/>
          </p:cNvSpPr>
          <p:nvPr/>
        </p:nvSpPr>
        <p:spPr bwMode="auto">
          <a:xfrm>
            <a:off x="685800" y="34290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Palatino"/>
                <a:cs typeface="Palatino"/>
              </a:rPr>
              <a:t>Split-half Reliability: </a:t>
            </a:r>
            <a:r>
              <a:rPr lang="en-US" sz="2400" dirty="0">
                <a:latin typeface="Palatino"/>
                <a:cs typeface="Palatino"/>
              </a:rPr>
              <a:t>Dividing the test into two equal halves and assessing how consistent the scores are.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Palatino"/>
                <a:cs typeface="Palatino"/>
              </a:rPr>
              <a:t>Reliability using different tests: </a:t>
            </a:r>
            <a:r>
              <a:rPr lang="en-US" sz="2400" dirty="0">
                <a:latin typeface="Palatino"/>
                <a:cs typeface="Palatino"/>
              </a:rPr>
              <a:t>Using different forms of the test to measure consistency between them.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Palatino"/>
                <a:cs typeface="Palatino"/>
              </a:rPr>
              <a:t>Test-Retest Reliability: </a:t>
            </a:r>
            <a:r>
              <a:rPr lang="en-US" sz="2400" dirty="0">
                <a:latin typeface="Palatino"/>
                <a:cs typeface="Palatino"/>
              </a:rPr>
              <a:t>Using the same test on two occasions to measure consistency.</a:t>
            </a:r>
          </a:p>
        </p:txBody>
      </p:sp>
    </p:spTree>
    <p:extLst>
      <p:ext uri="{BB962C8B-B14F-4D97-AF65-F5344CB8AC3E}">
        <p14:creationId xmlns:p14="http://schemas.microsoft.com/office/powerpoint/2010/main" val="1401126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6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Validity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C5B9-7219-F04C-A438-8198897C129A}" type="slidenum">
              <a:rPr lang="en-US"/>
              <a:pPr/>
              <a:t>28</a:t>
            </a:fld>
            <a:endParaRPr lang="en-US"/>
          </a:p>
        </p:txBody>
      </p:sp>
      <p:sp>
        <p:nvSpPr>
          <p:cNvPr id="1821699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Reliability of a test does not ensure validity. Validity of a test refers to what the test is supposed to measure or predict.</a:t>
            </a:r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671513" y="34290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Content Validity: </a:t>
            </a:r>
            <a:r>
              <a:rPr lang="en-US" sz="2800" dirty="0">
                <a:latin typeface="Palatino"/>
                <a:cs typeface="Palatino"/>
              </a:rPr>
              <a:t>Refers to the extent a test measures a particular behavior or trait.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Predictive Validity: </a:t>
            </a:r>
            <a:r>
              <a:rPr lang="en-US" sz="2800" dirty="0">
                <a:latin typeface="Palatino"/>
                <a:cs typeface="Palatino"/>
              </a:rPr>
              <a:t>Refers to the function of a test in predicting a particular behavior or trait.</a:t>
            </a:r>
          </a:p>
        </p:txBody>
      </p:sp>
    </p:spTree>
    <p:extLst>
      <p:ext uri="{BB962C8B-B14F-4D97-AF65-F5344CB8AC3E}">
        <p14:creationId xmlns:p14="http://schemas.microsoft.com/office/powerpoint/2010/main" val="3391039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7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Stability or Change?</a:t>
            </a:r>
          </a:p>
        </p:txBody>
      </p:sp>
      <p:pic>
        <p:nvPicPr>
          <p:cNvPr id="1825797" name="Picture 5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738" y="3414713"/>
            <a:ext cx="5624512" cy="335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DCC-EFF5-D248-8523-F464066E6A1E}" type="slidenum">
              <a:rPr lang="en-US"/>
              <a:pPr/>
              <a:t>29</a:t>
            </a:fld>
            <a:endParaRPr lang="en-US"/>
          </a:p>
        </p:txBody>
      </p:sp>
      <p:sp>
        <p:nvSpPr>
          <p:cNvPr id="1825795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Intelligence scores become stable after about seven years of age. In numerous studies, stability of intelligence scores have been determined (</a:t>
            </a:r>
            <a:r>
              <a:rPr lang="en-US" sz="2800" dirty="0" err="1">
                <a:latin typeface="Palatino"/>
                <a:cs typeface="Palatino"/>
              </a:rPr>
              <a:t>Angoff</a:t>
            </a:r>
            <a:r>
              <a:rPr lang="en-US" sz="2800" dirty="0">
                <a:latin typeface="Palatino"/>
                <a:cs typeface="Palatino"/>
              </a:rPr>
              <a:t>, 1988; </a:t>
            </a:r>
            <a:r>
              <a:rPr lang="en-US" sz="2800" dirty="0" err="1">
                <a:latin typeface="Palatino"/>
                <a:cs typeface="Palatino"/>
              </a:rPr>
              <a:t>Deary</a:t>
            </a:r>
            <a:r>
              <a:rPr lang="en-US" sz="2800" dirty="0">
                <a:latin typeface="Palatino"/>
                <a:cs typeface="Palatino"/>
              </a:rPr>
              <a:t> et al., 2004).</a:t>
            </a:r>
          </a:p>
        </p:txBody>
      </p:sp>
    </p:spTree>
    <p:extLst>
      <p:ext uri="{BB962C8B-B14F-4D97-AF65-F5344CB8AC3E}">
        <p14:creationId xmlns:p14="http://schemas.microsoft.com/office/powerpoint/2010/main" val="1952298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alatino Linotype" charset="0"/>
              </a:rPr>
              <a:t>Controversies </a:t>
            </a:r>
            <a:r>
              <a:rPr lang="en-US" sz="3600" dirty="0" smtClean="0">
                <a:latin typeface="Palatino Linotype" charset="0"/>
              </a:rPr>
              <a:t>in Intelligence</a:t>
            </a:r>
            <a:endParaRPr lang="en-US" sz="3600" dirty="0">
              <a:latin typeface="Palatino Linotype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57AD-96B7-CD4B-8382-C5517EB01A37}" type="slidenum">
              <a:rPr lang="en-US"/>
              <a:pPr/>
              <a:t>3</a:t>
            </a:fld>
            <a:endParaRPr lang="en-US"/>
          </a:p>
        </p:txBody>
      </p:sp>
      <p:sp>
        <p:nvSpPr>
          <p:cNvPr id="1763332" name="Rectangle 4"/>
          <p:cNvSpPr>
            <a:spLocks noChangeArrowheads="1"/>
          </p:cNvSpPr>
          <p:nvPr/>
        </p:nvSpPr>
        <p:spPr bwMode="auto">
          <a:xfrm>
            <a:off x="671513" y="1590675"/>
            <a:ext cx="77724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 smtClean="0">
                <a:latin typeface="Palatino"/>
                <a:cs typeface="Palatino"/>
              </a:rPr>
              <a:t>Despite general agreement among psychologists about the nature of intelligence, two controversies remain:</a:t>
            </a:r>
            <a:endParaRPr lang="en-US" sz="2800" dirty="0">
              <a:latin typeface="Palatino"/>
              <a:cs typeface="Palatino"/>
            </a:endParaRPr>
          </a:p>
        </p:txBody>
      </p:sp>
      <p:sp>
        <p:nvSpPr>
          <p:cNvPr id="1763333" name="Rectangle 5"/>
          <p:cNvSpPr>
            <a:spLocks noChangeArrowheads="1"/>
          </p:cNvSpPr>
          <p:nvPr/>
        </p:nvSpPr>
        <p:spPr bwMode="auto">
          <a:xfrm>
            <a:off x="652463" y="3048000"/>
            <a:ext cx="77914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Is intelligence a single overall ability or is it several specific abilities?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C</a:t>
            </a:r>
            <a:r>
              <a:rPr lang="en-US" sz="2800" dirty="0" smtClean="0">
                <a:latin typeface="Palatino"/>
                <a:cs typeface="Palatino"/>
              </a:rPr>
              <a:t>an </a:t>
            </a:r>
            <a:r>
              <a:rPr lang="en-US" sz="2800" dirty="0">
                <a:latin typeface="Palatino"/>
                <a:cs typeface="Palatino"/>
              </a:rPr>
              <a:t>we locate and measure intelligence within the brain?</a:t>
            </a:r>
          </a:p>
        </p:txBody>
      </p:sp>
    </p:spTree>
    <p:extLst>
      <p:ext uri="{BB962C8B-B14F-4D97-AF65-F5344CB8AC3E}">
        <p14:creationId xmlns:p14="http://schemas.microsoft.com/office/powerpoint/2010/main" val="80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Extremes of Intelligence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665-EFD1-C84A-8769-95273CE503A7}" type="slidenum">
              <a:rPr lang="en-US"/>
              <a:pPr/>
              <a:t>30</a:t>
            </a:fld>
            <a:endParaRPr lang="en-US"/>
          </a:p>
        </p:txBody>
      </p:sp>
      <p:pic>
        <p:nvPicPr>
          <p:cNvPr id="1828871" name="Picture 7" descr="Intelligence Extr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79" y="2765814"/>
            <a:ext cx="7028159" cy="38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8867" name="Rectangle 3"/>
          <p:cNvSpPr>
            <a:spLocks noChangeArrowheads="1"/>
          </p:cNvSpPr>
          <p:nvPr/>
        </p:nvSpPr>
        <p:spPr bwMode="auto">
          <a:xfrm>
            <a:off x="366713" y="1419225"/>
            <a:ext cx="8382000" cy="31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 smtClean="0">
                <a:latin typeface="Palatino"/>
                <a:cs typeface="Palatino"/>
              </a:rPr>
              <a:t>70 or Below: Mental Retardation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 smtClean="0">
                <a:latin typeface="Palatino"/>
                <a:cs typeface="Palatino"/>
              </a:rPr>
              <a:t>130 or Above: “Gifted”</a:t>
            </a:r>
            <a:endParaRPr lang="en-US" sz="28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50258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Mental Retardation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81FF-04B7-F04E-8C09-A63597C43EE8}" type="slidenum">
              <a:rPr lang="en-US"/>
              <a:pPr/>
              <a:t>31</a:t>
            </a:fld>
            <a:endParaRPr lang="en-US"/>
          </a:p>
        </p:txBody>
      </p:sp>
      <p:sp>
        <p:nvSpPr>
          <p:cNvPr id="1830915" name="Rectangle 3"/>
          <p:cNvSpPr>
            <a:spLocks noChangeArrowheads="1"/>
          </p:cNvSpPr>
          <p:nvPr/>
        </p:nvSpPr>
        <p:spPr bwMode="auto">
          <a:xfrm>
            <a:off x="366713" y="1287089"/>
            <a:ext cx="838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latin typeface="Palatino"/>
                <a:cs typeface="Palatino"/>
              </a:rPr>
              <a:t>Mental Retardation defined by low intelligence </a:t>
            </a:r>
            <a:r>
              <a:rPr lang="en-US" sz="2800" dirty="0">
                <a:latin typeface="Palatino"/>
                <a:cs typeface="Palatino"/>
              </a:rPr>
              <a:t>t</a:t>
            </a:r>
            <a:r>
              <a:rPr lang="en-US" sz="2800" dirty="0" smtClean="0">
                <a:latin typeface="Palatino"/>
                <a:cs typeface="Palatino"/>
              </a:rPr>
              <a:t>est score AND inability to live without assistance from others (for basic tasks).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latin typeface="Palatino"/>
                <a:cs typeface="Palatino"/>
              </a:rPr>
              <a:t>Mental Retardation NOT THE SAME as Autism</a:t>
            </a:r>
            <a:endParaRPr lang="en-US" sz="2800" dirty="0">
              <a:latin typeface="Palatino"/>
              <a:cs typeface="Palatino"/>
            </a:endParaRPr>
          </a:p>
        </p:txBody>
      </p:sp>
      <p:pic>
        <p:nvPicPr>
          <p:cNvPr id="1830916" name="Picture 4" descr="MyersPsy8e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115889"/>
            <a:ext cx="5286375" cy="36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0917" name="Picture 5" descr="MyersPsy8e_11UN1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70" y="3115889"/>
            <a:ext cx="2732606" cy="36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91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 Linotype" charset="0"/>
              </a:rPr>
              <a:t>Genetic </a:t>
            </a:r>
            <a:r>
              <a:rPr lang="en-US" sz="4000" dirty="0" smtClean="0">
                <a:latin typeface="Palatino Linotype" charset="0"/>
              </a:rPr>
              <a:t>Influences on Intelligence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DEE2-54D1-524F-987A-74D0A01191CF}" type="slidenum">
              <a:rPr lang="en-US"/>
              <a:pPr/>
              <a:t>32</a:t>
            </a:fld>
            <a:endParaRPr lang="en-US"/>
          </a:p>
        </p:txBody>
      </p:sp>
      <p:sp>
        <p:nvSpPr>
          <p:cNvPr id="1837060" name="Rectangle 4"/>
          <p:cNvSpPr>
            <a:spLocks noChangeArrowheads="1"/>
          </p:cNvSpPr>
          <p:nvPr/>
        </p:nvSpPr>
        <p:spPr bwMode="auto">
          <a:xfrm>
            <a:off x="366713" y="1419225"/>
            <a:ext cx="8382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Studies of twins, family members, and adopted children together support the idea that there is a significant genetic contribution to intelligence.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12" y="2847225"/>
            <a:ext cx="6088752" cy="38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5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0513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Adoption Studies</a:t>
            </a:r>
          </a:p>
        </p:txBody>
      </p:sp>
      <p:pic>
        <p:nvPicPr>
          <p:cNvPr id="1840134" name="Picture 6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1433514"/>
            <a:ext cx="7724775" cy="4875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ED0F-4F21-8445-8BAB-465D50C3F475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38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Environmental Influences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491C-F845-0F48-BA26-BA65EBB6D175}" type="slidenum">
              <a:rPr lang="en-US"/>
              <a:pPr/>
              <a:t>34</a:t>
            </a:fld>
            <a:endParaRPr lang="en-US"/>
          </a:p>
        </p:txBody>
      </p:sp>
      <p:sp>
        <p:nvSpPr>
          <p:cNvPr id="1843204" name="Rectangle 4"/>
          <p:cNvSpPr>
            <a:spLocks noChangeArrowheads="1"/>
          </p:cNvSpPr>
          <p:nvPr/>
        </p:nvSpPr>
        <p:spPr bwMode="auto">
          <a:xfrm>
            <a:off x="366713" y="16002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Studies of twins and adopted children also show the following:</a:t>
            </a:r>
          </a:p>
        </p:txBody>
      </p:sp>
      <p:sp>
        <p:nvSpPr>
          <p:cNvPr id="1843206" name="Rectangle 6"/>
          <p:cNvSpPr>
            <a:spLocks noChangeArrowheads="1"/>
          </p:cNvSpPr>
          <p:nvPr/>
        </p:nvSpPr>
        <p:spPr bwMode="auto">
          <a:xfrm>
            <a:off x="381000" y="2590800"/>
            <a:ext cx="838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Fraternal twins raised together tend to show similarity in intelligence scores.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Identical twins raised apart show slightly less similarity in their intelligence scores.</a:t>
            </a:r>
          </a:p>
        </p:txBody>
      </p:sp>
    </p:spTree>
    <p:extLst>
      <p:ext uri="{BB962C8B-B14F-4D97-AF65-F5344CB8AC3E}">
        <p14:creationId xmlns:p14="http://schemas.microsoft.com/office/powerpoint/2010/main" val="1443077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Early Intervention Effects</a:t>
            </a:r>
          </a:p>
        </p:txBody>
      </p:sp>
      <p:pic>
        <p:nvPicPr>
          <p:cNvPr id="1845253" name="Picture 5" descr="MyersPsy8e_11UN2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3307235"/>
            <a:ext cx="3857625" cy="262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A3D-8AEB-1C4F-8441-A3809AD22397}" type="slidenum">
              <a:rPr lang="en-US"/>
              <a:pPr/>
              <a:t>35</a:t>
            </a:fld>
            <a:endParaRPr lang="en-US"/>
          </a:p>
        </p:txBody>
      </p:sp>
      <p:sp>
        <p:nvSpPr>
          <p:cNvPr id="1845251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N</a:t>
            </a:r>
            <a:r>
              <a:rPr lang="en-US" sz="2800" dirty="0" smtClean="0">
                <a:latin typeface="Palatino"/>
                <a:cs typeface="Palatino"/>
              </a:rPr>
              <a:t>eglect </a:t>
            </a:r>
            <a:r>
              <a:rPr lang="en-US" sz="2800" dirty="0">
                <a:latin typeface="Palatino"/>
                <a:cs typeface="Palatino"/>
              </a:rPr>
              <a:t>from caregivers leads children to develop a lack of personal control over the environment, and it impoverishes their intelligence.</a:t>
            </a: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65" y="3048000"/>
            <a:ext cx="2349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8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Schooling Effects</a:t>
            </a:r>
          </a:p>
        </p:txBody>
      </p:sp>
      <p:pic>
        <p:nvPicPr>
          <p:cNvPr id="1850375" name="Picture 7" descr="MyersPsy8e_11UN17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21247"/>
          <a:stretch>
            <a:fillRect/>
          </a:stretch>
        </p:blipFill>
        <p:spPr>
          <a:xfrm>
            <a:off x="457200" y="1916293"/>
            <a:ext cx="8229600" cy="41257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21A4-486A-A643-BF3E-66A21EC09547}" type="slidenum">
              <a:rPr lang="en-US"/>
              <a:pPr/>
              <a:t>36</a:t>
            </a:fld>
            <a:endParaRPr lang="en-US"/>
          </a:p>
        </p:txBody>
      </p:sp>
      <p:sp>
        <p:nvSpPr>
          <p:cNvPr id="1850371" name="Rectangle 3"/>
          <p:cNvSpPr>
            <a:spLocks noChangeArrowheads="1"/>
          </p:cNvSpPr>
          <p:nvPr/>
        </p:nvSpPr>
        <p:spPr bwMode="auto">
          <a:xfrm>
            <a:off x="366713" y="921793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600" dirty="0" smtClean="0"/>
              <a:t>Schooling is a key example of environmenta</a:t>
            </a:r>
            <a:r>
              <a:rPr lang="en-US" sz="2600" dirty="0" smtClean="0"/>
              <a:t>l influences on education.</a:t>
            </a:r>
            <a:endParaRPr lang="en-US" sz="2600" dirty="0"/>
          </a:p>
        </p:txBody>
      </p:sp>
      <p:sp>
        <p:nvSpPr>
          <p:cNvPr id="1850373" name="Text Box 5"/>
          <p:cNvSpPr txBox="1">
            <a:spLocks noChangeArrowheads="1"/>
          </p:cNvSpPr>
          <p:nvPr/>
        </p:nvSpPr>
        <p:spPr bwMode="auto">
          <a:xfrm>
            <a:off x="2159000" y="6042025"/>
            <a:ext cx="4791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To increase readiness for schoolwork,</a:t>
            </a:r>
          </a:p>
          <a:p>
            <a:r>
              <a:rPr lang="en-US" sz="2000"/>
              <a:t>projects like Head Start facilitate leaning.</a:t>
            </a:r>
          </a:p>
        </p:txBody>
      </p:sp>
    </p:spTree>
    <p:extLst>
      <p:ext uri="{BB962C8B-B14F-4D97-AF65-F5344CB8AC3E}">
        <p14:creationId xmlns:p14="http://schemas.microsoft.com/office/powerpoint/2010/main" val="2249430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61" y="276225"/>
            <a:ext cx="868082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Palatino Linotype" charset="0"/>
              </a:rPr>
              <a:t>Group Similarities </a:t>
            </a:r>
            <a:r>
              <a:rPr lang="en-US" sz="3600" dirty="0">
                <a:latin typeface="Palatino Linotype" charset="0"/>
              </a:rPr>
              <a:t>and </a:t>
            </a:r>
            <a:r>
              <a:rPr lang="en-US" sz="3600" dirty="0" smtClean="0">
                <a:latin typeface="Palatino Linotype" charset="0"/>
              </a:rPr>
              <a:t>Differences</a:t>
            </a:r>
            <a:endParaRPr lang="en-US" sz="3600" dirty="0">
              <a:latin typeface="Palatino Linotype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361-AC25-3349-AC75-5E0EA1A1818C}" type="slidenum">
              <a:rPr lang="en-US"/>
              <a:pPr/>
              <a:t>37</a:t>
            </a:fld>
            <a:endParaRPr lang="en-US"/>
          </a:p>
        </p:txBody>
      </p:sp>
      <p:sp>
        <p:nvSpPr>
          <p:cNvPr id="1852420" name="Rectangle 4"/>
          <p:cNvSpPr>
            <a:spLocks noChangeArrowheads="1"/>
          </p:cNvSpPr>
          <p:nvPr/>
        </p:nvSpPr>
        <p:spPr bwMode="auto">
          <a:xfrm>
            <a:off x="671513" y="1614437"/>
            <a:ext cx="7772400" cy="367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Racial groups differ in their average intelligence scores.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High-scoring people (and groups) are more likely to attain high levels of education and income.</a:t>
            </a:r>
          </a:p>
        </p:txBody>
      </p:sp>
    </p:spTree>
    <p:extLst>
      <p:ext uri="{BB962C8B-B14F-4D97-AF65-F5344CB8AC3E}">
        <p14:creationId xmlns:p14="http://schemas.microsoft.com/office/powerpoint/2010/main" val="1503382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Racial (Group) Differences</a:t>
            </a:r>
          </a:p>
        </p:txBody>
      </p:sp>
      <p:graphicFrame>
        <p:nvGraphicFramePr>
          <p:cNvPr id="1854503" name="Group 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0039157"/>
              </p:ext>
            </p:extLst>
          </p:nvPr>
        </p:nvGraphicFramePr>
        <p:xfrm>
          <a:off x="914400" y="4406900"/>
          <a:ext cx="7315200" cy="1103313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White-Americans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Black-Americans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Average IQ = 100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Average IQ = 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1D1C-7E56-4B46-8AB0-2D311678B64B}" type="slidenum">
              <a:rPr lang="en-US"/>
              <a:pPr/>
              <a:t>38</a:t>
            </a:fld>
            <a:endParaRPr lang="en-US"/>
          </a:p>
        </p:txBody>
      </p:sp>
      <p:sp>
        <p:nvSpPr>
          <p:cNvPr id="1854468" name="Rectangle 4"/>
          <p:cNvSpPr>
            <a:spLocks noChangeArrowheads="1"/>
          </p:cNvSpPr>
          <p:nvPr/>
        </p:nvSpPr>
        <p:spPr bwMode="auto">
          <a:xfrm>
            <a:off x="366713" y="1600200"/>
            <a:ext cx="838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If we look at racial differences, white Americans score higher in average intelligence than black Americans (Avery and others, 1994). European New Zealanders score higher than native New Zealanders (Braden, 1994).</a:t>
            </a:r>
          </a:p>
        </p:txBody>
      </p:sp>
      <p:sp>
        <p:nvSpPr>
          <p:cNvPr id="1854504" name="Text Box 40"/>
          <p:cNvSpPr txBox="1">
            <a:spLocks noChangeArrowheads="1"/>
          </p:cNvSpPr>
          <p:nvPr/>
        </p:nvSpPr>
        <p:spPr bwMode="auto">
          <a:xfrm>
            <a:off x="3095625" y="5994400"/>
            <a:ext cx="2789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Hispanic</a:t>
            </a:r>
            <a:r>
              <a:rPr lang="en-US" sz="2400" dirty="0"/>
              <a:t> Americans</a:t>
            </a:r>
          </a:p>
        </p:txBody>
      </p:sp>
      <p:sp>
        <p:nvSpPr>
          <p:cNvPr id="1854505" name="Line 41"/>
          <p:cNvSpPr>
            <a:spLocks noChangeShapeType="1"/>
          </p:cNvSpPr>
          <p:nvPr/>
        </p:nvSpPr>
        <p:spPr bwMode="auto">
          <a:xfrm flipV="1">
            <a:off x="4572000" y="5510213"/>
            <a:ext cx="0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7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Palatino Linotype" charset="0"/>
              </a:rPr>
              <a:t>Reasons Why Environment Affects Intelligence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0B78-7EAA-E440-B3F1-C4357FE0FD97}" type="slidenum">
              <a:rPr lang="en-US"/>
              <a:pPr/>
              <a:t>39</a:t>
            </a:fld>
            <a:endParaRPr lang="en-US"/>
          </a:p>
        </p:txBody>
      </p:sp>
      <p:sp>
        <p:nvSpPr>
          <p:cNvPr id="1856533" name="Rectangle 21"/>
          <p:cNvSpPr>
            <a:spLocks noChangeArrowheads="1"/>
          </p:cNvSpPr>
          <p:nvPr/>
        </p:nvSpPr>
        <p:spPr bwMode="auto">
          <a:xfrm>
            <a:off x="671513" y="16002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Races are remarkably alike genetically. 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Race is a social category.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Asian students outperform North American students on math achievement and aptitude tests.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Today</a:t>
            </a:r>
            <a:r>
              <a:rPr lang="ja-JP" altLang="en-US" sz="2400" dirty="0">
                <a:latin typeface="Palatino"/>
                <a:cs typeface="Palatino"/>
              </a:rPr>
              <a:t>’</a:t>
            </a:r>
            <a:r>
              <a:rPr lang="en-US" sz="2400" dirty="0">
                <a:latin typeface="Palatino"/>
                <a:cs typeface="Palatino"/>
              </a:rPr>
              <a:t>s better prepared populations would outperform populations of the 1930s on intelligence tests. 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White and black infants tend to score equally well on tests predicting future intelligence.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Different ethnic groups have experienced periods of remarkable achievement in different eras.</a:t>
            </a:r>
          </a:p>
        </p:txBody>
      </p:sp>
    </p:spTree>
    <p:extLst>
      <p:ext uri="{BB962C8B-B14F-4D97-AF65-F5344CB8AC3E}">
        <p14:creationId xmlns:p14="http://schemas.microsoft.com/office/powerpoint/2010/main" val="4135692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5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General Intelligence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F877-A8BF-9B4F-9E6C-B53E10620824}" type="slidenum">
              <a:rPr lang="en-US"/>
              <a:pPr/>
              <a:t>4</a:t>
            </a:fld>
            <a:endParaRPr lang="en-US"/>
          </a:p>
        </p:txBody>
      </p:sp>
      <p:sp>
        <p:nvSpPr>
          <p:cNvPr id="1767427" name="Rectangle 3"/>
          <p:cNvSpPr>
            <a:spLocks noChangeArrowheads="1"/>
          </p:cNvSpPr>
          <p:nvPr/>
        </p:nvSpPr>
        <p:spPr bwMode="auto">
          <a:xfrm>
            <a:off x="671513" y="1428749"/>
            <a:ext cx="7772400" cy="218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The idea that </a:t>
            </a:r>
            <a:r>
              <a:rPr lang="en-US" sz="2800" dirty="0" smtClean="0">
                <a:latin typeface="Palatino"/>
                <a:cs typeface="Palatino"/>
              </a:rPr>
              <a:t>there is one overall </a:t>
            </a:r>
            <a:r>
              <a:rPr lang="en-US" sz="2800" dirty="0" smtClean="0">
                <a:solidFill>
                  <a:srgbClr val="FFFF00"/>
                </a:solidFill>
                <a:latin typeface="Palatino"/>
                <a:cs typeface="Palatino"/>
              </a:rPr>
              <a:t>general </a:t>
            </a: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intelligence (</a:t>
            </a:r>
            <a:r>
              <a:rPr lang="en-US" sz="2800" i="1" dirty="0">
                <a:solidFill>
                  <a:srgbClr val="FFFF00"/>
                </a:solidFill>
                <a:latin typeface="Palatino"/>
                <a:cs typeface="Palatino"/>
              </a:rPr>
              <a:t>g</a:t>
            </a:r>
            <a:r>
              <a:rPr lang="en-US" sz="2800" dirty="0" smtClean="0">
                <a:solidFill>
                  <a:srgbClr val="FFFF00"/>
                </a:solidFill>
                <a:latin typeface="Palatino"/>
                <a:cs typeface="Palatino"/>
              </a:rPr>
              <a:t>) </a:t>
            </a:r>
            <a:r>
              <a:rPr lang="en-US" sz="2800" dirty="0" smtClean="0">
                <a:latin typeface="Palatino"/>
                <a:cs typeface="Palatino"/>
              </a:rPr>
              <a:t>comes </a:t>
            </a:r>
            <a:r>
              <a:rPr lang="en-US" sz="2800" dirty="0">
                <a:latin typeface="Palatino"/>
                <a:cs typeface="Palatino"/>
              </a:rPr>
              <a:t>from the work of Charles Spearman (1863-1945) who helped develop the </a:t>
            </a: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factor analysis </a:t>
            </a:r>
            <a:r>
              <a:rPr lang="en-US" sz="2800" dirty="0">
                <a:latin typeface="Palatino"/>
                <a:cs typeface="Palatino"/>
              </a:rPr>
              <a:t>approach in statistics.</a:t>
            </a:r>
          </a:p>
        </p:txBody>
      </p:sp>
      <p:pic>
        <p:nvPicPr>
          <p:cNvPr id="1767430" name="Picture 6" descr="MyersPsy8e_11U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789882"/>
            <a:ext cx="3200250" cy="23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671513" y="6227413"/>
            <a:ext cx="72118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Athleticism, like intelligence, is many things</a:t>
            </a:r>
          </a:p>
        </p:txBody>
      </p:sp>
    </p:spTree>
    <p:extLst>
      <p:ext uri="{BB962C8B-B14F-4D97-AF65-F5344CB8AC3E}">
        <p14:creationId xmlns:p14="http://schemas.microsoft.com/office/powerpoint/2010/main" val="3489834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Gender Similarities and Differences</a:t>
            </a:r>
          </a:p>
        </p:txBody>
      </p:sp>
      <p:graphicFrame>
        <p:nvGraphicFramePr>
          <p:cNvPr id="1858604" name="Group 4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5380971"/>
              </p:ext>
            </p:extLst>
          </p:nvPr>
        </p:nvGraphicFramePr>
        <p:xfrm>
          <a:off x="1157288" y="2590800"/>
          <a:ext cx="6796087" cy="4084005"/>
        </p:xfrm>
        <a:graphic>
          <a:graphicData uri="http://schemas.openxmlformats.org/drawingml/2006/table">
            <a:tbl>
              <a:tblPr/>
              <a:tblGrid>
                <a:gridCol w="67960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1. Girls are better spellers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2. Girls are verbally fluent and have large vocabularies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3. Girls are better at locating objects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4. Girls are more sensitive to touch, taste, and color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5. Boys outnumber girls in counts of underachievement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6. Boys outperform girls at math problem solving, but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underperform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at math computation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7. Women detect emotions more easily than men do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EDB-D141-FB41-9156-2D3C8B209ADB}" type="slidenum">
              <a:rPr lang="en-US"/>
              <a:pPr/>
              <a:t>40</a:t>
            </a:fld>
            <a:endParaRPr lang="en-US"/>
          </a:p>
        </p:txBody>
      </p:sp>
      <p:sp>
        <p:nvSpPr>
          <p:cNvPr id="1858564" name="Rectangle 4"/>
          <p:cNvSpPr>
            <a:spLocks noChangeArrowheads="1"/>
          </p:cNvSpPr>
          <p:nvPr/>
        </p:nvSpPr>
        <p:spPr bwMode="auto">
          <a:xfrm>
            <a:off x="366713" y="1600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600" dirty="0">
                <a:latin typeface="Palatino"/>
                <a:cs typeface="Palatino"/>
              </a:rPr>
              <a:t>There are seven ways in which males and females differ in various abilities.</a:t>
            </a:r>
          </a:p>
        </p:txBody>
      </p:sp>
    </p:spTree>
    <p:extLst>
      <p:ext uri="{BB962C8B-B14F-4D97-AF65-F5344CB8AC3E}">
        <p14:creationId xmlns:p14="http://schemas.microsoft.com/office/powerpoint/2010/main" val="2967398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The Question of Bias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1739-CA4B-B547-95C5-F3BB5738FDEC}" type="slidenum">
              <a:rPr lang="en-US"/>
              <a:pPr/>
              <a:t>41</a:t>
            </a:fld>
            <a:endParaRPr lang="en-US"/>
          </a:p>
        </p:txBody>
      </p:sp>
      <p:sp>
        <p:nvSpPr>
          <p:cNvPr id="1862659" name="Rectangle 3"/>
          <p:cNvSpPr>
            <a:spLocks noChangeArrowheads="1"/>
          </p:cNvSpPr>
          <p:nvPr/>
        </p:nvSpPr>
        <p:spPr bwMode="auto">
          <a:xfrm>
            <a:off x="366713" y="16002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Aptitude tests are necessarily biased in the sense that they are sensitive to performance differences caused by cultural differences.</a:t>
            </a:r>
          </a:p>
        </p:txBody>
      </p:sp>
      <p:sp>
        <p:nvSpPr>
          <p:cNvPr id="1862681" name="Rectangle 25"/>
          <p:cNvSpPr>
            <a:spLocks noChangeArrowheads="1"/>
          </p:cNvSpPr>
          <p:nvPr/>
        </p:nvSpPr>
        <p:spPr bwMode="auto">
          <a:xfrm>
            <a:off x="366713" y="38862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However, aptitude tests are not biased in the sense that they accurately predict performance of one group over the other.</a:t>
            </a:r>
          </a:p>
        </p:txBody>
      </p:sp>
    </p:spTree>
    <p:extLst>
      <p:ext uri="{BB962C8B-B14F-4D97-AF65-F5344CB8AC3E}">
        <p14:creationId xmlns:p14="http://schemas.microsoft.com/office/powerpoint/2010/main" val="3835834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Stereotype Threat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5653-09BA-4040-B011-78D32AA0F81F}" type="slidenum">
              <a:rPr lang="en-US"/>
              <a:pPr/>
              <a:t>42</a:t>
            </a:fld>
            <a:endParaRPr lang="en-US"/>
          </a:p>
        </p:txBody>
      </p:sp>
      <p:sp>
        <p:nvSpPr>
          <p:cNvPr id="1864707" name="Rectangle 3"/>
          <p:cNvSpPr>
            <a:spLocks noChangeArrowheads="1"/>
          </p:cNvSpPr>
          <p:nvPr/>
        </p:nvSpPr>
        <p:spPr bwMode="auto">
          <a:xfrm>
            <a:off x="519113" y="160020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A </a:t>
            </a:r>
            <a:r>
              <a:rPr lang="en-US" sz="2800" dirty="0">
                <a:solidFill>
                  <a:srgbClr val="FFFF00"/>
                </a:solidFill>
                <a:latin typeface="Palatino"/>
                <a:cs typeface="Palatino"/>
              </a:rPr>
              <a:t>stereotype threat </a:t>
            </a:r>
            <a:r>
              <a:rPr lang="en-US" sz="2800" dirty="0">
                <a:latin typeface="Palatino"/>
                <a:cs typeface="Palatino"/>
              </a:rPr>
              <a:t>is a self-confirming concern that one will be evaluated based on a negative stereotype.</a:t>
            </a:r>
          </a:p>
        </p:txBody>
      </p:sp>
      <p:sp>
        <p:nvSpPr>
          <p:cNvPr id="1864711" name="Rectangle 7"/>
          <p:cNvSpPr>
            <a:spLocks noChangeArrowheads="1"/>
          </p:cNvSpPr>
          <p:nvPr/>
        </p:nvSpPr>
        <p:spPr bwMode="auto">
          <a:xfrm>
            <a:off x="519113" y="358140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This phenomenon appears in some instances in intelligence testing among African-Americans and among women of all colors.</a:t>
            </a:r>
          </a:p>
        </p:txBody>
      </p:sp>
    </p:spTree>
    <p:extLst>
      <p:ext uri="{BB962C8B-B14F-4D97-AF65-F5344CB8AC3E}">
        <p14:creationId xmlns:p14="http://schemas.microsoft.com/office/powerpoint/2010/main" val="1265859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General Intelligence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11DE-7DC6-AA47-8F18-5127D12B49EB}" type="slidenum">
              <a:rPr lang="en-US"/>
              <a:pPr/>
              <a:t>5</a:t>
            </a:fld>
            <a:endParaRPr lang="en-US"/>
          </a:p>
        </p:txBody>
      </p:sp>
      <p:sp>
        <p:nvSpPr>
          <p:cNvPr id="1769475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Spearman proposed that </a:t>
            </a:r>
            <a:r>
              <a:rPr lang="en-US" sz="2800" i="1" dirty="0">
                <a:solidFill>
                  <a:srgbClr val="FFFF00"/>
                </a:solidFill>
                <a:latin typeface="Palatino"/>
                <a:cs typeface="Palatino"/>
              </a:rPr>
              <a:t>general intelligence (g) </a:t>
            </a:r>
            <a:r>
              <a:rPr lang="en-US" sz="2800" dirty="0">
                <a:latin typeface="Palatino"/>
                <a:cs typeface="Palatino"/>
              </a:rPr>
              <a:t>is linked to many clusters that can be analyzed by factor analysis</a:t>
            </a:r>
            <a:r>
              <a:rPr lang="en-US" sz="2800" dirty="0" smtClean="0">
                <a:latin typeface="Palatino"/>
                <a:cs typeface="Palatino"/>
              </a:rPr>
              <a:t>.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800" dirty="0" smtClean="0">
              <a:latin typeface="Palatino"/>
              <a:cs typeface="Palatino"/>
            </a:endParaRPr>
          </a:p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 smtClean="0">
                <a:latin typeface="Palatino"/>
                <a:cs typeface="Palatino"/>
              </a:rPr>
              <a:t>Spearman’s Clusters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Palatino"/>
                <a:cs typeface="Palatino"/>
              </a:rPr>
              <a:t>Verbal Intelligence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Palatino"/>
                <a:cs typeface="Palatino"/>
              </a:rPr>
              <a:t>Spatial ability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>
                <a:latin typeface="Palatino"/>
                <a:cs typeface="Palatino"/>
              </a:rPr>
              <a:t>R</a:t>
            </a:r>
            <a:r>
              <a:rPr lang="en-US" sz="2800" dirty="0" smtClean="0">
                <a:latin typeface="Palatino"/>
                <a:cs typeface="Palatino"/>
              </a:rPr>
              <a:t>easoning ability</a:t>
            </a:r>
            <a:endParaRPr lang="en-US" sz="2800" dirty="0">
              <a:latin typeface="Palatino"/>
              <a:cs typeface="Palatino"/>
            </a:endParaRP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8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20712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General Intelligence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7363-38C3-244A-ADA9-695151542550}" type="slidenum">
              <a:rPr lang="en-US"/>
              <a:pPr/>
              <a:t>6</a:t>
            </a:fld>
            <a:endParaRPr lang="en-US"/>
          </a:p>
        </p:txBody>
      </p:sp>
      <p:sp>
        <p:nvSpPr>
          <p:cNvPr id="1771523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L. L. </a:t>
            </a:r>
            <a:r>
              <a:rPr lang="en-US" sz="2800" dirty="0" err="1">
                <a:latin typeface="Palatino"/>
                <a:cs typeface="Palatino"/>
              </a:rPr>
              <a:t>Thurstone</a:t>
            </a:r>
            <a:r>
              <a:rPr lang="en-US" sz="2800" dirty="0">
                <a:latin typeface="Palatino"/>
                <a:cs typeface="Palatino"/>
              </a:rPr>
              <a:t>, a critic of Spearman, analyzed his subjects NOT on a single scale of general intelligence, but on seven clusters of </a:t>
            </a:r>
            <a:r>
              <a:rPr lang="en-US" sz="2800" i="1" dirty="0">
                <a:latin typeface="Palatino"/>
                <a:cs typeface="Palatino"/>
              </a:rPr>
              <a:t>primary mental abilities, </a:t>
            </a:r>
            <a:r>
              <a:rPr lang="en-US" sz="2800" dirty="0">
                <a:latin typeface="Palatino"/>
                <a:cs typeface="Palatino"/>
              </a:rPr>
              <a:t>including:</a:t>
            </a:r>
          </a:p>
        </p:txBody>
      </p:sp>
      <p:sp>
        <p:nvSpPr>
          <p:cNvPr id="1771524" name="Rectangle 4"/>
          <p:cNvSpPr>
            <a:spLocks noChangeArrowheads="1"/>
          </p:cNvSpPr>
          <p:nvPr/>
        </p:nvSpPr>
        <p:spPr bwMode="auto">
          <a:xfrm>
            <a:off x="2481263" y="3581400"/>
            <a:ext cx="41481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Word Fluency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Verbal Comprehension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Spatial Ability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Perceptual Speed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Numerical Ability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Inductive Reasoning</a:t>
            </a:r>
          </a:p>
          <a:p>
            <a:pPr marL="609600" indent="-609600" algn="l">
              <a:spcBef>
                <a:spcPct val="20000"/>
              </a:spcBef>
              <a:buFont typeface="Wingdings" charset="0"/>
              <a:buAutoNum type="arabicPeriod"/>
            </a:pPr>
            <a:r>
              <a:rPr lang="en-US" sz="2400" dirty="0">
                <a:latin typeface="Palatino"/>
                <a:cs typeface="Palatino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023367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General Intelligence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852-FB58-3F40-909C-11C2A8658DFB}" type="slidenum">
              <a:rPr lang="en-US"/>
              <a:pPr/>
              <a:t>7</a:t>
            </a:fld>
            <a:endParaRPr lang="en-US"/>
          </a:p>
        </p:txBody>
      </p:sp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3200" dirty="0">
                <a:latin typeface="Palatino"/>
                <a:cs typeface="Palatino"/>
              </a:rPr>
              <a:t>Later psychologists analyzed </a:t>
            </a:r>
            <a:r>
              <a:rPr lang="en-US" sz="3200" dirty="0" err="1" smtClean="0">
                <a:latin typeface="Palatino"/>
                <a:cs typeface="Palatino"/>
              </a:rPr>
              <a:t>Thurstone’s</a:t>
            </a:r>
            <a:r>
              <a:rPr lang="en-US" sz="3200" dirty="0" smtClean="0">
                <a:latin typeface="Palatino"/>
                <a:cs typeface="Palatino"/>
              </a:rPr>
              <a:t> </a:t>
            </a:r>
            <a:r>
              <a:rPr lang="en-US" sz="3200" dirty="0">
                <a:latin typeface="Palatino"/>
                <a:cs typeface="Palatino"/>
              </a:rPr>
              <a:t>data and found a weak relationship between these clusters, suggesting some evidence of a </a:t>
            </a:r>
            <a:r>
              <a:rPr lang="en-US" sz="3200" i="1" dirty="0">
                <a:latin typeface="Palatino"/>
                <a:cs typeface="Palatino"/>
              </a:rPr>
              <a:t>g</a:t>
            </a:r>
            <a:r>
              <a:rPr lang="en-US" sz="3200" dirty="0">
                <a:latin typeface="Palatino"/>
                <a:cs typeface="Palatino"/>
              </a:rPr>
              <a:t> factor.</a:t>
            </a:r>
          </a:p>
        </p:txBody>
      </p:sp>
    </p:spTree>
    <p:extLst>
      <p:ext uri="{BB962C8B-B14F-4D97-AF65-F5344CB8AC3E}">
        <p14:creationId xmlns:p14="http://schemas.microsoft.com/office/powerpoint/2010/main" val="4112215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Contemporary Intelligence Theories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D11D-773F-EC49-A447-B545203ABC65}" type="slidenum">
              <a:rPr lang="en-US"/>
              <a:pPr/>
              <a:t>8</a:t>
            </a:fld>
            <a:endParaRPr lang="en-US"/>
          </a:p>
        </p:txBody>
      </p:sp>
      <p:sp>
        <p:nvSpPr>
          <p:cNvPr id="1775619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Howard Gardner (1983, 1999) supports </a:t>
            </a:r>
            <a:r>
              <a:rPr lang="en-US" sz="2800" dirty="0" err="1">
                <a:latin typeface="Palatino"/>
                <a:cs typeface="Palatino"/>
              </a:rPr>
              <a:t>Thurstone</a:t>
            </a:r>
            <a:r>
              <a:rPr lang="ja-JP" altLang="en-US" sz="2800" dirty="0">
                <a:latin typeface="Palatino"/>
                <a:cs typeface="Palatino"/>
              </a:rPr>
              <a:t>’</a:t>
            </a:r>
            <a:r>
              <a:rPr lang="en-US" sz="2800" dirty="0">
                <a:latin typeface="Palatino"/>
                <a:cs typeface="Palatino"/>
              </a:rPr>
              <a:t>s idea that intelligence comes in multiple forms. Gardner notes that brain damage may diminish one type of ability but not others.</a:t>
            </a:r>
          </a:p>
        </p:txBody>
      </p:sp>
      <p:pic>
        <p:nvPicPr>
          <p:cNvPr id="1775622" name="Picture 6" descr="MyersPsy8e_11U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810000"/>
            <a:ext cx="5124450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5623" name="Text Box 7"/>
          <p:cNvSpPr txBox="1">
            <a:spLocks noChangeArrowheads="1"/>
          </p:cNvSpPr>
          <p:nvPr/>
        </p:nvSpPr>
        <p:spPr bwMode="auto">
          <a:xfrm>
            <a:off x="1831979" y="6019800"/>
            <a:ext cx="54713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alatino"/>
                <a:cs typeface="Palatino"/>
              </a:rPr>
              <a:t>People with </a:t>
            </a:r>
            <a:r>
              <a:rPr lang="en-US" sz="2000" dirty="0">
                <a:solidFill>
                  <a:srgbClr val="FFFF00"/>
                </a:solidFill>
                <a:latin typeface="Palatino"/>
                <a:cs typeface="Palatino"/>
              </a:rPr>
              <a:t>savant syndrome </a:t>
            </a:r>
            <a:r>
              <a:rPr lang="en-US" sz="2000" dirty="0">
                <a:latin typeface="Palatino"/>
                <a:cs typeface="Palatino"/>
              </a:rPr>
              <a:t>excel in abilities</a:t>
            </a:r>
          </a:p>
          <a:p>
            <a:pPr algn="ctr"/>
            <a:r>
              <a:rPr lang="en-US" sz="2000" dirty="0">
                <a:latin typeface="Palatino"/>
                <a:cs typeface="Palatino"/>
              </a:rPr>
              <a:t>unrelated to general intelligence.</a:t>
            </a:r>
          </a:p>
        </p:txBody>
      </p:sp>
    </p:spTree>
    <p:extLst>
      <p:ext uri="{BB962C8B-B14F-4D97-AF65-F5344CB8AC3E}">
        <p14:creationId xmlns:p14="http://schemas.microsoft.com/office/powerpoint/2010/main" val="259262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Howard Gardner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D49-FAF5-6D48-8C34-1E38CD0CF929}" type="slidenum">
              <a:rPr lang="en-US"/>
              <a:pPr/>
              <a:t>9</a:t>
            </a:fld>
            <a:endParaRPr lang="en-US"/>
          </a:p>
        </p:txBody>
      </p:sp>
      <p:sp>
        <p:nvSpPr>
          <p:cNvPr id="1777667" name="Rectangle 3"/>
          <p:cNvSpPr>
            <a:spLocks noChangeArrowheads="1"/>
          </p:cNvSpPr>
          <p:nvPr/>
        </p:nvSpPr>
        <p:spPr bwMode="auto">
          <a:xfrm>
            <a:off x="381000" y="853323"/>
            <a:ext cx="8382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en-US" sz="2800" dirty="0">
                <a:latin typeface="Palatino"/>
                <a:cs typeface="Palatino"/>
              </a:rPr>
              <a:t>Gardner proposes eight types of intelligences and speculates about a ninth one — </a:t>
            </a:r>
            <a:r>
              <a:rPr lang="en-US" sz="2800" i="1" dirty="0">
                <a:latin typeface="Palatino"/>
                <a:cs typeface="Palatino"/>
              </a:rPr>
              <a:t>existential intelligence.  </a:t>
            </a:r>
            <a:r>
              <a:rPr lang="en-US" sz="2800" dirty="0">
                <a:latin typeface="Palatino"/>
                <a:cs typeface="Palatino"/>
              </a:rPr>
              <a:t>Existential intelligence is</a:t>
            </a:r>
            <a:r>
              <a:rPr lang="en-US" sz="2800" i="1" dirty="0">
                <a:latin typeface="Palatino"/>
                <a:cs typeface="Palatino"/>
              </a:rPr>
              <a:t> </a:t>
            </a:r>
            <a:r>
              <a:rPr lang="en-US" sz="2800" dirty="0">
                <a:latin typeface="Palatino"/>
                <a:cs typeface="Palatino"/>
              </a:rPr>
              <a:t>the ability to think about the question of life, death and existence.</a:t>
            </a:r>
          </a:p>
        </p:txBody>
      </p:sp>
      <p:pic>
        <p:nvPicPr>
          <p:cNvPr id="1777669" name="Picture 5" descr="MyersPsy8e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13843"/>
            <a:ext cx="7656591" cy="40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238</TotalTime>
  <Words>2000</Words>
  <Application>Microsoft Macintosh PowerPoint</Application>
  <PresentationFormat>On-screen Show (4:3)</PresentationFormat>
  <Paragraphs>260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Black</vt:lpstr>
      <vt:lpstr>Intelligence  Chapter 11</vt:lpstr>
      <vt:lpstr>What is Intelligence?</vt:lpstr>
      <vt:lpstr>Controversies in Intelligence</vt:lpstr>
      <vt:lpstr>General Intelligence</vt:lpstr>
      <vt:lpstr>General Intelligence</vt:lpstr>
      <vt:lpstr>General Intelligence</vt:lpstr>
      <vt:lpstr>General Intelligence</vt:lpstr>
      <vt:lpstr>Contemporary Intelligence Theories</vt:lpstr>
      <vt:lpstr>Howard Gardner</vt:lpstr>
      <vt:lpstr>Robert Sternberg</vt:lpstr>
      <vt:lpstr>Emotional Intelligence</vt:lpstr>
      <vt:lpstr>Emotional Intelligence: 4 Components</vt:lpstr>
      <vt:lpstr>Emotional Intelligence: Criticism</vt:lpstr>
      <vt:lpstr>Intelligence and Creativity</vt:lpstr>
      <vt:lpstr>Is Intelligence Neurologically Measurable?</vt:lpstr>
      <vt:lpstr>Brain Function</vt:lpstr>
      <vt:lpstr>Assessing Intelligence</vt:lpstr>
      <vt:lpstr>Alfred Binet</vt:lpstr>
      <vt:lpstr>Lewis Terman</vt:lpstr>
      <vt:lpstr>Aptitude and Achievement Tests</vt:lpstr>
      <vt:lpstr>David Wechsler</vt:lpstr>
      <vt:lpstr>WAIS</vt:lpstr>
      <vt:lpstr>Principles of Test Construction</vt:lpstr>
      <vt:lpstr>Standardization</vt:lpstr>
      <vt:lpstr>Normal Curve</vt:lpstr>
      <vt:lpstr>Flynn Effect</vt:lpstr>
      <vt:lpstr>Reliability</vt:lpstr>
      <vt:lpstr>Validity</vt:lpstr>
      <vt:lpstr>Stability or Change?</vt:lpstr>
      <vt:lpstr>Extremes of Intelligence</vt:lpstr>
      <vt:lpstr>Mental Retardation</vt:lpstr>
      <vt:lpstr>Genetic Influences on Intelligence</vt:lpstr>
      <vt:lpstr>Adoption Studies</vt:lpstr>
      <vt:lpstr>Environmental Influences</vt:lpstr>
      <vt:lpstr>Early Intervention Effects</vt:lpstr>
      <vt:lpstr>Schooling Effects</vt:lpstr>
      <vt:lpstr>Group Similarities and Differences</vt:lpstr>
      <vt:lpstr>Racial (Group) Differences</vt:lpstr>
      <vt:lpstr>Reasons Why Environment Affects Intelligence</vt:lpstr>
      <vt:lpstr>Gender Similarities and Differences</vt:lpstr>
      <vt:lpstr>The Question of Bias</vt:lpstr>
      <vt:lpstr>Stereotype Threat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Intelligence  Chapter 11</dc:title>
  <dc:creator>Durham Public Schools</dc:creator>
  <cp:lastModifiedBy>Durham Public Schools</cp:lastModifiedBy>
  <cp:revision>9</cp:revision>
  <dcterms:created xsi:type="dcterms:W3CDTF">2016-12-07T20:37:09Z</dcterms:created>
  <dcterms:modified xsi:type="dcterms:W3CDTF">2016-12-16T12:31:56Z</dcterms:modified>
</cp:coreProperties>
</file>