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DE77-E5C7-46FB-909F-7DFBD7FBEF4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ECE09-68B7-467A-A4AD-8F5DE032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6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DE77-E5C7-46FB-909F-7DFBD7FBEF4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ECE09-68B7-467A-A4AD-8F5DE032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0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DE77-E5C7-46FB-909F-7DFBD7FBEF4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ECE09-68B7-467A-A4AD-8F5DE032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3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DE77-E5C7-46FB-909F-7DFBD7FBEF4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ECE09-68B7-467A-A4AD-8F5DE032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8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DE77-E5C7-46FB-909F-7DFBD7FBEF4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ECE09-68B7-467A-A4AD-8F5DE032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6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DE77-E5C7-46FB-909F-7DFBD7FBEF4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ECE09-68B7-467A-A4AD-8F5DE032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2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DE77-E5C7-46FB-909F-7DFBD7FBEF4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ECE09-68B7-467A-A4AD-8F5DE032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1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DE77-E5C7-46FB-909F-7DFBD7FBEF4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ECE09-68B7-467A-A4AD-8F5DE032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4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DE77-E5C7-46FB-909F-7DFBD7FBEF4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ECE09-68B7-467A-A4AD-8F5DE032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9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DE77-E5C7-46FB-909F-7DFBD7FBEF4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ECE09-68B7-467A-A4AD-8F5DE032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1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DE77-E5C7-46FB-909F-7DFBD7FBEF4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ECE09-68B7-467A-A4AD-8F5DE032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4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DDE77-E5C7-46FB-909F-7DFBD7FBEF4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ECE09-68B7-467A-A4AD-8F5DE0323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50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Psychological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3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something a psychological disorder?</a:t>
            </a:r>
          </a:p>
          <a:p>
            <a:r>
              <a:rPr lang="en-US" dirty="0" smtClean="0"/>
              <a:t>Medical Model: Before and After</a:t>
            </a:r>
          </a:p>
          <a:p>
            <a:r>
              <a:rPr lang="en-US" dirty="0" smtClean="0"/>
              <a:t>The DSM-V</a:t>
            </a:r>
          </a:p>
          <a:p>
            <a:pPr lvl="1"/>
            <a:r>
              <a:rPr lang="en-US" dirty="0" smtClean="0"/>
              <a:t>Strengths and weaknesses</a:t>
            </a:r>
          </a:p>
          <a:p>
            <a:pPr lvl="1"/>
            <a:r>
              <a:rPr lang="en-US" dirty="0" smtClean="0"/>
              <a:t>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263112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553" y="409107"/>
            <a:ext cx="10515600" cy="1325563"/>
          </a:xfrm>
        </p:spPr>
        <p:txBody>
          <a:bodyPr/>
          <a:lstStyle/>
          <a:p>
            <a:r>
              <a:rPr lang="en-US" dirty="0" smtClean="0"/>
              <a:t>Quirky vs. Disordered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53" y="1734670"/>
            <a:ext cx="7445188" cy="3971645"/>
          </a:xfrm>
        </p:spPr>
        <p:txBody>
          <a:bodyPr/>
          <a:lstStyle/>
          <a:p>
            <a:r>
              <a:rPr lang="en-US" dirty="0" smtClean="0"/>
              <a:t>To be a disorder behavior, emotional regulation, and/or cognition must:</a:t>
            </a:r>
          </a:p>
          <a:p>
            <a:pPr lvl="1"/>
            <a:r>
              <a:rPr lang="en-US" dirty="0" smtClean="0"/>
              <a:t>Be </a:t>
            </a:r>
            <a:r>
              <a:rPr lang="en-US" dirty="0" smtClean="0">
                <a:solidFill>
                  <a:srgbClr val="FFFF00"/>
                </a:solidFill>
              </a:rPr>
              <a:t>deviant</a:t>
            </a:r>
          </a:p>
          <a:p>
            <a:pPr lvl="1"/>
            <a:r>
              <a:rPr lang="en-US" dirty="0" smtClean="0"/>
              <a:t>Cause </a:t>
            </a:r>
            <a:r>
              <a:rPr lang="en-US" dirty="0" smtClean="0">
                <a:solidFill>
                  <a:srgbClr val="FFFF00"/>
                </a:solidFill>
              </a:rPr>
              <a:t>distress</a:t>
            </a:r>
          </a:p>
          <a:p>
            <a:pPr lvl="1"/>
            <a:r>
              <a:rPr lang="en-US" dirty="0" smtClean="0"/>
              <a:t>Be </a:t>
            </a:r>
            <a:r>
              <a:rPr lang="en-US" dirty="0" smtClean="0">
                <a:solidFill>
                  <a:srgbClr val="FFFF00"/>
                </a:solidFill>
              </a:rPr>
              <a:t>dysfunctional</a:t>
            </a:r>
          </a:p>
          <a:p>
            <a:endParaRPr lang="en-US" dirty="0"/>
          </a:p>
        </p:txBody>
      </p:sp>
      <p:pic>
        <p:nvPicPr>
          <p:cNvPr id="1026" name="Picture 2" descr="Image result for we're all mad here alice in wonderla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0" t="9680" r="22670" b="9849"/>
          <a:stretch/>
        </p:blipFill>
        <p:spPr bwMode="auto">
          <a:xfrm>
            <a:off x="7924801" y="436341"/>
            <a:ext cx="4002740" cy="595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84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Before/After the Medical Model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84094" y="1474367"/>
            <a:ext cx="5157787" cy="50146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Before</a:t>
            </a: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4094" y="2084294"/>
            <a:ext cx="5513481" cy="4105369"/>
          </a:xfrm>
        </p:spPr>
        <p:txBody>
          <a:bodyPr/>
          <a:lstStyle/>
          <a:p>
            <a:r>
              <a:rPr lang="en-US" dirty="0" smtClean="0"/>
              <a:t>Disorders = character traits or acts of god(s)</a:t>
            </a:r>
          </a:p>
          <a:p>
            <a:r>
              <a:rPr lang="en-US" dirty="0" smtClean="0"/>
              <a:t>Patients seen as incurable</a:t>
            </a:r>
          </a:p>
          <a:p>
            <a:r>
              <a:rPr lang="en-US" dirty="0" smtClean="0"/>
              <a:t>Patients shunned by society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997575" y="1394571"/>
            <a:ext cx="5183188" cy="57318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After</a:t>
            </a:r>
            <a:endParaRPr lang="en-US" sz="3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5" y="2084294"/>
            <a:ext cx="5538882" cy="4262718"/>
          </a:xfrm>
        </p:spPr>
        <p:txBody>
          <a:bodyPr/>
          <a:lstStyle/>
          <a:p>
            <a:r>
              <a:rPr lang="en-US" dirty="0" smtClean="0"/>
              <a:t>Distinction between person and illness</a:t>
            </a:r>
          </a:p>
          <a:p>
            <a:r>
              <a:rPr lang="en-US" dirty="0" smtClean="0"/>
              <a:t>Disorders seen as treatable</a:t>
            </a:r>
          </a:p>
          <a:p>
            <a:r>
              <a:rPr lang="en-US" dirty="0" smtClean="0"/>
              <a:t>DRs try to find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9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and Statistical Manual – 5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A.k.a</a:t>
            </a:r>
            <a:r>
              <a:rPr lang="en-US" dirty="0" smtClean="0"/>
              <a:t> – DSM V</a:t>
            </a:r>
          </a:p>
          <a:p>
            <a:r>
              <a:rPr lang="en-US" dirty="0" smtClean="0"/>
              <a:t>Strengths:</a:t>
            </a:r>
          </a:p>
          <a:p>
            <a:pPr lvl="1"/>
            <a:r>
              <a:rPr lang="en-US" dirty="0" smtClean="0"/>
              <a:t>Clear criteria for diagnosis</a:t>
            </a:r>
          </a:p>
          <a:p>
            <a:pPr lvl="1"/>
            <a:r>
              <a:rPr lang="en-US" dirty="0" smtClean="0"/>
              <a:t>Universal language for diagnosing</a:t>
            </a:r>
          </a:p>
          <a:p>
            <a:pPr lvl="1"/>
            <a:endParaRPr lang="en-US" dirty="0"/>
          </a:p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Gives labels</a:t>
            </a:r>
          </a:p>
          <a:p>
            <a:pPr lvl="1"/>
            <a:r>
              <a:rPr lang="en-US" dirty="0" smtClean="0"/>
              <a:t>Makes everything a disorder</a:t>
            </a:r>
          </a:p>
          <a:p>
            <a:pPr lvl="1"/>
            <a:r>
              <a:rPr lang="en-US" dirty="0" smtClean="0"/>
              <a:t>Doesn’t explain origins of disorder</a:t>
            </a:r>
          </a:p>
          <a:p>
            <a:pPr lvl="1"/>
            <a:r>
              <a:rPr lang="en-US" dirty="0" smtClean="0"/>
              <a:t>No treatment given</a:t>
            </a:r>
            <a:endParaRPr lang="en-US" dirty="0"/>
          </a:p>
        </p:txBody>
      </p:sp>
      <p:pic>
        <p:nvPicPr>
          <p:cNvPr id="2052" name="Picture 4" descr="Image result for dsm 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05" y="1478123"/>
            <a:ext cx="3703730" cy="502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799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126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Intro Psychological Disorders</vt:lpstr>
      <vt:lpstr>Topics for Today</vt:lpstr>
      <vt:lpstr>Quirky vs. Disordered</vt:lpstr>
      <vt:lpstr>Before/After the Medical Model</vt:lpstr>
      <vt:lpstr>Diagnostic and Statistical Manual – 5th Edition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Psychological Disorders</dc:title>
  <dc:creator>Victor Cadilla</dc:creator>
  <cp:lastModifiedBy>Victor Cadilla</cp:lastModifiedBy>
  <cp:revision>5</cp:revision>
  <dcterms:created xsi:type="dcterms:W3CDTF">2019-02-13T17:23:14Z</dcterms:created>
  <dcterms:modified xsi:type="dcterms:W3CDTF">2019-02-13T18:45:35Z</dcterms:modified>
</cp:coreProperties>
</file>