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18"/>
  </p:notesMasterIdLst>
  <p:sldIdLst>
    <p:sldId id="257" r:id="rId2"/>
    <p:sldId id="258" r:id="rId3"/>
    <p:sldId id="260" r:id="rId4"/>
    <p:sldId id="262" r:id="rId5"/>
    <p:sldId id="263" r:id="rId6"/>
    <p:sldId id="277" r:id="rId7"/>
    <p:sldId id="276" r:id="rId8"/>
    <p:sldId id="269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DF335-D4D5-6F42-9140-1E9605A6FD4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34EB5-D24B-9445-AFC5-1C21605C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4EB5-D24B-9445-AFC5-1C21605CC9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6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8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6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EFD51-1700-3A43-956E-7B7BE3FD3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6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5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0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1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4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0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8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7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3C17-84B6-D041-B76D-A8B649C8887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674FE-EAA6-8144-AA42-0CE700F1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0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930932"/>
            <a:ext cx="7681912" cy="3186112"/>
          </a:xfrm>
        </p:spPr>
        <p:txBody>
          <a:bodyPr/>
          <a:lstStyle/>
          <a:p>
            <a:pPr eaLnBrk="1" hangingPunct="1"/>
            <a:r>
              <a:rPr lang="en-US" sz="5400" dirty="0" smtClean="0">
                <a:latin typeface="Palatino Linotype" charset="0"/>
              </a:rPr>
              <a:t>Learning</a:t>
            </a:r>
            <a:endParaRPr lang="en-US" sz="3600" dirty="0">
              <a:latin typeface="Palatino Linotype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05887-4AE3-CB4A-85D2-D3480EC92BF3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01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Operant Conditioning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Based on the law of effect by </a:t>
            </a:r>
            <a:r>
              <a:rPr lang="en-US" dirty="0" smtClean="0">
                <a:latin typeface="Palatino"/>
                <a:cs typeface="Palatino"/>
              </a:rPr>
              <a:t>Thorndike</a:t>
            </a:r>
            <a:endParaRPr lang="en-US" dirty="0" smtClean="0">
              <a:latin typeface="Palatino"/>
              <a:cs typeface="Palatino"/>
            </a:endParaRPr>
          </a:p>
        </p:txBody>
      </p:sp>
      <p:pic>
        <p:nvPicPr>
          <p:cNvPr id="4" name="Picture 1" descr="origi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06850"/>
            <a:ext cx="3899816" cy="4127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.F._Skinner_at_Harvard_circa_195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170" y="2406850"/>
            <a:ext cx="3598507" cy="394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3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Influencing Behavior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Shaping </a:t>
            </a:r>
            <a:r>
              <a:rPr lang="en-US" dirty="0" smtClean="0">
                <a:latin typeface="Palatino"/>
                <a:cs typeface="Palatino"/>
              </a:rPr>
              <a:t>= process of guiding animal to desired behavior</a:t>
            </a:r>
            <a:endParaRPr lang="en-US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Reinforcement</a:t>
            </a:r>
            <a:r>
              <a:rPr lang="en-US" dirty="0" smtClean="0">
                <a:latin typeface="Palatino"/>
                <a:cs typeface="Palatino"/>
              </a:rPr>
              <a:t> = makes behavior MORE likely to happen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Punishment</a:t>
            </a:r>
            <a:r>
              <a:rPr lang="en-US" dirty="0" smtClean="0">
                <a:latin typeface="Palatino"/>
                <a:cs typeface="Palatino"/>
              </a:rPr>
              <a:t> = makes behavior LESS likely to happen</a:t>
            </a:r>
          </a:p>
          <a:p>
            <a:r>
              <a:rPr lang="en-US" dirty="0" smtClean="0">
                <a:latin typeface="Palatino"/>
                <a:cs typeface="Palatino"/>
              </a:rPr>
              <a:t>They can </a:t>
            </a:r>
            <a:r>
              <a:rPr lang="en-US" dirty="0" smtClean="0">
                <a:latin typeface="Palatino"/>
                <a:cs typeface="Palatino"/>
              </a:rPr>
              <a:t>both can be </a:t>
            </a:r>
            <a:r>
              <a:rPr lang="en-US" dirty="0" smtClean="0">
                <a:latin typeface="Palatino"/>
                <a:cs typeface="Palatino"/>
              </a:rPr>
              <a:t>positive and negative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44042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800px-Operant_conditioning_diagr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94"/>
          <a:stretch/>
        </p:blipFill>
        <p:spPr>
          <a:xfrm>
            <a:off x="299876" y="274637"/>
            <a:ext cx="8537634" cy="614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11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Other Forms of Reinforcement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Primary Reinforcer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Ex: food or drink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Conditioned Reinforcer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Palatino"/>
                <a:cs typeface="Palatino"/>
              </a:rPr>
              <a:t>Ex: Money, Grades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Immediate Reinforcer</a:t>
            </a:r>
          </a:p>
          <a:p>
            <a:pPr marL="742950" lvl="2" indent="-342900"/>
            <a:r>
              <a:rPr lang="en-US" dirty="0" smtClean="0">
                <a:latin typeface="Palatino Linotype" charset="0"/>
                <a:ea typeface="+mn-ea"/>
              </a:rPr>
              <a:t>Ex: Dog gets treat for sitting down</a:t>
            </a:r>
            <a:endParaRPr lang="en-US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Delayed Reinforcer</a:t>
            </a:r>
          </a:p>
          <a:p>
            <a:pPr marL="742950" lvl="2" indent="-342900"/>
            <a:r>
              <a:rPr lang="en-US" dirty="0" smtClean="0">
                <a:latin typeface="Palatino Linotype" charset="0"/>
                <a:ea typeface="+mn-ea"/>
              </a:rPr>
              <a:t>Ex: A paycheck</a:t>
            </a:r>
          </a:p>
        </p:txBody>
      </p:sp>
    </p:spTree>
    <p:extLst>
      <p:ext uri="{BB962C8B-B14F-4D97-AF65-F5344CB8AC3E}">
        <p14:creationId xmlns:p14="http://schemas.microsoft.com/office/powerpoint/2010/main" val="2172799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Reinforcement Schedules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Continuous</a:t>
            </a:r>
            <a:r>
              <a:rPr lang="en-US" dirty="0" smtClean="0">
                <a:latin typeface="Palatino"/>
                <a:cs typeface="Palatino"/>
              </a:rPr>
              <a:t> = behavior reinforced every time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Partial</a:t>
            </a:r>
            <a:r>
              <a:rPr lang="en-US" dirty="0" smtClean="0">
                <a:latin typeface="Palatino"/>
                <a:cs typeface="Palatino"/>
              </a:rPr>
              <a:t> = behavior NOT reinforced every time</a:t>
            </a:r>
          </a:p>
        </p:txBody>
      </p:sp>
    </p:spTree>
    <p:extLst>
      <p:ext uri="{BB962C8B-B14F-4D97-AF65-F5344CB8AC3E}">
        <p14:creationId xmlns:p14="http://schemas.microsoft.com/office/powerpoint/2010/main" val="4092338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8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Palatino Linotype" charset="0"/>
              </a:rPr>
              <a:t>Reinforcement Schedules</a:t>
            </a:r>
            <a:endParaRPr lang="en-US" sz="4000" dirty="0">
              <a:latin typeface="Palatino Linotype" charset="0"/>
            </a:endParaRPr>
          </a:p>
        </p:txBody>
      </p:sp>
      <p:pic>
        <p:nvPicPr>
          <p:cNvPr id="608341" name="Picture 85" descr="figure-21-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5216" y="807898"/>
            <a:ext cx="7395608" cy="554845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A3420-FE0C-964A-BB5C-52138C674DD2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455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Need to Know Peeps for Operant Conditioning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Edward Thorndike</a:t>
            </a:r>
          </a:p>
          <a:p>
            <a:r>
              <a:rPr lang="en-US" dirty="0">
                <a:latin typeface="Palatino"/>
                <a:cs typeface="Palatino"/>
              </a:rPr>
              <a:t>B.F. Skinner</a:t>
            </a:r>
          </a:p>
          <a:p>
            <a:r>
              <a:rPr lang="en-US" dirty="0">
                <a:latin typeface="Palatino"/>
                <a:cs typeface="Palatino"/>
              </a:rPr>
              <a:t>Marian </a:t>
            </a:r>
            <a:r>
              <a:rPr lang="en-US" dirty="0" err="1">
                <a:latin typeface="Palatino"/>
                <a:cs typeface="Palatino"/>
              </a:rPr>
              <a:t>Breland</a:t>
            </a:r>
            <a:r>
              <a:rPr lang="en-US" dirty="0">
                <a:latin typeface="Palatino"/>
                <a:cs typeface="Palatino"/>
              </a:rPr>
              <a:t> Bailey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3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6225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Palatino Linotype" charset="0"/>
              </a:rPr>
              <a:t>Learning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614488"/>
            <a:ext cx="8001000" cy="45720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Palatino Linotype" charset="0"/>
              </a:rPr>
              <a:t>Learning</a:t>
            </a:r>
            <a:r>
              <a:rPr lang="en-US" sz="2800" dirty="0">
                <a:latin typeface="Palatino Linotype" charset="0"/>
              </a:rPr>
              <a:t> is a relatively permanent change in an organism’s behavior due to experience.</a:t>
            </a:r>
          </a:p>
          <a:p>
            <a:pPr eaLnBrk="1" hangingPunct="1"/>
            <a:endParaRPr lang="en-US" sz="2800" dirty="0">
              <a:solidFill>
                <a:srgbClr val="FFFFFF"/>
              </a:solidFill>
              <a:latin typeface="Palatino Linotype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latin typeface="Palatino Linotype" charset="0"/>
              </a:rPr>
              <a:t>Types of Learning</a:t>
            </a:r>
            <a:r>
              <a:rPr lang="en-US" sz="2800" dirty="0">
                <a:latin typeface="Palatino Linotype" charset="0"/>
              </a:rPr>
              <a:t>:</a:t>
            </a:r>
            <a:endParaRPr lang="en-US" sz="2800" dirty="0">
              <a:solidFill>
                <a:srgbClr val="FFFFFF"/>
              </a:solidFill>
              <a:latin typeface="Palatino Linotype" charset="0"/>
            </a:endParaRP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latin typeface="Palatino Linotype" charset="0"/>
              </a:rPr>
              <a:t>Classical Conditioning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latin typeface="Palatino Linotype" charset="0"/>
              </a:rPr>
              <a:t>Operant Conditioning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latin typeface="Palatino Linotype" charset="0"/>
              </a:rPr>
              <a:t>Observational Learning</a:t>
            </a:r>
            <a:endParaRPr lang="en-US" dirty="0">
              <a:solidFill>
                <a:srgbClr val="FF0000"/>
              </a:solidFill>
              <a:latin typeface="Palatino Linotype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6AAE9-BAE5-2F4D-9D10-885B43A43C62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6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Associative Learning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Palatino" charset="0"/>
                <a:cs typeface="Palatino" charset="0"/>
              </a:rPr>
              <a:t>Classical Conditioning</a:t>
            </a:r>
          </a:p>
          <a:p>
            <a:pPr lvl="1" eaLnBrk="1" hangingPunct="1"/>
            <a:r>
              <a:rPr lang="en-US" dirty="0">
                <a:latin typeface="Palatino" charset="0"/>
                <a:cs typeface="Palatino" charset="0"/>
              </a:rPr>
              <a:t>Associating two </a:t>
            </a:r>
            <a:r>
              <a:rPr lang="en-US" dirty="0" smtClean="0">
                <a:latin typeface="Palatino" charset="0"/>
                <a:cs typeface="Palatino" charset="0"/>
              </a:rPr>
              <a:t>stimuli</a:t>
            </a:r>
            <a:endParaRPr lang="en-US" dirty="0">
              <a:latin typeface="Palatino" charset="0"/>
              <a:cs typeface="Palatino" charset="0"/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  <a:latin typeface="Palatino" charset="0"/>
                <a:cs typeface="Palatino" charset="0"/>
              </a:rPr>
              <a:t>Operant Conditioning</a:t>
            </a:r>
          </a:p>
          <a:p>
            <a:pPr lvl="1" eaLnBrk="1" hangingPunct="1"/>
            <a:r>
              <a:rPr lang="en-US" dirty="0" smtClean="0">
                <a:latin typeface="Palatino" charset="0"/>
                <a:cs typeface="Palatino" charset="0"/>
              </a:rPr>
              <a:t>Behavior strengthened by a reinforcer and weakened by a punishment</a:t>
            </a:r>
            <a:endParaRPr lang="en-US" dirty="0">
              <a:latin typeface="Palatino" charset="0"/>
              <a:cs typeface="Palatino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6EA55-8FA6-F34F-B099-BE9FC3EBE71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276225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Palatino Linotype" charset="0"/>
              </a:rPr>
              <a:t>Classical Conditioning</a:t>
            </a:r>
          </a:p>
        </p:txBody>
      </p:sp>
      <p:sp>
        <p:nvSpPr>
          <p:cNvPr id="22530" name="Rectangle 6"/>
          <p:cNvSpPr>
            <a:spLocks noGrp="1" noChangeArrowheads="1"/>
          </p:cNvSpPr>
          <p:nvPr>
            <p:ph idx="1"/>
          </p:nvPr>
        </p:nvSpPr>
        <p:spPr>
          <a:xfrm>
            <a:off x="561975" y="1581150"/>
            <a:ext cx="8001000" cy="268605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800" dirty="0" smtClean="0">
                <a:latin typeface="Palatino" charset="0"/>
                <a:cs typeface="Palatino" charset="0"/>
              </a:rPr>
              <a:t>Subject associates neutral stimulus with unconditioned stimulus</a:t>
            </a:r>
          </a:p>
          <a:p>
            <a:pPr eaLnBrk="1" hangingPunct="1">
              <a:spcAft>
                <a:spcPct val="20000"/>
              </a:spcAft>
            </a:pPr>
            <a:r>
              <a:rPr lang="en-US" sz="2800" dirty="0" smtClean="0">
                <a:latin typeface="Palatino" charset="0"/>
                <a:cs typeface="Palatino" charset="0"/>
              </a:rPr>
              <a:t>Eventually responses to both stimuli are the same</a:t>
            </a:r>
            <a:endParaRPr lang="en-US" sz="2800" dirty="0">
              <a:latin typeface="Palatino" charset="0"/>
              <a:cs typeface="Palatino" charset="0"/>
            </a:endParaRPr>
          </a:p>
        </p:txBody>
      </p:sp>
      <p:pic>
        <p:nvPicPr>
          <p:cNvPr id="22532" name="Picture 9" descr="un08-p2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56482"/>
            <a:ext cx="3861320" cy="289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1" descr="SALI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008" y="3456482"/>
            <a:ext cx="3589191" cy="291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663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Palatino" charset="0"/>
                <a:cs typeface="Palatino" charset="0"/>
              </a:rPr>
              <a:t>Classical Conditioning Terms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  <a:latin typeface="Palatino Linotype" charset="0"/>
              </a:rPr>
              <a:t>Neutral Stimulus</a:t>
            </a:r>
          </a:p>
          <a:p>
            <a:pPr marL="914400" lvl="1" indent="-457200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  <a:latin typeface="Palatino Linotype" charset="0"/>
              </a:rPr>
              <a:t>Unconditioned </a:t>
            </a:r>
            <a:r>
              <a:rPr lang="en-US" dirty="0" smtClean="0">
                <a:solidFill>
                  <a:srgbClr val="FF0000"/>
                </a:solidFill>
                <a:latin typeface="Palatino Linotype" charset="0"/>
              </a:rPr>
              <a:t>Stimulus (US)</a:t>
            </a:r>
            <a:endParaRPr lang="en-US" dirty="0">
              <a:solidFill>
                <a:srgbClr val="FF0000"/>
              </a:solidFill>
              <a:latin typeface="Palatino Linotype" charset="0"/>
            </a:endParaRPr>
          </a:p>
          <a:p>
            <a:pPr marL="914400" lvl="1" indent="-457200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  <a:latin typeface="Palatino Linotype" charset="0"/>
              </a:rPr>
              <a:t>Unconditioned  </a:t>
            </a:r>
            <a:r>
              <a:rPr lang="en-US" dirty="0" smtClean="0">
                <a:solidFill>
                  <a:srgbClr val="FF0000"/>
                </a:solidFill>
                <a:latin typeface="Palatino Linotype" charset="0"/>
              </a:rPr>
              <a:t>Response (UR)</a:t>
            </a:r>
            <a:endParaRPr lang="en-US" dirty="0">
              <a:solidFill>
                <a:srgbClr val="FF0000"/>
              </a:solidFill>
              <a:latin typeface="Palatino Linotype" charset="0"/>
            </a:endParaRPr>
          </a:p>
          <a:p>
            <a:pPr marL="914400" lvl="1" indent="-457200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Palatino Linotype" charset="0"/>
              </a:rPr>
              <a:t>Conditioned Stimulus (CS)</a:t>
            </a:r>
          </a:p>
          <a:p>
            <a:pPr marL="914400" lvl="1" indent="-457200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Palatino Linotype" charset="0"/>
              </a:rPr>
              <a:t>Conditioned Response (CR)</a:t>
            </a:r>
          </a:p>
          <a:p>
            <a:pPr marL="914400" lvl="1" indent="-457200">
              <a:spcAft>
                <a:spcPct val="20000"/>
              </a:spcAft>
              <a:buFont typeface="Arial" charset="0"/>
              <a:buChar char="•"/>
            </a:pPr>
            <a:r>
              <a:rPr lang="en-US" dirty="0">
                <a:latin typeface="Palatino Linotype" charset="0"/>
              </a:rPr>
              <a:t>Can you identify the following terms in </a:t>
            </a:r>
            <a:r>
              <a:rPr lang="en-US" dirty="0" smtClean="0">
                <a:latin typeface="Palatino Linotype" charset="0"/>
              </a:rPr>
              <a:t>Pavlov’s experiment?</a:t>
            </a:r>
            <a:endParaRPr lang="en-US" dirty="0">
              <a:solidFill>
                <a:srgbClr val="FFFF00"/>
              </a:solidFill>
              <a:latin typeface="Palatino Linotype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65863-5F10-7A4B-9313-82EC95DF3E4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8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avlov's_dog_conditioning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6" y="1239808"/>
            <a:ext cx="8306804" cy="488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4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Classical Conditioning Terms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Acquisition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Generalization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Discrimination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Extinction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Spontaneous Recovery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02421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9" descr="12673_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8371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43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Need to Know Peeps for Classical Conditioning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Ivan Pavlov</a:t>
            </a:r>
          </a:p>
          <a:p>
            <a:r>
              <a:rPr lang="en-US" dirty="0" smtClean="0">
                <a:latin typeface="Palatino"/>
                <a:cs typeface="Palatino"/>
              </a:rPr>
              <a:t>John Watson</a:t>
            </a:r>
          </a:p>
          <a:p>
            <a:r>
              <a:rPr lang="en-US" dirty="0" smtClean="0">
                <a:latin typeface="Palatino"/>
                <a:cs typeface="Palatino"/>
              </a:rPr>
              <a:t>John Garcia</a:t>
            </a:r>
          </a:p>
        </p:txBody>
      </p:sp>
    </p:spTree>
    <p:extLst>
      <p:ext uri="{BB962C8B-B14F-4D97-AF65-F5344CB8AC3E}">
        <p14:creationId xmlns:p14="http://schemas.microsoft.com/office/powerpoint/2010/main" val="416065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236</Words>
  <Application>Microsoft Macintosh PowerPoint</Application>
  <PresentationFormat>On-screen Show (4:3)</PresentationFormat>
  <Paragraphs>63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Learning</vt:lpstr>
      <vt:lpstr>Learning</vt:lpstr>
      <vt:lpstr>Associative Learning</vt:lpstr>
      <vt:lpstr>Classical Conditioning</vt:lpstr>
      <vt:lpstr>Classical Conditioning Terms</vt:lpstr>
      <vt:lpstr>PowerPoint Presentation</vt:lpstr>
      <vt:lpstr>Classical Conditioning Terms</vt:lpstr>
      <vt:lpstr>PowerPoint Presentation</vt:lpstr>
      <vt:lpstr>Need to Know Peeps for Classical Conditioning</vt:lpstr>
      <vt:lpstr>Operant Conditioning</vt:lpstr>
      <vt:lpstr>Influencing Behavior</vt:lpstr>
      <vt:lpstr>PowerPoint Presentation</vt:lpstr>
      <vt:lpstr>Other Forms of Reinforcement</vt:lpstr>
      <vt:lpstr>Reinforcement Schedules</vt:lpstr>
      <vt:lpstr>Reinforcement Schedules</vt:lpstr>
      <vt:lpstr>Need to Know Peeps for Operant Conditioning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</dc:title>
  <dc:creator>Durham Public Schools</dc:creator>
  <cp:lastModifiedBy>Durham Public Schools</cp:lastModifiedBy>
  <cp:revision>15</cp:revision>
  <dcterms:created xsi:type="dcterms:W3CDTF">2017-10-29T22:18:41Z</dcterms:created>
  <dcterms:modified xsi:type="dcterms:W3CDTF">2017-10-31T19:17:49Z</dcterms:modified>
</cp:coreProperties>
</file>