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5177A-EEF7-446B-90F3-682C1B0B9065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BDC2A-5E90-4A37-AD84-A69E7B094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3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8A031-E8F3-A64F-A091-63C5FA7833B0}" type="slidenum">
              <a:rPr lang="en-US"/>
              <a:pPr/>
              <a:t>5</a:t>
            </a:fld>
            <a:endParaRPr lang="en-US"/>
          </a:p>
        </p:txBody>
      </p:sp>
      <p:sp>
        <p:nvSpPr>
          <p:cNvPr id="181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1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41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60DF-6FEB-43F3-8744-74F49BD47FA8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FAC2-2A49-4948-8265-B05D9EF40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9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60DF-6FEB-43F3-8744-74F49BD47FA8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FAC2-2A49-4948-8265-B05D9EF40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9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60DF-6FEB-43F3-8744-74F49BD47FA8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FAC2-2A49-4948-8265-B05D9EF40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60DF-6FEB-43F3-8744-74F49BD47FA8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FAC2-2A49-4948-8265-B05D9EF40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3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60DF-6FEB-43F3-8744-74F49BD47FA8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FAC2-2A49-4948-8265-B05D9EF40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5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60DF-6FEB-43F3-8744-74F49BD47FA8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FAC2-2A49-4948-8265-B05D9EF40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2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60DF-6FEB-43F3-8744-74F49BD47FA8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FAC2-2A49-4948-8265-B05D9EF40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2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60DF-6FEB-43F3-8744-74F49BD47FA8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FAC2-2A49-4948-8265-B05D9EF40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8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60DF-6FEB-43F3-8744-74F49BD47FA8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FAC2-2A49-4948-8265-B05D9EF40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6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60DF-6FEB-43F3-8744-74F49BD47FA8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FAC2-2A49-4948-8265-B05D9EF40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7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60DF-6FEB-43F3-8744-74F49BD47FA8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FAC2-2A49-4948-8265-B05D9EF40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7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A60DF-6FEB-43F3-8744-74F49BD47FA8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FAC2-2A49-4948-8265-B05D9EF40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289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can we assess intelligence?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80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3955"/>
            <a:ext cx="10515600" cy="1325563"/>
          </a:xfrm>
        </p:spPr>
        <p:txBody>
          <a:bodyPr/>
          <a:lstStyle/>
          <a:p>
            <a:r>
              <a:rPr lang="en-US" dirty="0" smtClean="0"/>
              <a:t>Age and Intelligence: The Flynn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518"/>
            <a:ext cx="10515600" cy="4657445"/>
          </a:xfrm>
        </p:spPr>
        <p:txBody>
          <a:bodyPr/>
          <a:lstStyle/>
          <a:p>
            <a:r>
              <a:rPr lang="en-US" dirty="0" smtClean="0"/>
              <a:t>The average intelligence test score has increased over time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  <p:pic>
        <p:nvPicPr>
          <p:cNvPr id="4" name="Picture 9" descr="MyersPsy8e_f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4889" y="2772207"/>
            <a:ext cx="8943134" cy="398961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517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247" y="351678"/>
            <a:ext cx="11107271" cy="1325563"/>
          </a:xfrm>
        </p:spPr>
        <p:txBody>
          <a:bodyPr/>
          <a:lstStyle/>
          <a:p>
            <a:r>
              <a:rPr lang="en-US" dirty="0" smtClean="0"/>
              <a:t>Age and Intelligence: Stability vs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61647" cy="4736540"/>
          </a:xfrm>
        </p:spPr>
        <p:txBody>
          <a:bodyPr/>
          <a:lstStyle/>
          <a:p>
            <a:r>
              <a:rPr lang="en-US" dirty="0" smtClean="0"/>
              <a:t>IQ Scores tend to be stable as we age</a:t>
            </a:r>
          </a:p>
          <a:p>
            <a:r>
              <a:rPr lang="en-US" dirty="0" smtClean="0"/>
              <a:t>Changes in types of intelligence:</a:t>
            </a:r>
          </a:p>
          <a:p>
            <a:pPr lvl="1"/>
            <a:r>
              <a:rPr lang="en-US" u="sng" dirty="0" smtClean="0"/>
              <a:t>Crystallized intelligence </a:t>
            </a:r>
            <a:r>
              <a:rPr lang="en-US" dirty="0" smtClean="0"/>
              <a:t>increases with age</a:t>
            </a:r>
          </a:p>
          <a:p>
            <a:pPr lvl="1"/>
            <a:r>
              <a:rPr lang="en-US" u="sng" dirty="0" smtClean="0"/>
              <a:t>Fluid intelligence </a:t>
            </a:r>
            <a:r>
              <a:rPr lang="en-US" dirty="0" smtClean="0"/>
              <a:t>decreases with age</a:t>
            </a:r>
          </a:p>
        </p:txBody>
      </p:sp>
      <p:pic>
        <p:nvPicPr>
          <p:cNvPr id="4" name="Picture 5" descr="MyersPsy8e_f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06935" y="2040778"/>
            <a:ext cx="5644089" cy="34642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311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</a:t>
            </a:r>
            <a:r>
              <a:rPr lang="en-US" smtClean="0"/>
              <a:t>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</a:t>
            </a:r>
            <a:r>
              <a:rPr lang="en-US" dirty="0"/>
              <a:t>i</a:t>
            </a:r>
            <a:r>
              <a:rPr lang="en-US" dirty="0" smtClean="0"/>
              <a:t>ntelligence tests</a:t>
            </a:r>
          </a:p>
          <a:p>
            <a:pPr lvl="1"/>
            <a:r>
              <a:rPr lang="en-US" dirty="0" smtClean="0"/>
              <a:t>How have they changed?</a:t>
            </a:r>
          </a:p>
          <a:p>
            <a:r>
              <a:rPr lang="en-US" dirty="0" smtClean="0"/>
              <a:t>Types of tests</a:t>
            </a:r>
          </a:p>
          <a:p>
            <a:r>
              <a:rPr lang="en-US" dirty="0" smtClean="0"/>
              <a:t>Principles of test construction</a:t>
            </a:r>
          </a:p>
          <a:p>
            <a:r>
              <a:rPr lang="en-US" dirty="0" smtClean="0"/>
              <a:t>Age and Intelligence</a:t>
            </a:r>
          </a:p>
          <a:p>
            <a:pPr lvl="1"/>
            <a:r>
              <a:rPr lang="en-US" dirty="0"/>
              <a:t>The Flynn Effect</a:t>
            </a:r>
          </a:p>
          <a:p>
            <a:pPr lvl="1"/>
            <a:r>
              <a:rPr lang="en-US" dirty="0" smtClean="0"/>
              <a:t>Stability vs change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6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</a:t>
            </a:r>
            <a:r>
              <a:rPr lang="en-US" dirty="0"/>
              <a:t>i</a:t>
            </a:r>
            <a:r>
              <a:rPr lang="en-US" dirty="0" smtClean="0"/>
              <a:t>ntelligence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83" y="1690688"/>
            <a:ext cx="6651811" cy="4351338"/>
          </a:xfrm>
        </p:spPr>
        <p:txBody>
          <a:bodyPr/>
          <a:lstStyle/>
          <a:p>
            <a:r>
              <a:rPr lang="en-US" dirty="0" smtClean="0"/>
              <a:t>Alfred </a:t>
            </a:r>
            <a:r>
              <a:rPr lang="en-US" dirty="0" err="1" smtClean="0"/>
              <a:t>Binet</a:t>
            </a:r>
            <a:r>
              <a:rPr lang="en-US" dirty="0" smtClean="0"/>
              <a:t> created 1</a:t>
            </a:r>
            <a:r>
              <a:rPr lang="en-US" baseline="30000" dirty="0" smtClean="0"/>
              <a:t>st</a:t>
            </a:r>
            <a:r>
              <a:rPr lang="en-US" dirty="0" smtClean="0"/>
              <a:t> intelligence test in early 1900s</a:t>
            </a:r>
          </a:p>
          <a:p>
            <a:r>
              <a:rPr lang="en-US" dirty="0" smtClean="0"/>
              <a:t>Lewis </a:t>
            </a:r>
            <a:r>
              <a:rPr lang="en-US" dirty="0" err="1" smtClean="0"/>
              <a:t>Terman</a:t>
            </a:r>
            <a:r>
              <a:rPr lang="en-US" dirty="0" smtClean="0"/>
              <a:t> modified </a:t>
            </a:r>
            <a:r>
              <a:rPr lang="en-US" dirty="0" err="1" smtClean="0"/>
              <a:t>Binet’s</a:t>
            </a:r>
            <a:r>
              <a:rPr lang="en-US" dirty="0" smtClean="0"/>
              <a:t> test to create the Stanford-</a:t>
            </a:r>
            <a:r>
              <a:rPr lang="en-US" dirty="0" err="1" smtClean="0"/>
              <a:t>Binet</a:t>
            </a:r>
            <a:r>
              <a:rPr lang="en-US" dirty="0" smtClean="0"/>
              <a:t> Test</a:t>
            </a:r>
          </a:p>
          <a:p>
            <a:endParaRPr lang="en-US" dirty="0" smtClean="0"/>
          </a:p>
        </p:txBody>
      </p:sp>
      <p:pic>
        <p:nvPicPr>
          <p:cNvPr id="4" name="Picture 4" descr="MyersPsy8e_11UN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51021" y="365125"/>
            <a:ext cx="3062102" cy="34576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" name="Picture 6" descr="MyersPsy8e_11UN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61514" y="3321423"/>
            <a:ext cx="3048000" cy="338865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" name="Picture 8" descr="IQ Formul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76630" y="5351930"/>
            <a:ext cx="3730625" cy="1006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5782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have intelligence tests changed?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Popularity of eugenics made tests controversial</a:t>
            </a:r>
          </a:p>
          <a:p>
            <a:pPr lvl="1"/>
            <a:r>
              <a:rPr lang="en-US" dirty="0" err="1" smtClean="0"/>
              <a:t>Terman</a:t>
            </a:r>
            <a:r>
              <a:rPr lang="en-US" dirty="0" smtClean="0"/>
              <a:t> = eugenicist; </a:t>
            </a:r>
            <a:r>
              <a:rPr lang="en-US" dirty="0" err="1" smtClean="0"/>
              <a:t>Binet</a:t>
            </a:r>
            <a:r>
              <a:rPr lang="en-US" dirty="0" smtClean="0"/>
              <a:t> = not a eugenicist</a:t>
            </a:r>
          </a:p>
          <a:p>
            <a:r>
              <a:rPr lang="en-US" dirty="0" smtClean="0"/>
              <a:t>Current intelligence test less biased against non-white races</a:t>
            </a:r>
          </a:p>
          <a:p>
            <a:pPr lvl="1"/>
            <a:r>
              <a:rPr lang="en-US" dirty="0" smtClean="0"/>
              <a:t>Considered more valid</a:t>
            </a:r>
          </a:p>
          <a:p>
            <a:pPr lvl="1"/>
            <a:r>
              <a:rPr lang="en-US" dirty="0" smtClean="0"/>
              <a:t>Most popular versions:</a:t>
            </a:r>
          </a:p>
          <a:p>
            <a:pPr lvl="2"/>
            <a:r>
              <a:rPr lang="en-US" dirty="0" smtClean="0"/>
              <a:t>WAIS = Wechsler Adult Intelligence Scale</a:t>
            </a:r>
          </a:p>
          <a:p>
            <a:pPr lvl="2"/>
            <a:r>
              <a:rPr lang="en-US" dirty="0" smtClean="0"/>
              <a:t>WISC = Wechsler Intelligence Scale for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6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43113" y="0"/>
            <a:ext cx="7772400" cy="1143000"/>
          </a:xfrm>
        </p:spPr>
        <p:txBody>
          <a:bodyPr/>
          <a:lstStyle/>
          <a:p>
            <a:r>
              <a:rPr lang="en-US" sz="4000" dirty="0">
                <a:latin typeface="Palatino Linotype" charset="0"/>
              </a:rPr>
              <a:t>WAIS</a:t>
            </a:r>
          </a:p>
        </p:txBody>
      </p:sp>
      <p:pic>
        <p:nvPicPr>
          <p:cNvPr id="1809414" name="Picture 6" descr="MyersPsy8e_fi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71" b="6971"/>
          <a:stretch>
            <a:fillRect/>
          </a:stretch>
        </p:blipFill>
        <p:spPr>
          <a:xfrm>
            <a:off x="282388" y="927847"/>
            <a:ext cx="11658600" cy="593015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1294-DC1B-594E-907F-AC502CCFD926}" type="slidenum">
              <a:rPr lang="en-US"/>
              <a:pPr/>
              <a:t>5</a:t>
            </a:fld>
            <a:endParaRPr lang="en-US"/>
          </a:p>
        </p:txBody>
      </p:sp>
      <p:sp>
        <p:nvSpPr>
          <p:cNvPr id="1809411" name="Rectangle 3"/>
          <p:cNvSpPr>
            <a:spLocks noChangeArrowheads="1"/>
          </p:cNvSpPr>
          <p:nvPr/>
        </p:nvSpPr>
        <p:spPr bwMode="auto">
          <a:xfrm>
            <a:off x="2043113" y="1600200"/>
            <a:ext cx="8077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Font typeface="Wingdings" charset="0"/>
              <a:buNone/>
            </a:pPr>
            <a:r>
              <a:rPr lang="en-US"/>
              <a:t>WAIS measures overall intelligence and 11 other aspects related to intelligence that are designed to assess clinical and educational problems.</a:t>
            </a:r>
          </a:p>
        </p:txBody>
      </p:sp>
    </p:spTree>
    <p:extLst>
      <p:ext uri="{BB962C8B-B14F-4D97-AF65-F5344CB8AC3E}">
        <p14:creationId xmlns:p14="http://schemas.microsoft.com/office/powerpoint/2010/main" val="516774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06153" cy="4351338"/>
          </a:xfrm>
        </p:spPr>
        <p:txBody>
          <a:bodyPr/>
          <a:lstStyle/>
          <a:p>
            <a:r>
              <a:rPr lang="en-US" dirty="0" smtClean="0"/>
              <a:t>Aptitude tests</a:t>
            </a:r>
          </a:p>
          <a:p>
            <a:pPr lvl="1"/>
            <a:r>
              <a:rPr lang="en-US" dirty="0" smtClean="0"/>
              <a:t>Ex: SAT, ACT, intelligence tests</a:t>
            </a:r>
          </a:p>
          <a:p>
            <a:r>
              <a:rPr lang="en-US" dirty="0" smtClean="0"/>
              <a:t>Achievement tests</a:t>
            </a:r>
          </a:p>
          <a:p>
            <a:pPr lvl="1"/>
            <a:r>
              <a:rPr lang="en-US" dirty="0" smtClean="0"/>
              <a:t>Ex: AP Exams, final exams, unit tests and quizzes</a:t>
            </a:r>
            <a:endParaRPr lang="en-US" dirty="0"/>
          </a:p>
        </p:txBody>
      </p:sp>
      <p:pic>
        <p:nvPicPr>
          <p:cNvPr id="1030" name="Picture 6" descr="Image result for sat political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307726"/>
            <a:ext cx="6665259" cy="476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34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779" y="204227"/>
            <a:ext cx="10672482" cy="1325563"/>
          </a:xfrm>
        </p:spPr>
        <p:txBody>
          <a:bodyPr/>
          <a:lstStyle/>
          <a:p>
            <a:r>
              <a:rPr lang="en-US" dirty="0" smtClean="0"/>
              <a:t>Principles of test construction: Standardization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624" y="1529790"/>
            <a:ext cx="10515600" cy="4351338"/>
          </a:xfrm>
        </p:spPr>
        <p:txBody>
          <a:bodyPr/>
          <a:lstStyle/>
          <a:p>
            <a:r>
              <a:rPr lang="en-US" dirty="0" smtClean="0"/>
              <a:t>Standardization = testing a representative sample to get meaningful basis for comparison</a:t>
            </a:r>
          </a:p>
          <a:p>
            <a:pPr lvl="1"/>
            <a:r>
              <a:rPr lang="en-US" dirty="0" smtClean="0"/>
              <a:t>“What does 75% percentile mean?”</a:t>
            </a:r>
          </a:p>
          <a:p>
            <a:pPr lvl="1"/>
            <a:r>
              <a:rPr lang="en-US" dirty="0" smtClean="0"/>
              <a:t>Creates normal bell curve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5" descr="MyersPsy8e_f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29810" y="3267635"/>
            <a:ext cx="6186488" cy="333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5386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test construction: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Validity = test measures what is says it’s measuring</a:t>
            </a:r>
          </a:p>
          <a:p>
            <a:pPr lvl="1">
              <a:spcBef>
                <a:spcPct val="20000"/>
              </a:spcBef>
            </a:pPr>
            <a:r>
              <a:rPr lang="en-US" dirty="0" smtClean="0">
                <a:latin typeface="+mj-lt"/>
              </a:rPr>
              <a:t>Content validity = </a:t>
            </a:r>
            <a:r>
              <a:rPr lang="en-US" dirty="0">
                <a:latin typeface="+mj-lt"/>
                <a:cs typeface="Palatino"/>
              </a:rPr>
              <a:t>Refers to the extent a test measures a particular behavior or trait</a:t>
            </a:r>
            <a:r>
              <a:rPr lang="en-US" dirty="0" smtClean="0">
                <a:latin typeface="+mj-lt"/>
                <a:cs typeface="Palatino"/>
              </a:rPr>
              <a:t>.</a:t>
            </a:r>
          </a:p>
          <a:p>
            <a:pPr lvl="1">
              <a:spcBef>
                <a:spcPct val="20000"/>
              </a:spcBef>
            </a:pPr>
            <a:r>
              <a:rPr lang="en-US" dirty="0" smtClean="0">
                <a:latin typeface="+mj-lt"/>
                <a:cs typeface="Palatino"/>
              </a:rPr>
              <a:t>Predictive validity = </a:t>
            </a:r>
            <a:r>
              <a:rPr lang="en-US" dirty="0">
                <a:latin typeface="+mj-lt"/>
                <a:cs typeface="Palatino"/>
              </a:rPr>
              <a:t>Refers to the </a:t>
            </a:r>
            <a:r>
              <a:rPr lang="en-US" dirty="0" smtClean="0">
                <a:latin typeface="+mj-lt"/>
                <a:cs typeface="Palatino"/>
              </a:rPr>
              <a:t>function of </a:t>
            </a:r>
            <a:r>
              <a:rPr lang="en-US" dirty="0">
                <a:latin typeface="+mj-lt"/>
                <a:cs typeface="Palatino"/>
              </a:rPr>
              <a:t>a test in predicting a particular behavior or trait.</a:t>
            </a:r>
          </a:p>
          <a:p>
            <a:pPr marL="457200" lvl="1" indent="0">
              <a:spcBef>
                <a:spcPct val="20000"/>
              </a:spcBef>
              <a:buNone/>
            </a:pPr>
            <a:endParaRPr lang="en-US" dirty="0">
              <a:latin typeface="+mj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020660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test construction: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Reliability = a test yields consistent results</a:t>
            </a:r>
          </a:p>
          <a:p>
            <a:r>
              <a:rPr lang="en-US" dirty="0" smtClean="0"/>
              <a:t>Methods for assessing reliability:</a:t>
            </a:r>
          </a:p>
          <a:p>
            <a:pPr lvl="1"/>
            <a:r>
              <a:rPr lang="en-US" dirty="0" smtClean="0"/>
              <a:t>Split Test Method</a:t>
            </a:r>
          </a:p>
          <a:p>
            <a:pPr lvl="1"/>
            <a:r>
              <a:rPr lang="en-US" dirty="0" smtClean="0"/>
              <a:t>Test-Retest Method</a:t>
            </a:r>
          </a:p>
          <a:p>
            <a:pPr lvl="1"/>
            <a:r>
              <a:rPr lang="en-US" dirty="0" smtClean="0"/>
              <a:t>Testing with various </a:t>
            </a:r>
            <a:r>
              <a:rPr lang="en-US" dirty="0"/>
              <a:t>f</a:t>
            </a:r>
            <a:r>
              <a:rPr lang="en-US" dirty="0" smtClean="0"/>
              <a:t>orms of the same test</a:t>
            </a:r>
          </a:p>
        </p:txBody>
      </p:sp>
    </p:spTree>
    <p:extLst>
      <p:ext uri="{BB962C8B-B14F-4D97-AF65-F5344CB8AC3E}">
        <p14:creationId xmlns:p14="http://schemas.microsoft.com/office/powerpoint/2010/main" val="3320230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318</Words>
  <Application>Microsoft Office PowerPoint</Application>
  <PresentationFormat>Widescreen</PresentationFormat>
  <Paragraphs>52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Palatino</vt:lpstr>
      <vt:lpstr>Palatino Linotype</vt:lpstr>
      <vt:lpstr>Wingdings</vt:lpstr>
      <vt:lpstr>Office Theme</vt:lpstr>
      <vt:lpstr>How can we assess intelligence?</vt:lpstr>
      <vt:lpstr>Topics for today</vt:lpstr>
      <vt:lpstr>History of intelligence tests</vt:lpstr>
      <vt:lpstr>How have intelligence tests changed?</vt:lpstr>
      <vt:lpstr>WAIS</vt:lpstr>
      <vt:lpstr>Types of Tests</vt:lpstr>
      <vt:lpstr>Principles of test construction: Standardization</vt:lpstr>
      <vt:lpstr>Principles of test construction: Validity</vt:lpstr>
      <vt:lpstr>Principles of test construction: Reliability</vt:lpstr>
      <vt:lpstr>Age and Intelligence: The Flynn Effect</vt:lpstr>
      <vt:lpstr>Age and Intelligence: Stability vs Change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we assess intelligence?</dc:title>
  <dc:creator>Victor Cadilla</dc:creator>
  <cp:lastModifiedBy>Victor Cadilla</cp:lastModifiedBy>
  <cp:revision>8</cp:revision>
  <dcterms:created xsi:type="dcterms:W3CDTF">2018-12-14T13:07:49Z</dcterms:created>
  <dcterms:modified xsi:type="dcterms:W3CDTF">2018-12-14T13:51:52Z</dcterms:modified>
</cp:coreProperties>
</file>