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70" r:id="rId11"/>
    <p:sldId id="271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F7322-5E39-417E-A3FC-2A8B0B8F810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164C6-5E71-4250-AE51-35A59B37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D7003A-1871-F143-9847-DB01FCAFC78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11</a:t>
            </a:r>
            <a:r>
              <a:rPr lang="en-US" b="1" smtClean="0">
                <a:cs typeface="Arial" charset="0"/>
              </a:rPr>
              <a:t>| Describe the basic structural units of language.</a:t>
            </a:r>
          </a:p>
        </p:txBody>
      </p:sp>
    </p:spTree>
    <p:extLst>
      <p:ext uri="{BB962C8B-B14F-4D97-AF65-F5344CB8AC3E}">
        <p14:creationId xmlns:p14="http://schemas.microsoft.com/office/powerpoint/2010/main" val="203227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AB568-AF52-D946-AEAA-43A153A0420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0EF3A-04F5-904D-A7DF-91998334705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13</a:t>
            </a:r>
            <a:r>
              <a:rPr lang="en-US" b="1" smtClean="0">
                <a:cs typeface="Arial" charset="0"/>
              </a:rPr>
              <a:t>| Discuss Skinner</a:t>
            </a:r>
            <a:r>
              <a:rPr lang="ja-JP" altLang="en-US" b="1" smtClean="0">
                <a:latin typeface="Arial"/>
                <a:cs typeface="Arial" charset="0"/>
              </a:rPr>
              <a:t>’</a:t>
            </a:r>
            <a:r>
              <a:rPr lang="en-US" b="1" smtClean="0">
                <a:cs typeface="Arial" charset="0"/>
              </a:rPr>
              <a:t>s and Chomsky</a:t>
            </a:r>
            <a:r>
              <a:rPr lang="ja-JP" altLang="en-US" b="1" smtClean="0">
                <a:latin typeface="Arial"/>
                <a:cs typeface="Arial" charset="0"/>
              </a:rPr>
              <a:t>’</a:t>
            </a:r>
            <a:r>
              <a:rPr lang="en-US" b="1" smtClean="0">
                <a:cs typeface="Arial" charset="0"/>
              </a:rPr>
              <a:t>s contributions to the nature-nurture debate over how children acquire language, and explain why statistical learning and critical periods are important concepts in children</a:t>
            </a:r>
            <a:r>
              <a:rPr lang="ja-JP" altLang="en-US" b="1" smtClean="0">
                <a:latin typeface="Arial"/>
                <a:cs typeface="Arial" charset="0"/>
              </a:rPr>
              <a:t>’</a:t>
            </a:r>
            <a:r>
              <a:rPr lang="en-US" b="1" smtClean="0">
                <a:cs typeface="Arial" charset="0"/>
              </a:rPr>
              <a:t>s language learning.</a:t>
            </a:r>
          </a:p>
        </p:txBody>
      </p:sp>
    </p:spTree>
    <p:extLst>
      <p:ext uri="{BB962C8B-B14F-4D97-AF65-F5344CB8AC3E}">
        <p14:creationId xmlns:p14="http://schemas.microsoft.com/office/powerpoint/2010/main" val="327321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5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2BEB-A1BD-C548-B52E-13256F712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8F33-68DB-1749-ADBC-D8BB4A3DF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7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1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8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3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8970-B360-4D6F-8B96-5E5BA38CA71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4088B-3A17-49B7-B4AB-D8B77B80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09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charset="0"/>
              </a:rPr>
              <a:t>When do we learn language?</a:t>
            </a:r>
          </a:p>
        </p:txBody>
      </p:sp>
      <p:pic>
        <p:nvPicPr>
          <p:cNvPr id="504839" name="Picture 1031" descr="Summ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81201"/>
            <a:ext cx="8153400" cy="373221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307BB-0755-E541-A3A7-34766ECCD2F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2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726141" y="276225"/>
            <a:ext cx="9241772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 Linotype" charset="0"/>
              </a:rPr>
              <a:t>How do we learn language: 3 Theories</a:t>
            </a:r>
            <a:endParaRPr lang="en-US" sz="3600" dirty="0">
              <a:latin typeface="Palatino Linotype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26141" y="1600199"/>
            <a:ext cx="9322735" cy="4988859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Operant </a:t>
            </a:r>
            <a:r>
              <a:rPr lang="en-US" dirty="0" smtClean="0">
                <a:solidFill>
                  <a:srgbClr val="FFFF00"/>
                </a:solidFill>
                <a:latin typeface="Palatino Linotype" charset="0"/>
              </a:rPr>
              <a:t>Learning</a:t>
            </a:r>
            <a:endParaRPr lang="en-US" dirty="0" smtClean="0">
              <a:latin typeface="Palatino Linotype" charset="0"/>
            </a:endParaRP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Palatino Linotype" charset="0"/>
              </a:rPr>
              <a:t>Inborn </a:t>
            </a: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Universal Grammar: </a:t>
            </a:r>
            <a:r>
              <a:rPr lang="en-US" dirty="0" smtClean="0">
                <a:latin typeface="Palatino Linotype" charset="0"/>
              </a:rPr>
              <a:t>Noam</a:t>
            </a:r>
            <a:r>
              <a:rPr lang="en-US" dirty="0" smtClean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dirty="0" smtClean="0">
                <a:latin typeface="Palatino Linotype" charset="0"/>
              </a:rPr>
              <a:t>Chomsky believed we have a natural ability to learn a language</a:t>
            </a:r>
            <a:endParaRPr lang="en-US" u="sng" dirty="0">
              <a:latin typeface="Palatino Linotype" charset="0"/>
            </a:endParaRPr>
          </a:p>
          <a:p>
            <a:pPr marL="609600" indent="-609600">
              <a:buFontTx/>
              <a:buAutoNum type="arabicPeriod" startAt="3"/>
              <a:defRPr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Statistical Learning and Critical Periods: </a:t>
            </a:r>
          </a:p>
          <a:p>
            <a:pPr marL="0" indent="0">
              <a:buNone/>
              <a:defRPr/>
            </a:pPr>
            <a:r>
              <a:rPr lang="en-US" dirty="0">
                <a:latin typeface="Palatino Linotype" charset="0"/>
              </a:rPr>
              <a:t>Infants can determine word breaks and associated syllables thru “</a:t>
            </a:r>
            <a:r>
              <a:rPr lang="en-US" dirty="0" smtClean="0">
                <a:latin typeface="Palatino Linotype" charset="0"/>
              </a:rPr>
              <a:t>statistical </a:t>
            </a:r>
            <a:r>
              <a:rPr lang="en-US" dirty="0">
                <a:latin typeface="Palatino Linotype" charset="0"/>
              </a:rPr>
              <a:t>analysis.” </a:t>
            </a:r>
          </a:p>
          <a:p>
            <a:pPr marL="0" indent="0">
              <a:buNone/>
              <a:defRPr/>
            </a:pPr>
            <a:r>
              <a:rPr lang="en-US" dirty="0">
                <a:latin typeface="Palatino Linotype" charset="0"/>
              </a:rPr>
              <a:t>These statistical analyses are learned during critical periods of child development.</a:t>
            </a:r>
            <a:endParaRPr lang="en-US" u="sng" dirty="0">
              <a:latin typeface="Palatino Linotype" charset="0"/>
            </a:endParaRPr>
          </a:p>
          <a:p>
            <a:pPr marL="609600" indent="-609600">
              <a:buFontTx/>
              <a:buAutoNum type="arabicPeriod"/>
            </a:pPr>
            <a:endParaRPr lang="en-US" dirty="0">
              <a:latin typeface="Palatino Linotype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177D-4945-6B47-8A80-06F97496F730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title"/>
          </p:nvPr>
        </p:nvSpPr>
        <p:spPr>
          <a:xfrm>
            <a:off x="2195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charset="0"/>
              </a:rPr>
              <a:t>Genes, Brain, &amp; Language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1732" y="1302061"/>
            <a:ext cx="73152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Palatino Linotype" charset="0"/>
              </a:rPr>
              <a:t>Genes design the mechanisms for a language, and experience modifies the brain.</a:t>
            </a:r>
          </a:p>
        </p:txBody>
      </p:sp>
      <p:pic>
        <p:nvPicPr>
          <p:cNvPr id="326666" name="Picture 10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1" y="2520951"/>
            <a:ext cx="5110163" cy="416401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C40F-C55E-9E40-8784-A60ABCE36D3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 rot="16200000">
            <a:off x="4500563" y="3043238"/>
            <a:ext cx="1241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/>
              <a:t>Michael Newman/ Photo Edit, Inc.</a:t>
            </a:r>
          </a:p>
        </p:txBody>
      </p:sp>
      <p:sp>
        <p:nvSpPr>
          <p:cNvPr id="326669" name="Text Box 13"/>
          <p:cNvSpPr txBox="1">
            <a:spLocks noChangeArrowheads="1"/>
          </p:cNvSpPr>
          <p:nvPr/>
        </p:nvSpPr>
        <p:spPr bwMode="auto">
          <a:xfrm rot="16200000">
            <a:off x="2740195" y="4034374"/>
            <a:ext cx="140936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/>
              <a:t>Eye of Science/ Photo Researchers, Inc.</a:t>
            </a:r>
          </a:p>
        </p:txBody>
      </p:sp>
      <p:sp>
        <p:nvSpPr>
          <p:cNvPr id="326670" name="Text Box 14"/>
          <p:cNvSpPr txBox="1">
            <a:spLocks noChangeArrowheads="1"/>
          </p:cNvSpPr>
          <p:nvPr/>
        </p:nvSpPr>
        <p:spPr bwMode="auto">
          <a:xfrm rot="16200000">
            <a:off x="6441281" y="3693319"/>
            <a:ext cx="13223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/>
              <a:t>David Hume Kennerly/ Getty Images</a:t>
            </a:r>
          </a:p>
        </p:txBody>
      </p:sp>
    </p:spTree>
    <p:extLst>
      <p:ext uri="{BB962C8B-B14F-4D97-AF65-F5344CB8AC3E}">
        <p14:creationId xmlns:p14="http://schemas.microsoft.com/office/powerpoint/2010/main" val="140521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6"/>
          <p:cNvSpPr>
            <a:spLocks noGrp="1" noChangeArrowheads="1"/>
          </p:cNvSpPr>
          <p:nvPr>
            <p:ph type="title"/>
          </p:nvPr>
        </p:nvSpPr>
        <p:spPr>
          <a:xfrm>
            <a:off x="2195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charset="0"/>
              </a:rPr>
              <a:t>Language &amp; Age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09813" y="1152525"/>
            <a:ext cx="75438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Palatino Linotype" charset="0"/>
              </a:rPr>
              <a:t>Learning new languages gets harder with age.</a:t>
            </a:r>
          </a:p>
        </p:txBody>
      </p:sp>
      <p:pic>
        <p:nvPicPr>
          <p:cNvPr id="327717" name="Picture 37" descr="figure-29-0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5588" y="1709318"/>
            <a:ext cx="5551675" cy="4924845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6784-A205-9C4F-B361-53BAE75AA92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language?</a:t>
            </a:r>
          </a:p>
          <a:p>
            <a:r>
              <a:rPr lang="en-US" dirty="0" smtClean="0"/>
              <a:t>What are the structure and components of language?</a:t>
            </a:r>
          </a:p>
          <a:p>
            <a:r>
              <a:rPr lang="en-US" dirty="0" smtClean="0"/>
              <a:t>When do we learn language?</a:t>
            </a:r>
          </a:p>
          <a:p>
            <a:r>
              <a:rPr lang="en-US" dirty="0" smtClean="0"/>
              <a:t>How do we learn language?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95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charset="0"/>
              </a:rPr>
              <a:t>Language</a:t>
            </a:r>
          </a:p>
        </p:txBody>
      </p:sp>
      <p:sp>
        <p:nvSpPr>
          <p:cNvPr id="1741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043113" y="1600200"/>
            <a:ext cx="80772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FFFF00"/>
                </a:solidFill>
                <a:latin typeface="Palatino Linotype" charset="0"/>
              </a:rPr>
              <a:t>Language</a:t>
            </a:r>
            <a:r>
              <a:rPr lang="en-US">
                <a:latin typeface="Palatino Linotype" charset="0"/>
              </a:rPr>
              <a:t>, our spoken, written, or gestured work, is the way we communicate meaning to ourselves and others.</a:t>
            </a:r>
          </a:p>
        </p:txBody>
      </p:sp>
      <p:pic>
        <p:nvPicPr>
          <p:cNvPr id="403460" name="Picture 1028" descr="12673_MyersPsy8e_10UN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1913" y="3005138"/>
            <a:ext cx="4419600" cy="3319462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D29C0-8483-6041-8BE0-DA9B2D19104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3462" name="Text Box 1030"/>
          <p:cNvSpPr txBox="1">
            <a:spLocks noChangeArrowheads="1"/>
          </p:cNvSpPr>
          <p:nvPr/>
        </p:nvSpPr>
        <p:spPr bwMode="auto">
          <a:xfrm>
            <a:off x="4086226" y="6299200"/>
            <a:ext cx="3055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Palatino Linotype" charset="0"/>
              </a:rPr>
              <a:t>Language transmits culture.</a:t>
            </a:r>
          </a:p>
        </p:txBody>
      </p:sp>
      <p:sp>
        <p:nvSpPr>
          <p:cNvPr id="403463" name="Text Box 1031"/>
          <p:cNvSpPr txBox="1">
            <a:spLocks noChangeArrowheads="1"/>
          </p:cNvSpPr>
          <p:nvPr/>
        </p:nvSpPr>
        <p:spPr bwMode="auto">
          <a:xfrm rot="5400000">
            <a:off x="7199313" y="5068888"/>
            <a:ext cx="2441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/>
              <a:t>M. &amp; E. Bernheim/ Woodfin Camp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298109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614364"/>
            <a:ext cx="1042035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 Linotype" charset="0"/>
              </a:rPr>
              <a:t>Language Structure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idx="1"/>
          </p:nvPr>
        </p:nvSpPr>
        <p:spPr>
          <a:xfrm>
            <a:off x="128587" y="2039541"/>
            <a:ext cx="5414963" cy="349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Phonemes:</a:t>
            </a:r>
            <a:r>
              <a:rPr lang="en-US" dirty="0">
                <a:latin typeface="Palatino Linotype" charset="0"/>
              </a:rPr>
              <a:t> The smallest distinct sound unit in a spoken language. For example:</a:t>
            </a:r>
          </a:p>
          <a:p>
            <a:pPr marL="0" indent="0">
              <a:buNone/>
            </a:pPr>
            <a:endParaRPr lang="en-US" dirty="0">
              <a:latin typeface="Palatino Linotype" charset="0"/>
            </a:endParaRPr>
          </a:p>
          <a:p>
            <a:pPr marL="0" indent="0">
              <a:buNone/>
            </a:pPr>
            <a:r>
              <a:rPr lang="en-US" dirty="0">
                <a:latin typeface="Palatino Linotype" charset="0"/>
              </a:rPr>
              <a:t> </a:t>
            </a:r>
            <a:r>
              <a:rPr lang="en-US" i="1" dirty="0">
                <a:latin typeface="Palatino Linotype" charset="0"/>
              </a:rPr>
              <a:t>bat,</a:t>
            </a:r>
            <a:r>
              <a:rPr lang="en-US" dirty="0">
                <a:latin typeface="Palatino Linotype" charset="0"/>
              </a:rPr>
              <a:t> has three phonemes </a:t>
            </a:r>
            <a:r>
              <a:rPr lang="en-US" i="1" dirty="0">
                <a:latin typeface="Palatino Linotype" charset="0"/>
              </a:rPr>
              <a:t>b · a · t</a:t>
            </a:r>
          </a:p>
          <a:p>
            <a:pPr marL="0" indent="0">
              <a:buNone/>
            </a:pPr>
            <a:endParaRPr lang="en-US" dirty="0">
              <a:latin typeface="Palatino Linotype" charset="0"/>
            </a:endParaRPr>
          </a:p>
          <a:p>
            <a:pPr marL="0" indent="0">
              <a:buNone/>
            </a:pPr>
            <a:r>
              <a:rPr lang="en-US" i="1" dirty="0">
                <a:latin typeface="Palatino Linotype" charset="0"/>
              </a:rPr>
              <a:t>chat,</a:t>
            </a:r>
            <a:r>
              <a:rPr lang="en-US" dirty="0">
                <a:latin typeface="Palatino Linotype" charset="0"/>
              </a:rPr>
              <a:t> has three phonemes </a:t>
            </a:r>
            <a:r>
              <a:rPr lang="en-US" i="1" dirty="0" err="1">
                <a:latin typeface="Palatino Linotype" charset="0"/>
              </a:rPr>
              <a:t>ch</a:t>
            </a:r>
            <a:r>
              <a:rPr lang="en-US" i="1" dirty="0">
                <a:latin typeface="Palatino Linotype" charset="0"/>
              </a:rPr>
              <a:t> · a · t</a:t>
            </a:r>
            <a:r>
              <a:rPr lang="en-US" dirty="0">
                <a:latin typeface="Palatino Linotype" charset="0"/>
              </a:rPr>
              <a:t> </a:t>
            </a:r>
          </a:p>
        </p:txBody>
      </p:sp>
      <p:pic>
        <p:nvPicPr>
          <p:cNvPr id="1026" name="Picture 2" descr="https://www.theschoolrun.com/sites/theschoolrun.com/files/content-images/phonem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757364"/>
            <a:ext cx="6272212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6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charset="0"/>
              </a:rPr>
              <a:t>Language Structure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FF00"/>
                </a:solidFill>
                <a:latin typeface="Palatino Linotype" charset="0"/>
              </a:rPr>
              <a:t>Morpheme: </a:t>
            </a:r>
            <a:r>
              <a:rPr lang="en-US">
                <a:latin typeface="Palatino Linotype" charset="0"/>
              </a:rPr>
              <a:t>The smallest unit that carries a  meaning. It may be a word or part of a word. For example:</a:t>
            </a:r>
          </a:p>
          <a:p>
            <a:pPr marL="0" indent="0">
              <a:buNone/>
            </a:pPr>
            <a:endParaRPr lang="en-US">
              <a:latin typeface="Palatino Linotype" charset="0"/>
            </a:endParaRPr>
          </a:p>
          <a:p>
            <a:pPr marL="0" indent="0" algn="ctr">
              <a:buNone/>
            </a:pPr>
            <a:r>
              <a:rPr lang="en-US">
                <a:latin typeface="Palatino Linotype" charset="0"/>
              </a:rPr>
              <a:t>Milk = </a:t>
            </a:r>
            <a:r>
              <a:rPr lang="en-US" i="1">
                <a:latin typeface="Palatino Linotype" charset="0"/>
              </a:rPr>
              <a:t>milk</a:t>
            </a:r>
          </a:p>
          <a:p>
            <a:pPr marL="0" indent="0" algn="ctr">
              <a:buNone/>
            </a:pPr>
            <a:r>
              <a:rPr lang="en-US">
                <a:latin typeface="Palatino Linotype" charset="0"/>
              </a:rPr>
              <a:t>Pumpkin = </a:t>
            </a:r>
            <a:r>
              <a:rPr lang="en-US" i="1">
                <a:latin typeface="Palatino Linotype" charset="0"/>
              </a:rPr>
              <a:t>pump . kin</a:t>
            </a:r>
          </a:p>
          <a:p>
            <a:pPr marL="0" indent="0" algn="ctr">
              <a:buNone/>
            </a:pPr>
            <a:r>
              <a:rPr lang="en-US">
                <a:latin typeface="Palatino Linotype" charset="0"/>
              </a:rPr>
              <a:t>Unforgettable = </a:t>
            </a:r>
            <a:r>
              <a:rPr lang="en-US" i="1">
                <a:latin typeface="Palatino Linotype" charset="0"/>
              </a:rPr>
              <a:t>un · for · get · table</a:t>
            </a:r>
            <a:endParaRPr lang="en-US">
              <a:solidFill>
                <a:srgbClr val="0000FF"/>
              </a:solidFill>
              <a:latin typeface="Palatino Linotype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BD8B8-C928-AC41-80D0-78FC570E956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charset="0"/>
              </a:rPr>
              <a:t>Structuring Language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19611-A1EE-494C-ABE1-C27943FE076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09659" name="Rectangle 59"/>
          <p:cNvSpPr>
            <a:spLocks noChangeArrowheads="1"/>
          </p:cNvSpPr>
          <p:nvPr/>
        </p:nvSpPr>
        <p:spPr bwMode="auto">
          <a:xfrm>
            <a:off x="2838450" y="4313238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</a:rPr>
              <a:t>Phrase</a:t>
            </a:r>
          </a:p>
        </p:txBody>
      </p:sp>
      <p:sp>
        <p:nvSpPr>
          <p:cNvPr id="409647" name="Rectangle 47"/>
          <p:cNvSpPr>
            <a:spLocks noChangeArrowheads="1"/>
          </p:cNvSpPr>
          <p:nvPr/>
        </p:nvSpPr>
        <p:spPr bwMode="auto">
          <a:xfrm>
            <a:off x="2838450" y="5181600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</a:rPr>
              <a:t>Sentence</a:t>
            </a:r>
          </a:p>
        </p:txBody>
      </p:sp>
      <p:sp>
        <p:nvSpPr>
          <p:cNvPr id="409646" name="Rectangle 46"/>
          <p:cNvSpPr>
            <a:spLocks noChangeArrowheads="1"/>
          </p:cNvSpPr>
          <p:nvPr/>
        </p:nvSpPr>
        <p:spPr bwMode="auto">
          <a:xfrm>
            <a:off x="5048250" y="3429000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</a:rPr>
              <a:t>Meaningful units (290,500) … 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</a:rPr>
              <a:t>meat, pumpkin.</a:t>
            </a:r>
          </a:p>
        </p:txBody>
      </p:sp>
      <p:sp>
        <p:nvSpPr>
          <p:cNvPr id="409645" name="Rectangle 45"/>
          <p:cNvSpPr>
            <a:spLocks noChangeArrowheads="1"/>
          </p:cNvSpPr>
          <p:nvPr/>
        </p:nvSpPr>
        <p:spPr bwMode="auto">
          <a:xfrm>
            <a:off x="2838450" y="3429000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</a:rPr>
              <a:t>Words</a:t>
            </a:r>
          </a:p>
        </p:txBody>
      </p:sp>
      <p:sp>
        <p:nvSpPr>
          <p:cNvPr id="409644" name="Rectangle 44"/>
          <p:cNvSpPr>
            <a:spLocks noChangeArrowheads="1"/>
          </p:cNvSpPr>
          <p:nvPr/>
        </p:nvSpPr>
        <p:spPr bwMode="auto">
          <a:xfrm>
            <a:off x="5048250" y="2514600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</a:rPr>
              <a:t>Smallest meaningful units (100,000) … 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</a:rPr>
              <a:t>un, for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</a:rPr>
              <a:t>.</a:t>
            </a:r>
          </a:p>
        </p:txBody>
      </p:sp>
      <p:sp>
        <p:nvSpPr>
          <p:cNvPr id="409643" name="Rectangle 43"/>
          <p:cNvSpPr>
            <a:spLocks noChangeArrowheads="1"/>
          </p:cNvSpPr>
          <p:nvPr/>
        </p:nvSpPr>
        <p:spPr bwMode="auto">
          <a:xfrm>
            <a:off x="2838450" y="2514600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</a:rPr>
              <a:t>Morphemes</a:t>
            </a:r>
          </a:p>
        </p:txBody>
      </p:sp>
      <p:sp>
        <p:nvSpPr>
          <p:cNvPr id="409642" name="Rectangle 42"/>
          <p:cNvSpPr>
            <a:spLocks noChangeArrowheads="1"/>
          </p:cNvSpPr>
          <p:nvPr/>
        </p:nvSpPr>
        <p:spPr bwMode="auto">
          <a:xfrm>
            <a:off x="5048250" y="1600200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</a:rPr>
              <a:t>Basic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</a:rPr>
              <a:t>sounds 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</a:rPr>
              <a:t>… </a:t>
            </a:r>
            <a:r>
              <a:rPr lang="en-US" sz="2000" i="1" dirty="0" err="1">
                <a:solidFill>
                  <a:srgbClr val="000000"/>
                </a:solidFill>
                <a:latin typeface="Palatino Linotype" charset="0"/>
              </a:rPr>
              <a:t>ea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</a:rPr>
              <a:t>, sh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</a:rPr>
              <a:t>.</a:t>
            </a:r>
          </a:p>
        </p:txBody>
      </p:sp>
      <p:sp>
        <p:nvSpPr>
          <p:cNvPr id="409641" name="Rectangle 41"/>
          <p:cNvSpPr>
            <a:spLocks noChangeArrowheads="1"/>
          </p:cNvSpPr>
          <p:nvPr/>
        </p:nvSpPr>
        <p:spPr bwMode="auto">
          <a:xfrm>
            <a:off x="2838450" y="1600200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</a:rPr>
              <a:t>Phonemes</a:t>
            </a:r>
          </a:p>
        </p:txBody>
      </p:sp>
      <p:sp>
        <p:nvSpPr>
          <p:cNvPr id="409649" name="Line 49"/>
          <p:cNvSpPr>
            <a:spLocks noChangeShapeType="1"/>
          </p:cNvSpPr>
          <p:nvPr/>
        </p:nvSpPr>
        <p:spPr bwMode="auto">
          <a:xfrm>
            <a:off x="2838450" y="1981200"/>
            <a:ext cx="2209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53" name="Line 53"/>
          <p:cNvSpPr>
            <a:spLocks noChangeShapeType="1"/>
          </p:cNvSpPr>
          <p:nvPr/>
        </p:nvSpPr>
        <p:spPr bwMode="auto">
          <a:xfrm>
            <a:off x="2838450" y="5102225"/>
            <a:ext cx="2209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54" name="Line 54"/>
          <p:cNvSpPr>
            <a:spLocks noChangeShapeType="1"/>
          </p:cNvSpPr>
          <p:nvPr/>
        </p:nvSpPr>
        <p:spPr bwMode="auto">
          <a:xfrm>
            <a:off x="2838450" y="19812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56" name="Line 56"/>
          <p:cNvSpPr>
            <a:spLocks noChangeShapeType="1"/>
          </p:cNvSpPr>
          <p:nvPr/>
        </p:nvSpPr>
        <p:spPr bwMode="auto">
          <a:xfrm>
            <a:off x="9391650" y="19812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83" name="Line 83"/>
          <p:cNvSpPr>
            <a:spLocks noChangeShapeType="1"/>
          </p:cNvSpPr>
          <p:nvPr/>
        </p:nvSpPr>
        <p:spPr bwMode="auto">
          <a:xfrm>
            <a:off x="5048250" y="1981200"/>
            <a:ext cx="434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84" name="Line 84"/>
          <p:cNvSpPr>
            <a:spLocks noChangeShapeType="1"/>
          </p:cNvSpPr>
          <p:nvPr/>
        </p:nvSpPr>
        <p:spPr bwMode="auto">
          <a:xfrm>
            <a:off x="2838450" y="25146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86" name="Line 86"/>
          <p:cNvSpPr>
            <a:spLocks noChangeShapeType="1"/>
          </p:cNvSpPr>
          <p:nvPr/>
        </p:nvSpPr>
        <p:spPr bwMode="auto">
          <a:xfrm>
            <a:off x="9391650" y="25146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88" name="Line 88"/>
          <p:cNvSpPr>
            <a:spLocks noChangeShapeType="1"/>
          </p:cNvSpPr>
          <p:nvPr/>
        </p:nvSpPr>
        <p:spPr bwMode="auto">
          <a:xfrm>
            <a:off x="2838450" y="30480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90" name="Line 90"/>
          <p:cNvSpPr>
            <a:spLocks noChangeShapeType="1"/>
          </p:cNvSpPr>
          <p:nvPr/>
        </p:nvSpPr>
        <p:spPr bwMode="auto">
          <a:xfrm>
            <a:off x="9391650" y="30480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92" name="Line 92"/>
          <p:cNvSpPr>
            <a:spLocks noChangeShapeType="1"/>
          </p:cNvSpPr>
          <p:nvPr/>
        </p:nvSpPr>
        <p:spPr bwMode="auto">
          <a:xfrm>
            <a:off x="2838450" y="3581401"/>
            <a:ext cx="0" cy="7604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94" name="Line 94"/>
          <p:cNvSpPr>
            <a:spLocks noChangeShapeType="1"/>
          </p:cNvSpPr>
          <p:nvPr/>
        </p:nvSpPr>
        <p:spPr bwMode="auto">
          <a:xfrm>
            <a:off x="9391650" y="3581401"/>
            <a:ext cx="0" cy="7604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96" name="Line 96"/>
          <p:cNvSpPr>
            <a:spLocks noChangeShapeType="1"/>
          </p:cNvSpPr>
          <p:nvPr/>
        </p:nvSpPr>
        <p:spPr bwMode="auto">
          <a:xfrm>
            <a:off x="2838450" y="4341813"/>
            <a:ext cx="0" cy="7604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698" name="Line 98"/>
          <p:cNvSpPr>
            <a:spLocks noChangeShapeType="1"/>
          </p:cNvSpPr>
          <p:nvPr/>
        </p:nvSpPr>
        <p:spPr bwMode="auto">
          <a:xfrm>
            <a:off x="9391650" y="4341813"/>
            <a:ext cx="0" cy="7604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00" name="Line 100"/>
          <p:cNvSpPr>
            <a:spLocks noChangeShapeType="1"/>
          </p:cNvSpPr>
          <p:nvPr/>
        </p:nvSpPr>
        <p:spPr bwMode="auto">
          <a:xfrm>
            <a:off x="5048250" y="5102225"/>
            <a:ext cx="434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05" name="Rectangle 105"/>
          <p:cNvSpPr>
            <a:spLocks noChangeArrowheads="1"/>
          </p:cNvSpPr>
          <p:nvPr/>
        </p:nvSpPr>
        <p:spPr bwMode="auto">
          <a:xfrm>
            <a:off x="5048250" y="4314825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</a:rPr>
              <a:t>Composed of two or more words (326,000) … 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</a:rPr>
              <a:t>meat eater.</a:t>
            </a:r>
          </a:p>
        </p:txBody>
      </p:sp>
      <p:sp>
        <p:nvSpPr>
          <p:cNvPr id="409707" name="Rectangle 107"/>
          <p:cNvSpPr>
            <a:spLocks noChangeArrowheads="1"/>
          </p:cNvSpPr>
          <p:nvPr/>
        </p:nvSpPr>
        <p:spPr bwMode="auto">
          <a:xfrm>
            <a:off x="5043488" y="5181600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</a:rPr>
              <a:t>Composed of many words (infinite) … 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</a:rPr>
              <a:t>She opened the jewelry box.</a:t>
            </a:r>
          </a:p>
        </p:txBody>
      </p:sp>
    </p:spTree>
    <p:extLst>
      <p:ext uri="{BB962C8B-B14F-4D97-AF65-F5344CB8AC3E}">
        <p14:creationId xmlns:p14="http://schemas.microsoft.com/office/powerpoint/2010/main" val="32960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9" grpId="0" animBg="1"/>
      <p:bldP spid="409647" grpId="0" animBg="1"/>
      <p:bldP spid="409646" grpId="0" animBg="1"/>
      <p:bldP spid="409645" grpId="0" animBg="1"/>
      <p:bldP spid="409644" grpId="0" animBg="1"/>
      <p:bldP spid="409643" grpId="0" animBg="1"/>
      <p:bldP spid="409642" grpId="0" animBg="1"/>
      <p:bldP spid="409641" grpId="0" animBg="1"/>
      <p:bldP spid="409705" grpId="0" animBg="1"/>
      <p:bldP spid="4097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622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Palatino Linotype" charset="0"/>
              </a:rPr>
              <a:t>Components of language: Grammar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1600200"/>
            <a:ext cx="7772400" cy="1143000"/>
          </a:xfrm>
        </p:spPr>
        <p:txBody>
          <a:bodyPr rtlCol="0"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Grammar</a:t>
            </a:r>
            <a:r>
              <a:rPr lang="en-US" dirty="0">
                <a:latin typeface="Palatino Linotype" charset="0"/>
              </a:rPr>
              <a:t> is the system of rules in a language that enable us to communicate with and understand others.</a:t>
            </a:r>
            <a:endParaRPr lang="en-US" dirty="0">
              <a:solidFill>
                <a:srgbClr val="6600CC"/>
              </a:solidFill>
              <a:latin typeface="Palatino Linotype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AD2BF-DD99-7040-966A-674B30D4B51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221288" y="3138488"/>
            <a:ext cx="1719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latin typeface="Palatino Linotype" charset="0"/>
              </a:rPr>
              <a:t>Grammar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6886576" y="4419601"/>
            <a:ext cx="1254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latin typeface="Palatino Linotype" charset="0"/>
              </a:rPr>
              <a:t>Syntax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3795714" y="4419601"/>
            <a:ext cx="176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latin typeface="Palatino Linotype" charset="0"/>
              </a:rPr>
              <a:t>Semantics</a:t>
            </a:r>
          </a:p>
        </p:txBody>
      </p:sp>
      <p:cxnSp>
        <p:nvCxnSpPr>
          <p:cNvPr id="410633" name="AutoShape 9"/>
          <p:cNvCxnSpPr>
            <a:cxnSpLocks noChangeShapeType="1"/>
            <a:stCxn id="410630" idx="0"/>
            <a:endCxn id="410628" idx="2"/>
          </p:cNvCxnSpPr>
          <p:nvPr/>
        </p:nvCxnSpPr>
        <p:spPr bwMode="auto">
          <a:xfrm rot="16200000">
            <a:off x="4999832" y="3337719"/>
            <a:ext cx="762000" cy="14017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0634" name="AutoShape 10"/>
          <p:cNvCxnSpPr>
            <a:cxnSpLocks noChangeShapeType="1"/>
            <a:stCxn id="410628" idx="2"/>
            <a:endCxn id="410629" idx="0"/>
          </p:cNvCxnSpPr>
          <p:nvPr/>
        </p:nvCxnSpPr>
        <p:spPr bwMode="auto">
          <a:xfrm rot="16200000" flipH="1">
            <a:off x="6416676" y="3322638"/>
            <a:ext cx="762000" cy="14319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970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9101" y="232616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 Linotype" charset="0"/>
              </a:rPr>
              <a:t>Semantics and Syntax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11F34-6D31-4647-8DFE-F184A897168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380159" y="1375616"/>
            <a:ext cx="10458170" cy="498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Semantics</a:t>
            </a:r>
            <a:r>
              <a:rPr lang="en-US" dirty="0">
                <a:latin typeface="Palatino Linotype" charset="0"/>
              </a:rPr>
              <a:t> = rules by which we derive meaning from morphemes, words, and sentences.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dirty="0">
              <a:latin typeface="Palatino Linotype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dirty="0">
                <a:latin typeface="Palatino Linotype" charset="0"/>
              </a:rPr>
              <a:t> For example: Semantic rule tells us that adding </a:t>
            </a:r>
            <a:r>
              <a:rPr lang="en-US" i="1" dirty="0">
                <a:latin typeface="Palatino Linotype" charset="0"/>
              </a:rPr>
              <a:t>–</a:t>
            </a:r>
            <a:r>
              <a:rPr lang="en-US" i="1" dirty="0" err="1">
                <a:latin typeface="Palatino Linotype" charset="0"/>
              </a:rPr>
              <a:t>ed</a:t>
            </a:r>
            <a:r>
              <a:rPr lang="en-US" dirty="0">
                <a:latin typeface="Palatino Linotype" charset="0"/>
              </a:rPr>
              <a:t> to the word </a:t>
            </a:r>
            <a:r>
              <a:rPr lang="en-US" i="1" dirty="0">
                <a:latin typeface="Palatino Linotype" charset="0"/>
              </a:rPr>
              <a:t>laugh</a:t>
            </a:r>
            <a:r>
              <a:rPr lang="en-US" dirty="0">
                <a:latin typeface="Palatino Linotype" charset="0"/>
              </a:rPr>
              <a:t> means that it happened in the past.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FFFF00"/>
              </a:solidFill>
              <a:latin typeface="Palatino Linotype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Palatino Linotype" charset="0"/>
              </a:rPr>
              <a:t>Syntax</a:t>
            </a:r>
            <a:r>
              <a:rPr lang="en-US" dirty="0" smtClean="0">
                <a:latin typeface="Palatino Linotype" charset="0"/>
              </a:rPr>
              <a:t> = rules for ordering words into grammatically sensible sentences.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dirty="0" smtClean="0">
              <a:latin typeface="Palatino Linotype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Palatino Linotype" charset="0"/>
              </a:rPr>
              <a:t>For example: In English, syntactical rule says that adjectives come before nouns; </a:t>
            </a:r>
            <a:r>
              <a:rPr lang="en-US" i="1" dirty="0" smtClean="0">
                <a:latin typeface="Palatino Linotype" charset="0"/>
              </a:rPr>
              <a:t>white house</a:t>
            </a:r>
            <a:r>
              <a:rPr lang="en-US" dirty="0" smtClean="0">
                <a:latin typeface="Palatino Linotype" charset="0"/>
              </a:rPr>
              <a:t>. In Spanish, it is reversed; </a:t>
            </a:r>
            <a:r>
              <a:rPr lang="en-US" i="1" dirty="0" smtClean="0">
                <a:latin typeface="Palatino Linotype" charset="0"/>
              </a:rPr>
              <a:t>casa </a:t>
            </a:r>
            <a:r>
              <a:rPr lang="en-US" i="1" dirty="0" err="1" smtClean="0">
                <a:latin typeface="Palatino Linotype" charset="0"/>
              </a:rPr>
              <a:t>blanca</a:t>
            </a:r>
            <a:r>
              <a:rPr lang="en-US" dirty="0" smtClean="0">
                <a:latin typeface="Palatino Linotype" charset="0"/>
              </a:rPr>
              <a:t>.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27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25717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charset="0"/>
              </a:rPr>
              <a:t>Language Development</a:t>
            </a:r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585914"/>
            <a:ext cx="4114800" cy="4891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Palatino Linotype" charset="0"/>
              </a:rPr>
              <a:t>Children learn their native languages much before learning to add 2+2.</a:t>
            </a:r>
          </a:p>
          <a:p>
            <a:pPr marL="0" indent="0" algn="ctr">
              <a:buNone/>
            </a:pPr>
            <a:r>
              <a:rPr lang="en-US" dirty="0">
                <a:latin typeface="Palatino Linotype" charset="0"/>
              </a:rPr>
              <a:t>We learn, on average (after age 1), 3,500 words a year, amassing 60,000 words by the time we graduate from high school.</a:t>
            </a:r>
          </a:p>
        </p:txBody>
      </p:sp>
      <p:pic>
        <p:nvPicPr>
          <p:cNvPr id="323591" name="Picture 7" descr="12673_MyersPsy8e_10UN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2714" y="1752600"/>
            <a:ext cx="3341687" cy="4114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72049-2C2F-2848-95A6-C3ADF2ECD6F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 rot="5400000">
            <a:off x="9008269" y="4860132"/>
            <a:ext cx="1887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Time Life Pictures/ Getty Images</a:t>
            </a:r>
          </a:p>
        </p:txBody>
      </p:sp>
    </p:spTree>
    <p:extLst>
      <p:ext uri="{BB962C8B-B14F-4D97-AF65-F5344CB8AC3E}">
        <p14:creationId xmlns:p14="http://schemas.microsoft.com/office/powerpoint/2010/main" val="133434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548</Words>
  <Application>Microsoft Office PowerPoint</Application>
  <PresentationFormat>Widescreen</PresentationFormat>
  <Paragraphs>80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游ゴシック</vt:lpstr>
      <vt:lpstr>Arial</vt:lpstr>
      <vt:lpstr>Calibri</vt:lpstr>
      <vt:lpstr>Calibri Light</vt:lpstr>
      <vt:lpstr>Palatino Linotype</vt:lpstr>
      <vt:lpstr>Office Theme</vt:lpstr>
      <vt:lpstr>Language</vt:lpstr>
      <vt:lpstr>Topics for today</vt:lpstr>
      <vt:lpstr>Language</vt:lpstr>
      <vt:lpstr>Language Structure</vt:lpstr>
      <vt:lpstr>Language Structure</vt:lpstr>
      <vt:lpstr>Structuring Language</vt:lpstr>
      <vt:lpstr>Components of language: Grammar</vt:lpstr>
      <vt:lpstr>Semantics and Syntax</vt:lpstr>
      <vt:lpstr>Language Development</vt:lpstr>
      <vt:lpstr>When do we learn language?</vt:lpstr>
      <vt:lpstr>How do we learn language: 3 Theories</vt:lpstr>
      <vt:lpstr>Genes, Brain, &amp; Language</vt:lpstr>
      <vt:lpstr>Language &amp; Age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</dc:title>
  <dc:creator>Victor Cadilla</dc:creator>
  <cp:lastModifiedBy>Victor Cadilla</cp:lastModifiedBy>
  <cp:revision>4</cp:revision>
  <dcterms:created xsi:type="dcterms:W3CDTF">2018-12-04T13:27:41Z</dcterms:created>
  <dcterms:modified xsi:type="dcterms:W3CDTF">2018-12-04T14:04:45Z</dcterms:modified>
</cp:coreProperties>
</file>