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1" r:id="rId10"/>
    <p:sldId id="269"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C3A15-3592-41AD-98BA-53323B72BBE1}"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7781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C3A15-3592-41AD-98BA-53323B72BBE1}"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411763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C3A15-3592-41AD-98BA-53323B72BBE1}"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402833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C55688F-ECDF-174C-B1CF-96643E1CEAC8}" type="slidenum">
              <a:rPr lang="en-US"/>
              <a:pPr/>
              <a:t>‹#›</a:t>
            </a:fld>
            <a:endParaRPr lang="en-US"/>
          </a:p>
        </p:txBody>
      </p:sp>
    </p:spTree>
    <p:extLst>
      <p:ext uri="{BB962C8B-B14F-4D97-AF65-F5344CB8AC3E}">
        <p14:creationId xmlns:p14="http://schemas.microsoft.com/office/powerpoint/2010/main" val="287435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C3A15-3592-41AD-98BA-53323B72BBE1}"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320094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C3A15-3592-41AD-98BA-53323B72BBE1}"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164012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C3A15-3592-41AD-98BA-53323B72BBE1}"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12228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C3A15-3592-41AD-98BA-53323B72BBE1}"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155342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8C3A15-3592-41AD-98BA-53323B72BBE1}"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28900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C3A15-3592-41AD-98BA-53323B72BBE1}"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105860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C3A15-3592-41AD-98BA-53323B72BBE1}"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63167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C3A15-3592-41AD-98BA-53323B72BBE1}"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22E44-3925-408B-9DA9-632C49623E2A}" type="slidenum">
              <a:rPr lang="en-US" smtClean="0"/>
              <a:t>‹#›</a:t>
            </a:fld>
            <a:endParaRPr lang="en-US"/>
          </a:p>
        </p:txBody>
      </p:sp>
    </p:spTree>
    <p:extLst>
      <p:ext uri="{BB962C8B-B14F-4D97-AF65-F5344CB8AC3E}">
        <p14:creationId xmlns:p14="http://schemas.microsoft.com/office/powerpoint/2010/main" val="35765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C3A15-3592-41AD-98BA-53323B72BBE1}"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22E44-3925-408B-9DA9-632C49623E2A}" type="slidenum">
              <a:rPr lang="en-US" smtClean="0"/>
              <a:t>‹#›</a:t>
            </a:fld>
            <a:endParaRPr lang="en-US"/>
          </a:p>
        </p:txBody>
      </p:sp>
    </p:spTree>
    <p:extLst>
      <p:ext uri="{BB962C8B-B14F-4D97-AF65-F5344CB8AC3E}">
        <p14:creationId xmlns:p14="http://schemas.microsoft.com/office/powerpoint/2010/main" val="3306753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Nervous System, Endocrine System, Reflexes, and the Brain</a:t>
            </a:r>
            <a:endParaRPr lang="en-US" dirty="0"/>
          </a:p>
        </p:txBody>
      </p:sp>
      <p:sp>
        <p:nvSpPr>
          <p:cNvPr id="3" name="Subtitle 2"/>
          <p:cNvSpPr>
            <a:spLocks noGrp="1"/>
          </p:cNvSpPr>
          <p:nvPr>
            <p:ph type="subTitle" idx="1"/>
          </p:nvPr>
        </p:nvSpPr>
        <p:spPr>
          <a:xfrm>
            <a:off x="1524000" y="3999344"/>
            <a:ext cx="9144000" cy="1258455"/>
          </a:xfrm>
        </p:spPr>
        <p:txBody>
          <a:bodyPr/>
          <a:lstStyle/>
          <a:p>
            <a:r>
              <a:rPr lang="en-US" dirty="0" smtClean="0"/>
              <a:t>Oh my</a:t>
            </a:r>
            <a:endParaRPr lang="en-US" dirty="0"/>
          </a:p>
        </p:txBody>
      </p:sp>
    </p:spTree>
    <p:extLst>
      <p:ext uri="{BB962C8B-B14F-4D97-AF65-F5344CB8AC3E}">
        <p14:creationId xmlns:p14="http://schemas.microsoft.com/office/powerpoint/2010/main" val="66312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Brainstem and Thalamus</a:t>
            </a:r>
            <a:endParaRPr lang="en-US" dirty="0"/>
          </a:p>
        </p:txBody>
      </p:sp>
      <p:sp>
        <p:nvSpPr>
          <p:cNvPr id="3" name="Content Placeholder 2"/>
          <p:cNvSpPr>
            <a:spLocks noGrp="1"/>
          </p:cNvSpPr>
          <p:nvPr>
            <p:ph idx="1"/>
          </p:nvPr>
        </p:nvSpPr>
        <p:spPr/>
        <p:txBody>
          <a:bodyPr/>
          <a:lstStyle/>
          <a:p>
            <a:endParaRPr lang="en-US"/>
          </a:p>
        </p:txBody>
      </p:sp>
      <p:pic>
        <p:nvPicPr>
          <p:cNvPr id="4" name="Picture 3" descr="The figure shows a schematic drawing of a human brain, with the brain stem highligh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808" y="1446550"/>
            <a:ext cx="9281392" cy="5028535"/>
          </a:xfrm>
          <a:prstGeom prst="rect">
            <a:avLst/>
          </a:prstGeom>
        </p:spPr>
      </p:pic>
    </p:spTree>
    <p:extLst>
      <p:ext uri="{BB962C8B-B14F-4D97-AF65-F5344CB8AC3E}">
        <p14:creationId xmlns:p14="http://schemas.microsoft.com/office/powerpoint/2010/main" val="62540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752492" cy="1143000"/>
          </a:xfrm>
        </p:spPr>
        <p:txBody>
          <a:bodyPr/>
          <a:lstStyle/>
          <a:p>
            <a:r>
              <a:rPr lang="en-US" dirty="0" smtClean="0">
                <a:latin typeface="Palatino"/>
                <a:cs typeface="Palatino"/>
              </a:rPr>
              <a:t>The Brainstem</a:t>
            </a:r>
            <a:endParaRPr lang="en-US" dirty="0">
              <a:latin typeface="Palatino"/>
              <a:cs typeface="Palatino"/>
            </a:endParaRPr>
          </a:p>
        </p:txBody>
      </p:sp>
      <p:sp>
        <p:nvSpPr>
          <p:cNvPr id="3" name="Content Placeholder 2"/>
          <p:cNvSpPr>
            <a:spLocks noGrp="1"/>
          </p:cNvSpPr>
          <p:nvPr>
            <p:ph idx="1"/>
          </p:nvPr>
        </p:nvSpPr>
        <p:spPr>
          <a:xfrm>
            <a:off x="1660770" y="1600201"/>
            <a:ext cx="5470768" cy="4964723"/>
          </a:xfrm>
        </p:spPr>
        <p:txBody>
          <a:bodyPr>
            <a:normAutofit/>
          </a:bodyPr>
          <a:lstStyle/>
          <a:p>
            <a:pPr marL="514350" indent="-514350">
              <a:buFont typeface="+mj-lt"/>
              <a:buAutoNum type="arabicPeriod"/>
            </a:pPr>
            <a:r>
              <a:rPr lang="en-US" altLang="en-US" dirty="0">
                <a:solidFill>
                  <a:srgbClr val="0000FF"/>
                </a:solidFill>
                <a:latin typeface="Palatino"/>
                <a:cs typeface="Palatino"/>
              </a:rPr>
              <a:t>Medulla </a:t>
            </a:r>
          </a:p>
          <a:p>
            <a:r>
              <a:rPr lang="en-US" altLang="en-US" dirty="0">
                <a:latin typeface="Palatino"/>
                <a:cs typeface="Palatino"/>
              </a:rPr>
              <a:t>controls heartbeat and breathing</a:t>
            </a:r>
          </a:p>
          <a:p>
            <a:pPr marL="514350" indent="-514350">
              <a:buAutoNum type="arabicPeriod" startAt="2"/>
            </a:pPr>
            <a:r>
              <a:rPr lang="en-US" altLang="en-US" dirty="0">
                <a:solidFill>
                  <a:srgbClr val="0000FF"/>
                </a:solidFill>
                <a:latin typeface="Palatino"/>
                <a:cs typeface="Palatino"/>
              </a:rPr>
              <a:t>Reticular Formation</a:t>
            </a:r>
          </a:p>
          <a:p>
            <a:r>
              <a:rPr lang="en-US" altLang="en-US" dirty="0">
                <a:latin typeface="Palatino"/>
                <a:cs typeface="Palatino"/>
              </a:rPr>
              <a:t>Controls arousal</a:t>
            </a:r>
          </a:p>
          <a:p>
            <a:pPr marL="0" indent="0">
              <a:buNone/>
            </a:pPr>
            <a:r>
              <a:rPr lang="en-US" dirty="0">
                <a:latin typeface="Palatino"/>
                <a:cs typeface="Palatino"/>
              </a:rPr>
              <a:t>3. </a:t>
            </a:r>
            <a:r>
              <a:rPr lang="en-US" dirty="0">
                <a:solidFill>
                  <a:srgbClr val="0000FF"/>
                </a:solidFill>
                <a:latin typeface="Palatino"/>
                <a:cs typeface="Palatino"/>
              </a:rPr>
              <a:t>Pons</a:t>
            </a:r>
          </a:p>
          <a:p>
            <a:r>
              <a:rPr lang="en-US" dirty="0">
                <a:latin typeface="Palatino"/>
                <a:cs typeface="Palatino"/>
              </a:rPr>
              <a:t>Controls sleep</a:t>
            </a:r>
            <a:r>
              <a:rPr lang="en-US" dirty="0">
                <a:latin typeface="Palatino"/>
                <a:cs typeface="Palatino"/>
              </a:rPr>
              <a:t>, breathing, </a:t>
            </a:r>
            <a:r>
              <a:rPr lang="en-US" dirty="0">
                <a:latin typeface="Palatino"/>
                <a:cs typeface="Palatino"/>
              </a:rPr>
              <a:t>swallowing</a:t>
            </a:r>
            <a:endParaRPr lang="en-US" dirty="0">
              <a:solidFill>
                <a:srgbClr val="0000FF"/>
              </a:solidFill>
              <a:latin typeface="Palatino"/>
              <a:cs typeface="Palatino"/>
            </a:endParaRPr>
          </a:p>
          <a:p>
            <a:endParaRPr lang="en-US" altLang="en-US" dirty="0">
              <a:latin typeface="Palatino"/>
              <a:cs typeface="Palatino"/>
            </a:endParaRPr>
          </a:p>
          <a:p>
            <a:pPr marL="0" indent="0">
              <a:buNone/>
            </a:pPr>
            <a:endParaRPr lang="en-US" altLang="en-US" dirty="0">
              <a:latin typeface="Palatino"/>
              <a:cs typeface="Palatino"/>
            </a:endParaRPr>
          </a:p>
          <a:p>
            <a:endParaRPr lang="en-US" dirty="0">
              <a:latin typeface="Palatino"/>
              <a:cs typeface="Palatino"/>
            </a:endParaRPr>
          </a:p>
        </p:txBody>
      </p:sp>
      <p:pic>
        <p:nvPicPr>
          <p:cNvPr id="4" name="Picture 11" descr="Reticular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56046" y="274638"/>
            <a:ext cx="5235954" cy="642705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 name="TextBox 4"/>
          <p:cNvSpPr txBox="1"/>
          <p:nvPr/>
        </p:nvSpPr>
        <p:spPr>
          <a:xfrm>
            <a:off x="6584461" y="3577437"/>
            <a:ext cx="1628972" cy="369332"/>
          </a:xfrm>
          <a:prstGeom prst="rect">
            <a:avLst/>
          </a:prstGeom>
          <a:noFill/>
        </p:spPr>
        <p:txBody>
          <a:bodyPr wrap="none" rtlCol="0">
            <a:spAutoFit/>
          </a:bodyPr>
          <a:lstStyle/>
          <a:p>
            <a:r>
              <a:rPr lang="en-US" dirty="0">
                <a:latin typeface="Palatino"/>
                <a:cs typeface="Palatino"/>
              </a:rPr>
              <a:t>Pons---------</a:t>
            </a:r>
            <a:r>
              <a:rPr lang="en-US" dirty="0">
                <a:latin typeface="Palatino"/>
                <a:cs typeface="Palatino"/>
                <a:sym typeface="Wingdings"/>
              </a:rPr>
              <a:t></a:t>
            </a:r>
            <a:endParaRPr lang="en-US" dirty="0">
              <a:latin typeface="Palatino"/>
              <a:cs typeface="Palatino"/>
            </a:endParaRPr>
          </a:p>
        </p:txBody>
      </p:sp>
    </p:spTree>
    <p:extLst>
      <p:ext uri="{BB962C8B-B14F-4D97-AF65-F5344CB8AC3E}">
        <p14:creationId xmlns:p14="http://schemas.microsoft.com/office/powerpoint/2010/main" val="96806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05000" y="228600"/>
            <a:ext cx="8305799" cy="1143000"/>
          </a:xfrm>
        </p:spPr>
        <p:txBody>
          <a:bodyPr/>
          <a:lstStyle/>
          <a:p>
            <a:r>
              <a:rPr lang="en-US" altLang="en-US" sz="5400" dirty="0">
                <a:solidFill>
                  <a:srgbClr val="000000"/>
                </a:solidFill>
                <a:latin typeface="Palatino"/>
                <a:cs typeface="Palatino"/>
              </a:rPr>
              <a:t>Thalamus</a:t>
            </a:r>
            <a:endParaRPr lang="en-US" altLang="en-US" dirty="0">
              <a:solidFill>
                <a:srgbClr val="000000"/>
              </a:solidFill>
              <a:latin typeface="Palatino"/>
              <a:cs typeface="Palatino"/>
            </a:endParaRPr>
          </a:p>
        </p:txBody>
      </p:sp>
      <p:sp>
        <p:nvSpPr>
          <p:cNvPr id="79875" name="Rectangle 3"/>
          <p:cNvSpPr>
            <a:spLocks noGrp="1" noChangeArrowheads="1"/>
          </p:cNvSpPr>
          <p:nvPr>
            <p:ph type="body" idx="1"/>
          </p:nvPr>
        </p:nvSpPr>
        <p:spPr>
          <a:xfrm>
            <a:off x="5959231" y="1371600"/>
            <a:ext cx="4251569" cy="5238750"/>
          </a:xfrm>
        </p:spPr>
        <p:txBody>
          <a:bodyPr>
            <a:normAutofit/>
          </a:bodyPr>
          <a:lstStyle/>
          <a:p>
            <a:pPr>
              <a:buFont typeface="Wingdings" charset="0"/>
              <a:buChar char="§"/>
            </a:pPr>
            <a:r>
              <a:rPr kumimoji="0" lang="en-US" altLang="en-US" dirty="0" smtClean="0">
                <a:solidFill>
                  <a:srgbClr val="0000FF"/>
                </a:solidFill>
                <a:latin typeface="Palatino"/>
                <a:cs typeface="Palatino"/>
              </a:rPr>
              <a:t>Thalamus</a:t>
            </a:r>
            <a:endParaRPr kumimoji="0" lang="en-US" altLang="en-US" dirty="0">
              <a:solidFill>
                <a:srgbClr val="0000FF"/>
              </a:solidFill>
              <a:latin typeface="Palatino"/>
              <a:cs typeface="Palatino"/>
            </a:endParaRPr>
          </a:p>
          <a:p>
            <a:pPr lvl="1">
              <a:buFont typeface="Wingdings" charset="0"/>
              <a:buChar char="§"/>
            </a:pPr>
            <a:r>
              <a:rPr kumimoji="0" lang="en-US" altLang="en-US" dirty="0" smtClean="0">
                <a:latin typeface="Palatino"/>
                <a:cs typeface="Palatino"/>
              </a:rPr>
              <a:t>“The </a:t>
            </a:r>
            <a:r>
              <a:rPr kumimoji="0" lang="en-US" altLang="en-US" dirty="0">
                <a:latin typeface="Palatino"/>
                <a:cs typeface="Palatino"/>
              </a:rPr>
              <a:t>brain</a:t>
            </a:r>
            <a:r>
              <a:rPr kumimoji="0" lang="ja-JP" altLang="en-US" dirty="0">
                <a:latin typeface="Palatino"/>
                <a:cs typeface="Palatino"/>
              </a:rPr>
              <a:t>’</a:t>
            </a:r>
            <a:r>
              <a:rPr kumimoji="0" lang="en-US" altLang="en-US" dirty="0">
                <a:latin typeface="Palatino"/>
                <a:cs typeface="Palatino"/>
              </a:rPr>
              <a:t>s sensory </a:t>
            </a:r>
            <a:r>
              <a:rPr kumimoji="0" lang="en-US" altLang="en-US" dirty="0" smtClean="0">
                <a:latin typeface="Palatino"/>
                <a:cs typeface="Palatino"/>
              </a:rPr>
              <a:t>switchboard”</a:t>
            </a:r>
          </a:p>
          <a:p>
            <a:pPr lvl="1">
              <a:buFont typeface="Wingdings" charset="0"/>
              <a:buChar char="§"/>
            </a:pPr>
            <a:r>
              <a:rPr lang="en-US" altLang="en-US" dirty="0" smtClean="0">
                <a:latin typeface="Palatino"/>
                <a:cs typeface="Palatino"/>
              </a:rPr>
              <a:t>Sends messages from sensory nerves to different parts of the cerebral cortex</a:t>
            </a:r>
            <a:endParaRPr lang="en-US" altLang="en-US" sz="3600" dirty="0">
              <a:latin typeface="Palatino"/>
              <a:cs typeface="Palatino"/>
            </a:endParaRPr>
          </a:p>
        </p:txBody>
      </p:sp>
      <p:pic>
        <p:nvPicPr>
          <p:cNvPr id="5" name="Picture 11" descr="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42473" y="1639645"/>
            <a:ext cx="3664527" cy="463184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24727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5000" y="228600"/>
            <a:ext cx="8313615" cy="1143000"/>
          </a:xfrm>
        </p:spPr>
        <p:txBody>
          <a:bodyPr/>
          <a:lstStyle/>
          <a:p>
            <a:r>
              <a:rPr lang="en-US" altLang="en-US" sz="5400" dirty="0">
                <a:solidFill>
                  <a:srgbClr val="000000"/>
                </a:solidFill>
                <a:latin typeface="Palatino"/>
                <a:cs typeface="Palatino"/>
              </a:rPr>
              <a:t>Cerebellum</a:t>
            </a:r>
            <a:endParaRPr lang="en-US" altLang="en-US" dirty="0">
              <a:solidFill>
                <a:srgbClr val="000000"/>
              </a:solidFill>
              <a:latin typeface="Palatino"/>
              <a:cs typeface="Palatino"/>
            </a:endParaRPr>
          </a:p>
        </p:txBody>
      </p:sp>
      <p:sp>
        <p:nvSpPr>
          <p:cNvPr id="80899" name="Rectangle 3"/>
          <p:cNvSpPr>
            <a:spLocks noGrp="1" noChangeArrowheads="1"/>
          </p:cNvSpPr>
          <p:nvPr>
            <p:ph type="body" idx="1"/>
          </p:nvPr>
        </p:nvSpPr>
        <p:spPr>
          <a:xfrm>
            <a:off x="6434015" y="1752600"/>
            <a:ext cx="4038600" cy="4552950"/>
          </a:xfrm>
        </p:spPr>
        <p:txBody>
          <a:bodyPr/>
          <a:lstStyle/>
          <a:p>
            <a:pPr>
              <a:lnSpc>
                <a:spcPct val="90000"/>
              </a:lnSpc>
              <a:buFont typeface="Wingdings" charset="0"/>
              <a:buChar char="§"/>
            </a:pPr>
            <a:r>
              <a:rPr kumimoji="0" lang="en-US" altLang="en-US" dirty="0">
                <a:solidFill>
                  <a:srgbClr val="0000FF"/>
                </a:solidFill>
                <a:latin typeface="Palatino"/>
                <a:cs typeface="Palatino"/>
              </a:rPr>
              <a:t>Cerebellum </a:t>
            </a:r>
            <a:r>
              <a:rPr kumimoji="0" lang="ja-JP" altLang="en-US" dirty="0" smtClean="0">
                <a:latin typeface="Palatino"/>
                <a:cs typeface="Palatino"/>
              </a:rPr>
              <a:t>“</a:t>
            </a:r>
            <a:r>
              <a:rPr lang="en-US" altLang="ja-JP" dirty="0">
                <a:latin typeface="Palatino"/>
                <a:cs typeface="Palatino"/>
              </a:rPr>
              <a:t>L</a:t>
            </a:r>
            <a:r>
              <a:rPr kumimoji="0" lang="en-US" altLang="en-US" dirty="0" smtClean="0">
                <a:latin typeface="Palatino"/>
                <a:cs typeface="Palatino"/>
              </a:rPr>
              <a:t>ittle </a:t>
            </a:r>
            <a:r>
              <a:rPr lang="en-US" altLang="en-US" dirty="0">
                <a:latin typeface="Palatino"/>
                <a:cs typeface="Palatino"/>
              </a:rPr>
              <a:t>B</a:t>
            </a:r>
            <a:r>
              <a:rPr kumimoji="0" lang="en-US" altLang="en-US" dirty="0" smtClean="0">
                <a:latin typeface="Palatino"/>
                <a:cs typeface="Palatino"/>
              </a:rPr>
              <a:t>rain</a:t>
            </a:r>
            <a:r>
              <a:rPr kumimoji="0" lang="ja-JP" altLang="en-US" dirty="0">
                <a:latin typeface="Palatino"/>
                <a:cs typeface="Palatino"/>
              </a:rPr>
              <a:t>”</a:t>
            </a:r>
            <a:r>
              <a:rPr kumimoji="0" lang="en-US" altLang="en-US" dirty="0">
                <a:latin typeface="Palatino"/>
                <a:cs typeface="Palatino"/>
              </a:rPr>
              <a:t> </a:t>
            </a:r>
            <a:r>
              <a:rPr kumimoji="0" lang="en-US" altLang="en-US" dirty="0" smtClean="0">
                <a:latin typeface="Palatino"/>
                <a:cs typeface="Palatino"/>
              </a:rPr>
              <a:t>-- rear </a:t>
            </a:r>
            <a:r>
              <a:rPr kumimoji="0" lang="en-US" altLang="en-US" dirty="0">
                <a:latin typeface="Palatino"/>
                <a:cs typeface="Palatino"/>
              </a:rPr>
              <a:t>of the brainstem</a:t>
            </a:r>
          </a:p>
          <a:p>
            <a:pPr lvl="1">
              <a:lnSpc>
                <a:spcPct val="90000"/>
              </a:lnSpc>
              <a:buFont typeface="Wingdings" charset="0"/>
              <a:buChar char="§"/>
            </a:pPr>
            <a:r>
              <a:rPr lang="en-US" altLang="en-US" dirty="0">
                <a:latin typeface="Palatino"/>
                <a:cs typeface="Palatino"/>
              </a:rPr>
              <a:t>H</a:t>
            </a:r>
            <a:r>
              <a:rPr kumimoji="0" lang="en-US" altLang="en-US" dirty="0" smtClean="0">
                <a:latin typeface="Palatino"/>
                <a:cs typeface="Palatino"/>
              </a:rPr>
              <a:t>elps </a:t>
            </a:r>
            <a:r>
              <a:rPr kumimoji="0" lang="en-US" altLang="en-US" dirty="0">
                <a:latin typeface="Palatino"/>
                <a:cs typeface="Palatino"/>
              </a:rPr>
              <a:t>coordinate voluntary movement and balance</a:t>
            </a:r>
            <a:endParaRPr lang="en-US" altLang="en-US" sz="3600" dirty="0">
              <a:latin typeface="Palatino"/>
              <a:cs typeface="Palatino"/>
            </a:endParaRPr>
          </a:p>
        </p:txBody>
      </p:sp>
      <p:pic>
        <p:nvPicPr>
          <p:cNvPr id="80901" name="Picture 5" descr="D:\Art\ch02\jpg\figure 0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1816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527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from the reading?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358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2572366" y="62329"/>
            <a:ext cx="6985000" cy="1143000"/>
          </a:xfrm>
        </p:spPr>
        <p:txBody>
          <a:bodyPr/>
          <a:lstStyle/>
          <a:p>
            <a:r>
              <a:rPr lang="en-US" altLang="en-US" dirty="0">
                <a:latin typeface="Palatino"/>
                <a:cs typeface="Palatino"/>
              </a:rPr>
              <a:t>The Nervous System</a:t>
            </a:r>
          </a:p>
        </p:txBody>
      </p:sp>
      <p:grpSp>
        <p:nvGrpSpPr>
          <p:cNvPr id="70659" name="Group 1027"/>
          <p:cNvGrpSpPr>
            <a:grpSpLocks/>
          </p:cNvGrpSpPr>
          <p:nvPr/>
        </p:nvGrpSpPr>
        <p:grpSpPr bwMode="auto">
          <a:xfrm>
            <a:off x="1778000" y="1205330"/>
            <a:ext cx="8051800" cy="5424071"/>
            <a:chOff x="160" y="1104"/>
            <a:chExt cx="5072" cy="3072"/>
          </a:xfrm>
        </p:grpSpPr>
        <p:grpSp>
          <p:nvGrpSpPr>
            <p:cNvPr id="70660" name="Group 1028"/>
            <p:cNvGrpSpPr>
              <a:grpSpLocks/>
            </p:cNvGrpSpPr>
            <p:nvPr/>
          </p:nvGrpSpPr>
          <p:grpSpPr bwMode="auto">
            <a:xfrm>
              <a:off x="2256" y="1632"/>
              <a:ext cx="2064" cy="310"/>
              <a:chOff x="1248" y="2448"/>
              <a:chExt cx="2064" cy="310"/>
            </a:xfrm>
          </p:grpSpPr>
          <p:sp>
            <p:nvSpPr>
              <p:cNvPr id="70661" name="Line 1029"/>
              <p:cNvSpPr>
                <a:spLocks noChangeShapeType="1"/>
              </p:cNvSpPr>
              <p:nvPr/>
            </p:nvSpPr>
            <p:spPr bwMode="auto">
              <a:xfrm flipV="1">
                <a:off x="1248" y="2590"/>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2" name="Line 1030"/>
              <p:cNvSpPr>
                <a:spLocks noChangeShapeType="1"/>
              </p:cNvSpPr>
              <p:nvPr/>
            </p:nvSpPr>
            <p:spPr bwMode="auto">
              <a:xfrm flipV="1">
                <a:off x="1248" y="2600"/>
                <a:ext cx="2064"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3" name="Line 1031"/>
              <p:cNvSpPr>
                <a:spLocks noChangeShapeType="1"/>
              </p:cNvSpPr>
              <p:nvPr/>
            </p:nvSpPr>
            <p:spPr bwMode="auto">
              <a:xfrm flipV="1">
                <a:off x="2304" y="2448"/>
                <a:ext cx="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4" name="Line 1032"/>
              <p:cNvSpPr>
                <a:spLocks noChangeShapeType="1"/>
              </p:cNvSpPr>
              <p:nvPr/>
            </p:nvSpPr>
            <p:spPr bwMode="auto">
              <a:xfrm flipV="1">
                <a:off x="3312" y="2590"/>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grpSp>
        <p:sp>
          <p:nvSpPr>
            <p:cNvPr id="70665" name="Line 1033"/>
            <p:cNvSpPr>
              <a:spLocks noChangeShapeType="1"/>
            </p:cNvSpPr>
            <p:nvPr/>
          </p:nvSpPr>
          <p:spPr bwMode="auto">
            <a:xfrm flipV="1">
              <a:off x="1248" y="3438"/>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6" name="Line 1034"/>
            <p:cNvSpPr>
              <a:spLocks noChangeShapeType="1"/>
            </p:cNvSpPr>
            <p:nvPr/>
          </p:nvSpPr>
          <p:spPr bwMode="auto">
            <a:xfrm flipV="1">
              <a:off x="1248" y="3448"/>
              <a:ext cx="2064"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7" name="Line 1035"/>
            <p:cNvSpPr>
              <a:spLocks noChangeShapeType="1"/>
            </p:cNvSpPr>
            <p:nvPr/>
          </p:nvSpPr>
          <p:spPr bwMode="auto">
            <a:xfrm flipV="1">
              <a:off x="1728" y="3296"/>
              <a:ext cx="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68" name="Line 1036"/>
            <p:cNvSpPr>
              <a:spLocks noChangeShapeType="1"/>
            </p:cNvSpPr>
            <p:nvPr/>
          </p:nvSpPr>
          <p:spPr bwMode="auto">
            <a:xfrm flipV="1">
              <a:off x="3312" y="3438"/>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grpSp>
          <p:nvGrpSpPr>
            <p:cNvPr id="70669" name="Group 1037"/>
            <p:cNvGrpSpPr>
              <a:grpSpLocks/>
            </p:cNvGrpSpPr>
            <p:nvPr/>
          </p:nvGrpSpPr>
          <p:grpSpPr bwMode="auto">
            <a:xfrm>
              <a:off x="1248" y="2448"/>
              <a:ext cx="2064" cy="310"/>
              <a:chOff x="1248" y="2448"/>
              <a:chExt cx="2064" cy="310"/>
            </a:xfrm>
          </p:grpSpPr>
          <p:sp>
            <p:nvSpPr>
              <p:cNvPr id="70670" name="Line 1038"/>
              <p:cNvSpPr>
                <a:spLocks noChangeShapeType="1"/>
              </p:cNvSpPr>
              <p:nvPr/>
            </p:nvSpPr>
            <p:spPr bwMode="auto">
              <a:xfrm flipV="1">
                <a:off x="1248" y="2590"/>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71" name="Line 1039"/>
              <p:cNvSpPr>
                <a:spLocks noChangeShapeType="1"/>
              </p:cNvSpPr>
              <p:nvPr/>
            </p:nvSpPr>
            <p:spPr bwMode="auto">
              <a:xfrm flipV="1">
                <a:off x="1248" y="2600"/>
                <a:ext cx="2064"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72" name="Line 1040"/>
              <p:cNvSpPr>
                <a:spLocks noChangeShapeType="1"/>
              </p:cNvSpPr>
              <p:nvPr/>
            </p:nvSpPr>
            <p:spPr bwMode="auto">
              <a:xfrm flipV="1">
                <a:off x="2304" y="2448"/>
                <a:ext cx="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sp>
            <p:nvSpPr>
              <p:cNvPr id="70673" name="Line 1041"/>
              <p:cNvSpPr>
                <a:spLocks noChangeShapeType="1"/>
              </p:cNvSpPr>
              <p:nvPr/>
            </p:nvSpPr>
            <p:spPr bwMode="auto">
              <a:xfrm flipV="1">
                <a:off x="3312" y="2590"/>
                <a:ext cx="0" cy="16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Palatino"/>
                  <a:cs typeface="Palatino"/>
                </a:endParaRPr>
              </a:p>
            </p:txBody>
          </p:sp>
        </p:grpSp>
        <p:sp>
          <p:nvSpPr>
            <p:cNvPr id="70674" name="Rectangle 1042"/>
            <p:cNvSpPr>
              <a:spLocks noChangeArrowheads="1"/>
            </p:cNvSpPr>
            <p:nvPr/>
          </p:nvSpPr>
          <p:spPr bwMode="auto">
            <a:xfrm>
              <a:off x="3456" y="1920"/>
              <a:ext cx="1776" cy="576"/>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a:latin typeface="Palatino"/>
                  <a:cs typeface="Palatino"/>
                </a:rPr>
                <a:t>Central</a:t>
              </a:r>
            </a:p>
            <a:p>
              <a:pPr algn="ctr"/>
              <a:r>
                <a:rPr lang="en-US" sz="1600" b="1">
                  <a:latin typeface="Palatino"/>
                  <a:cs typeface="Palatino"/>
                </a:rPr>
                <a:t>(brain and</a:t>
              </a:r>
            </a:p>
            <a:p>
              <a:pPr algn="ctr"/>
              <a:r>
                <a:rPr lang="en-US" sz="1600" b="1">
                  <a:latin typeface="Palatino"/>
                  <a:cs typeface="Palatino"/>
                </a:rPr>
                <a:t>spinal cord)</a:t>
              </a:r>
            </a:p>
          </p:txBody>
        </p:sp>
        <p:sp>
          <p:nvSpPr>
            <p:cNvPr id="70675" name="Rectangle 1043"/>
            <p:cNvSpPr>
              <a:spLocks noChangeArrowheads="1"/>
            </p:cNvSpPr>
            <p:nvPr/>
          </p:nvSpPr>
          <p:spPr bwMode="auto">
            <a:xfrm>
              <a:off x="2448" y="1104"/>
              <a:ext cx="1776" cy="576"/>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a:latin typeface="Palatino"/>
                  <a:cs typeface="Palatino"/>
                </a:rPr>
                <a:t>Nervous</a:t>
              </a:r>
            </a:p>
            <a:p>
              <a:pPr algn="ctr"/>
              <a:r>
                <a:rPr lang="en-US" sz="1600" b="1">
                  <a:latin typeface="Palatino"/>
                  <a:cs typeface="Palatino"/>
                </a:rPr>
                <a:t>system</a:t>
              </a:r>
            </a:p>
          </p:txBody>
        </p:sp>
        <p:sp>
          <p:nvSpPr>
            <p:cNvPr id="70676" name="Rectangle 1044"/>
            <p:cNvSpPr>
              <a:spLocks noChangeArrowheads="1"/>
            </p:cNvSpPr>
            <p:nvPr/>
          </p:nvSpPr>
          <p:spPr bwMode="auto">
            <a:xfrm>
              <a:off x="160" y="2736"/>
              <a:ext cx="2096" cy="576"/>
            </a:xfrm>
            <a:prstGeom prst="rect">
              <a:avLst/>
            </a:pr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latin typeface="Palatino"/>
                  <a:cs typeface="Palatino"/>
                </a:rPr>
                <a:t>Autonomic </a:t>
              </a:r>
            </a:p>
            <a:p>
              <a:pPr algn="ctr"/>
              <a:r>
                <a:rPr lang="en-US" sz="1600" b="1" dirty="0">
                  <a:latin typeface="Palatino"/>
                  <a:cs typeface="Palatino"/>
                </a:rPr>
                <a:t>(self-regulated actions of the body)</a:t>
              </a:r>
              <a:endParaRPr lang="en-US" sz="1600" b="1" dirty="0">
                <a:latin typeface="Palatino"/>
                <a:cs typeface="Palatino"/>
              </a:endParaRPr>
            </a:p>
          </p:txBody>
        </p:sp>
        <p:sp>
          <p:nvSpPr>
            <p:cNvPr id="70677" name="Rectangle 1045"/>
            <p:cNvSpPr>
              <a:spLocks noChangeArrowheads="1"/>
            </p:cNvSpPr>
            <p:nvPr/>
          </p:nvSpPr>
          <p:spPr bwMode="auto">
            <a:xfrm>
              <a:off x="2448" y="2736"/>
              <a:ext cx="1776" cy="576"/>
            </a:xfrm>
            <a:prstGeom prst="rect">
              <a:avLst/>
            </a:prstGeom>
            <a:solidFill>
              <a:srgbClr val="66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latin typeface="Palatino"/>
                  <a:cs typeface="Palatino"/>
                </a:rPr>
                <a:t>Somatic </a:t>
              </a:r>
            </a:p>
            <a:p>
              <a:pPr algn="ctr"/>
              <a:r>
                <a:rPr lang="en-US" sz="1600" b="1" dirty="0">
                  <a:latin typeface="Palatino"/>
                  <a:cs typeface="Palatino"/>
                </a:rPr>
                <a:t>(voluntary </a:t>
              </a:r>
              <a:r>
                <a:rPr lang="en-US" sz="1600" b="1" dirty="0">
                  <a:latin typeface="Palatino"/>
                  <a:cs typeface="Palatino"/>
                </a:rPr>
                <a:t>movements of</a:t>
              </a:r>
            </a:p>
            <a:p>
              <a:pPr algn="ctr"/>
              <a:r>
                <a:rPr lang="en-US" sz="1600" b="1" dirty="0">
                  <a:latin typeface="Palatino"/>
                  <a:cs typeface="Palatino"/>
                </a:rPr>
                <a:t>skeletal muscles)</a:t>
              </a:r>
            </a:p>
          </p:txBody>
        </p:sp>
        <p:sp>
          <p:nvSpPr>
            <p:cNvPr id="70678" name="Rectangle 1046"/>
            <p:cNvSpPr>
              <a:spLocks noChangeArrowheads="1"/>
            </p:cNvSpPr>
            <p:nvPr/>
          </p:nvSpPr>
          <p:spPr bwMode="auto">
            <a:xfrm>
              <a:off x="384" y="3600"/>
              <a:ext cx="1776" cy="576"/>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dirty="0">
                  <a:latin typeface="Palatino"/>
                  <a:cs typeface="Palatino"/>
                </a:rPr>
                <a:t>Sympathetic </a:t>
              </a:r>
            </a:p>
            <a:p>
              <a:pPr algn="ctr"/>
              <a:r>
                <a:rPr lang="en-US" sz="1600" b="1" dirty="0">
                  <a:latin typeface="Palatino"/>
                  <a:cs typeface="Palatino"/>
                </a:rPr>
                <a:t>(arousing)</a:t>
              </a:r>
            </a:p>
          </p:txBody>
        </p:sp>
        <p:sp>
          <p:nvSpPr>
            <p:cNvPr id="70679" name="Rectangle 1047"/>
            <p:cNvSpPr>
              <a:spLocks noChangeArrowheads="1"/>
            </p:cNvSpPr>
            <p:nvPr/>
          </p:nvSpPr>
          <p:spPr bwMode="auto">
            <a:xfrm>
              <a:off x="2448" y="3600"/>
              <a:ext cx="1776" cy="576"/>
            </a:xfrm>
            <a:prstGeom prst="rect">
              <a:avLst/>
            </a:prstGeom>
            <a:solidFill>
              <a:srgbClr val="FF99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a:latin typeface="Palatino"/>
                  <a:cs typeface="Palatino"/>
                </a:rPr>
                <a:t>Parasympathetic </a:t>
              </a:r>
            </a:p>
            <a:p>
              <a:pPr algn="ctr"/>
              <a:r>
                <a:rPr lang="en-US" sz="1600" b="1">
                  <a:latin typeface="Palatino"/>
                  <a:cs typeface="Palatino"/>
                </a:rPr>
                <a:t>(calming)</a:t>
              </a:r>
            </a:p>
          </p:txBody>
        </p:sp>
        <p:sp>
          <p:nvSpPr>
            <p:cNvPr id="70680" name="Rectangle 1048"/>
            <p:cNvSpPr>
              <a:spLocks noChangeArrowheads="1"/>
            </p:cNvSpPr>
            <p:nvPr/>
          </p:nvSpPr>
          <p:spPr bwMode="auto">
            <a:xfrm>
              <a:off x="1392" y="1920"/>
              <a:ext cx="1776" cy="576"/>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b="1">
                  <a:latin typeface="Palatino"/>
                  <a:cs typeface="Palatino"/>
                </a:rPr>
                <a:t>Peripheral</a:t>
              </a:r>
            </a:p>
          </p:txBody>
        </p:sp>
      </p:grpSp>
    </p:spTree>
    <p:extLst>
      <p:ext uri="{BB962C8B-B14F-4D97-AF65-F5344CB8AC3E}">
        <p14:creationId xmlns:p14="http://schemas.microsoft.com/office/powerpoint/2010/main" val="273433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1DFC477-96CB-F041-88ED-B9C27FF9E966}" type="slidenum">
              <a:rPr lang="en-US"/>
              <a:pPr/>
              <a:t>4</a:t>
            </a:fld>
            <a:endParaRPr lang="en-US"/>
          </a:p>
        </p:txBody>
      </p:sp>
      <p:sp>
        <p:nvSpPr>
          <p:cNvPr id="220162" name="Rectangle 2"/>
          <p:cNvSpPr>
            <a:spLocks noGrp="1" noChangeArrowheads="1"/>
          </p:cNvSpPr>
          <p:nvPr>
            <p:ph type="title"/>
          </p:nvPr>
        </p:nvSpPr>
        <p:spPr>
          <a:xfrm>
            <a:off x="1905000" y="0"/>
            <a:ext cx="8229600" cy="1143000"/>
          </a:xfrm>
        </p:spPr>
        <p:txBody>
          <a:bodyPr/>
          <a:lstStyle/>
          <a:p>
            <a:r>
              <a:rPr lang="en-US" sz="3600" dirty="0">
                <a:latin typeface="Palatino Linotype" charset="0"/>
              </a:rPr>
              <a:t>Autonomic Nervous System (ANS)</a:t>
            </a:r>
          </a:p>
        </p:txBody>
      </p:sp>
      <p:sp>
        <p:nvSpPr>
          <p:cNvPr id="220163" name="Rectangle 3"/>
          <p:cNvSpPr>
            <a:spLocks noGrp="1" noChangeArrowheads="1"/>
          </p:cNvSpPr>
          <p:nvPr>
            <p:ph type="body" sz="half" idx="1"/>
          </p:nvPr>
        </p:nvSpPr>
        <p:spPr>
          <a:xfrm>
            <a:off x="1524000" y="1143000"/>
            <a:ext cx="2986891" cy="3656793"/>
          </a:xfrm>
        </p:spPr>
        <p:txBody>
          <a:bodyPr/>
          <a:lstStyle/>
          <a:p>
            <a:pPr marL="0" indent="0" eaLnBrk="0" hangingPunct="0">
              <a:spcBef>
                <a:spcPct val="0"/>
              </a:spcBef>
              <a:buNone/>
            </a:pPr>
            <a:r>
              <a:rPr lang="en-US" dirty="0">
                <a:latin typeface="Palatino Linotype" charset="0"/>
              </a:rPr>
              <a:t>Sympathetic NS </a:t>
            </a:r>
            <a:r>
              <a:rPr lang="ja-JP" altLang="en-US" dirty="0">
                <a:solidFill>
                  <a:srgbClr val="0000FF"/>
                </a:solidFill>
                <a:latin typeface="Arial"/>
              </a:rPr>
              <a:t>“</a:t>
            </a:r>
            <a:r>
              <a:rPr lang="en-US" dirty="0">
                <a:solidFill>
                  <a:srgbClr val="0000FF"/>
                </a:solidFill>
                <a:latin typeface="Palatino Linotype" charset="0"/>
              </a:rPr>
              <a:t>Arouses</a:t>
            </a:r>
            <a:r>
              <a:rPr lang="ja-JP" altLang="en-US" dirty="0">
                <a:solidFill>
                  <a:srgbClr val="0000FF"/>
                </a:solidFill>
                <a:latin typeface="Arial"/>
              </a:rPr>
              <a:t>”</a:t>
            </a:r>
            <a:endParaRPr lang="en-US" dirty="0">
              <a:solidFill>
                <a:srgbClr val="0000FF"/>
              </a:solidFill>
              <a:latin typeface="Palatino Linotype" charset="0"/>
            </a:endParaRPr>
          </a:p>
          <a:p>
            <a:pPr marL="0" indent="0" eaLnBrk="0" hangingPunct="0">
              <a:spcBef>
                <a:spcPct val="0"/>
              </a:spcBef>
              <a:buNone/>
            </a:pPr>
            <a:r>
              <a:rPr lang="en-US" dirty="0">
                <a:latin typeface="Palatino Linotype" charset="0"/>
              </a:rPr>
              <a:t>(fight-or-flight)</a:t>
            </a:r>
          </a:p>
          <a:p>
            <a:pPr marL="0" indent="0" eaLnBrk="0" hangingPunct="0">
              <a:spcBef>
                <a:spcPct val="0"/>
              </a:spcBef>
              <a:buNone/>
            </a:pPr>
            <a:endParaRPr lang="en-US" dirty="0">
              <a:latin typeface="Palatino Linotype" charset="0"/>
            </a:endParaRPr>
          </a:p>
          <a:p>
            <a:pPr marL="0" indent="0" eaLnBrk="0" hangingPunct="0">
              <a:spcBef>
                <a:spcPct val="0"/>
              </a:spcBef>
              <a:buNone/>
            </a:pPr>
            <a:endParaRPr lang="en-US" dirty="0">
              <a:latin typeface="Palatino Linotype" charset="0"/>
            </a:endParaRPr>
          </a:p>
          <a:p>
            <a:pPr marL="0" indent="0" eaLnBrk="0" hangingPunct="0">
              <a:spcBef>
                <a:spcPct val="0"/>
              </a:spcBef>
              <a:buNone/>
            </a:pPr>
            <a:r>
              <a:rPr lang="en-US" dirty="0">
                <a:latin typeface="Palatino Linotype" charset="0"/>
              </a:rPr>
              <a:t>Parasympathetic NS </a:t>
            </a:r>
            <a:r>
              <a:rPr lang="ja-JP" altLang="en-US" dirty="0">
                <a:solidFill>
                  <a:srgbClr val="FF0000"/>
                </a:solidFill>
                <a:latin typeface="Arial"/>
              </a:rPr>
              <a:t>“</a:t>
            </a:r>
            <a:r>
              <a:rPr lang="en-US" dirty="0">
                <a:solidFill>
                  <a:srgbClr val="FF0000"/>
                </a:solidFill>
                <a:latin typeface="Palatino Linotype" charset="0"/>
              </a:rPr>
              <a:t>Calms</a:t>
            </a:r>
            <a:r>
              <a:rPr lang="ja-JP" altLang="en-US" dirty="0">
                <a:solidFill>
                  <a:srgbClr val="FF0000"/>
                </a:solidFill>
                <a:latin typeface="Arial"/>
              </a:rPr>
              <a:t>”</a:t>
            </a:r>
            <a:endParaRPr lang="en-US" dirty="0">
              <a:solidFill>
                <a:srgbClr val="FF0000"/>
              </a:solidFill>
              <a:latin typeface="Palatino Linotype" charset="0"/>
            </a:endParaRPr>
          </a:p>
          <a:p>
            <a:pPr marL="0" indent="0" eaLnBrk="0" hangingPunct="0">
              <a:spcBef>
                <a:spcPct val="0"/>
              </a:spcBef>
              <a:buNone/>
            </a:pPr>
            <a:r>
              <a:rPr lang="en-US" dirty="0">
                <a:latin typeface="Palatino Linotype" charset="0"/>
              </a:rPr>
              <a:t>(rest and digest)</a:t>
            </a:r>
          </a:p>
        </p:txBody>
      </p:sp>
      <p:pic>
        <p:nvPicPr>
          <p:cNvPr id="220164" name="Picture 4" descr="12673_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891" y="925522"/>
            <a:ext cx="5990268" cy="5795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4428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2581773" y="13363"/>
            <a:ext cx="6985000" cy="1143000"/>
          </a:xfrm>
        </p:spPr>
        <p:txBody>
          <a:bodyPr>
            <a:normAutofit fontScale="90000"/>
          </a:bodyPr>
          <a:lstStyle/>
          <a:p>
            <a:r>
              <a:rPr lang="en-US" altLang="en-US" dirty="0">
                <a:solidFill>
                  <a:srgbClr val="0000FF"/>
                </a:solidFill>
                <a:latin typeface="Palatino"/>
                <a:cs typeface="Palatino"/>
              </a:rPr>
              <a:t>The </a:t>
            </a:r>
            <a:r>
              <a:rPr lang="en-US" altLang="en-US" dirty="0">
                <a:solidFill>
                  <a:srgbClr val="0000FF"/>
                </a:solidFill>
                <a:latin typeface="Palatino"/>
                <a:cs typeface="Palatino"/>
              </a:rPr>
              <a:t>Central Nervous </a:t>
            </a:r>
            <a:r>
              <a:rPr lang="en-US" altLang="en-US" dirty="0">
                <a:solidFill>
                  <a:srgbClr val="0000FF"/>
                </a:solidFill>
                <a:latin typeface="Palatino"/>
                <a:cs typeface="Palatino"/>
              </a:rPr>
              <a:t>System</a:t>
            </a:r>
          </a:p>
        </p:txBody>
      </p:sp>
      <p:pic>
        <p:nvPicPr>
          <p:cNvPr id="22" name="Picture 21" descr="Screen Shot 2015-01-06 at 15.34.59.pngThe figure shows a drawing of a reflex, such as when you hold a finger over a hot candle. In this simple hand-withdrawal reflex, information is carried from skin receptors along a sensory neuron to the spinal cord. From there it is passed via interneurons to motor neurons that lead to the muscles in the hand and arm.&#10;Because this reflex involves only the spinal cord, the hand jerks away from the candle flame even before information about the event has reached the brain, causing the experience of pai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146" y="1606720"/>
            <a:ext cx="8776854" cy="5162856"/>
          </a:xfrm>
          <a:prstGeom prst="rect">
            <a:avLst/>
          </a:prstGeom>
        </p:spPr>
      </p:pic>
      <p:sp>
        <p:nvSpPr>
          <p:cNvPr id="71683" name="Rectangle 1027"/>
          <p:cNvSpPr>
            <a:spLocks noGrp="1" noChangeArrowheads="1"/>
          </p:cNvSpPr>
          <p:nvPr>
            <p:ph type="body" idx="1"/>
          </p:nvPr>
        </p:nvSpPr>
        <p:spPr>
          <a:xfrm>
            <a:off x="1524000" y="1156364"/>
            <a:ext cx="9144000" cy="4787237"/>
          </a:xfrm>
        </p:spPr>
        <p:txBody>
          <a:bodyPr/>
          <a:lstStyle/>
          <a:p>
            <a:pPr>
              <a:buFont typeface="Wingdings" charset="0"/>
              <a:buChar char="§"/>
            </a:pPr>
            <a:r>
              <a:rPr lang="en-US" altLang="en-US" dirty="0">
                <a:solidFill>
                  <a:srgbClr val="0000FF"/>
                </a:solidFill>
                <a:latin typeface="Palatino"/>
                <a:cs typeface="Palatino"/>
              </a:rPr>
              <a:t>Reflex = </a:t>
            </a:r>
            <a:r>
              <a:rPr lang="en-US" altLang="en-US" sz="2400" dirty="0">
                <a:latin typeface="Palatino"/>
                <a:cs typeface="Palatino"/>
              </a:rPr>
              <a:t>A </a:t>
            </a:r>
            <a:r>
              <a:rPr lang="en-US" altLang="en-US" sz="2400" dirty="0">
                <a:latin typeface="Palatino"/>
                <a:cs typeface="Palatino"/>
              </a:rPr>
              <a:t>simple, automatic, inborn response to a sensory stimulus</a:t>
            </a:r>
          </a:p>
        </p:txBody>
      </p:sp>
    </p:spTree>
    <p:extLst>
      <p:ext uri="{BB962C8B-B14F-4D97-AF65-F5344CB8AC3E}">
        <p14:creationId xmlns:p14="http://schemas.microsoft.com/office/powerpoint/2010/main" val="298550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5D39780-82CC-C84E-8677-4117F875EA9B}" type="slidenum">
              <a:rPr lang="en-US"/>
              <a:pPr/>
              <a:t>6</a:t>
            </a:fld>
            <a:endParaRPr lang="en-US"/>
          </a:p>
        </p:txBody>
      </p:sp>
      <p:sp>
        <p:nvSpPr>
          <p:cNvPr id="211970" name="Rectangle 2"/>
          <p:cNvSpPr>
            <a:spLocks noGrp="1" noChangeArrowheads="1"/>
          </p:cNvSpPr>
          <p:nvPr>
            <p:ph type="title"/>
          </p:nvPr>
        </p:nvSpPr>
        <p:spPr>
          <a:xfrm>
            <a:off x="1966913" y="0"/>
            <a:ext cx="8229600" cy="1143000"/>
          </a:xfrm>
        </p:spPr>
        <p:txBody>
          <a:bodyPr/>
          <a:lstStyle/>
          <a:p>
            <a:r>
              <a:rPr lang="en-US" sz="4000" dirty="0">
                <a:latin typeface="Palatino Linotype" charset="0"/>
              </a:rPr>
              <a:t>Kinds of Neurons</a:t>
            </a:r>
          </a:p>
        </p:txBody>
      </p:sp>
      <p:sp>
        <p:nvSpPr>
          <p:cNvPr id="211971" name="Rectangle 3"/>
          <p:cNvSpPr>
            <a:spLocks noGrp="1" noChangeArrowheads="1"/>
          </p:cNvSpPr>
          <p:nvPr>
            <p:ph type="body" idx="1"/>
          </p:nvPr>
        </p:nvSpPr>
        <p:spPr>
          <a:xfrm>
            <a:off x="1981200" y="947044"/>
            <a:ext cx="8229600" cy="2332732"/>
          </a:xfrm>
        </p:spPr>
        <p:txBody>
          <a:bodyPr>
            <a:normAutofit lnSpcReduction="10000"/>
          </a:bodyPr>
          <a:lstStyle/>
          <a:p>
            <a:r>
              <a:rPr lang="en-US" sz="2600" dirty="0">
                <a:solidFill>
                  <a:srgbClr val="0000FF"/>
                </a:solidFill>
                <a:latin typeface="Palatino Linotype" charset="0"/>
              </a:rPr>
              <a:t>Sensory Neurons</a:t>
            </a:r>
            <a:r>
              <a:rPr lang="en-US" sz="2600" dirty="0">
                <a:latin typeface="Palatino Linotype" charset="0"/>
              </a:rPr>
              <a:t> carry incoming information from the sense receptors to the CNS</a:t>
            </a:r>
            <a:r>
              <a:rPr lang="en-US" sz="2600" dirty="0">
                <a:latin typeface="Palatino Linotype" charset="0"/>
              </a:rPr>
              <a:t>.</a:t>
            </a:r>
          </a:p>
          <a:p>
            <a:r>
              <a:rPr lang="en-US" sz="2600" dirty="0">
                <a:solidFill>
                  <a:srgbClr val="0000FF"/>
                </a:solidFill>
                <a:latin typeface="Palatino Linotype" charset="0"/>
              </a:rPr>
              <a:t>Motor </a:t>
            </a:r>
            <a:r>
              <a:rPr lang="en-US" sz="2600" dirty="0">
                <a:solidFill>
                  <a:srgbClr val="0000FF"/>
                </a:solidFill>
                <a:latin typeface="Palatino Linotype" charset="0"/>
              </a:rPr>
              <a:t>Neurons</a:t>
            </a:r>
            <a:r>
              <a:rPr lang="en-US" sz="2600" dirty="0">
                <a:solidFill>
                  <a:srgbClr val="6600CC"/>
                </a:solidFill>
                <a:latin typeface="Palatino Linotype" charset="0"/>
              </a:rPr>
              <a:t> </a:t>
            </a:r>
            <a:r>
              <a:rPr lang="en-US" sz="2600" dirty="0">
                <a:latin typeface="Palatino Linotype" charset="0"/>
              </a:rPr>
              <a:t>carry outgoing information from the CNS to muscles and glands. </a:t>
            </a:r>
            <a:endParaRPr lang="en-US" sz="2600" dirty="0">
              <a:latin typeface="Palatino Linotype" charset="0"/>
            </a:endParaRPr>
          </a:p>
          <a:p>
            <a:r>
              <a:rPr lang="en-US" sz="2600" dirty="0">
                <a:solidFill>
                  <a:srgbClr val="0000FF"/>
                </a:solidFill>
                <a:latin typeface="Palatino Linotype" charset="0"/>
              </a:rPr>
              <a:t>Interneurons</a:t>
            </a:r>
            <a:r>
              <a:rPr lang="en-US" sz="2600" dirty="0">
                <a:latin typeface="Palatino Linotype" charset="0"/>
              </a:rPr>
              <a:t> relay messages between sensory and motor neurons.</a:t>
            </a:r>
            <a:endParaRPr lang="en-US" sz="2600" dirty="0">
              <a:latin typeface="Palatino Linotype" charset="0"/>
            </a:endParaRPr>
          </a:p>
        </p:txBody>
      </p:sp>
      <p:pic>
        <p:nvPicPr>
          <p:cNvPr id="211972" name="Picture 4" descr="cbcell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3279775"/>
            <a:ext cx="2741612"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3" name="Text Box 5"/>
          <p:cNvSpPr txBox="1">
            <a:spLocks noChangeArrowheads="1"/>
          </p:cNvSpPr>
          <p:nvPr/>
        </p:nvSpPr>
        <p:spPr bwMode="auto">
          <a:xfrm>
            <a:off x="7605714" y="3930650"/>
            <a:ext cx="18319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atin typeface="Palatino Linotype" charset="0"/>
              </a:rPr>
              <a:t>Sensory Neuron</a:t>
            </a:r>
          </a:p>
          <a:p>
            <a:pPr algn="ctr"/>
            <a:r>
              <a:rPr lang="en-US">
                <a:latin typeface="Palatino Linotype" charset="0"/>
              </a:rPr>
              <a:t>(Bipolar) </a:t>
            </a:r>
          </a:p>
        </p:txBody>
      </p:sp>
      <p:pic>
        <p:nvPicPr>
          <p:cNvPr id="211974" name="Picture 6" descr="cbcell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3092450"/>
            <a:ext cx="2741613"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5" name="Text Box 7"/>
          <p:cNvSpPr txBox="1">
            <a:spLocks noChangeArrowheads="1"/>
          </p:cNvSpPr>
          <p:nvPr/>
        </p:nvSpPr>
        <p:spPr bwMode="auto">
          <a:xfrm>
            <a:off x="2433638" y="3930650"/>
            <a:ext cx="2514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dirty="0">
                <a:latin typeface="Palatino Linotype" charset="0"/>
              </a:rPr>
              <a:t>Interneuron Neuron (Unipolar) </a:t>
            </a:r>
          </a:p>
        </p:txBody>
      </p:sp>
      <p:pic>
        <p:nvPicPr>
          <p:cNvPr id="211976" name="Picture 8" descr="colorb1"/>
          <p:cNvPicPr>
            <a:picLocks noChangeAspect="1" noChangeArrowheads="1"/>
          </p:cNvPicPr>
          <p:nvPr/>
        </p:nvPicPr>
        <p:blipFill>
          <a:blip r:embed="rId4">
            <a:extLst>
              <a:ext uri="{28A0092B-C50C-407E-A947-70E740481C1C}">
                <a14:useLocalDpi xmlns:a14="http://schemas.microsoft.com/office/drawing/2010/main" val="0"/>
              </a:ext>
            </a:extLst>
          </a:blip>
          <a:srcRect l="3589"/>
          <a:stretch>
            <a:fillRect/>
          </a:stretch>
        </p:blipFill>
        <p:spPr bwMode="auto">
          <a:xfrm>
            <a:off x="4572000" y="4038600"/>
            <a:ext cx="282733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7" name="Text Box 9"/>
          <p:cNvSpPr txBox="1">
            <a:spLocks noChangeArrowheads="1"/>
          </p:cNvSpPr>
          <p:nvPr/>
        </p:nvSpPr>
        <p:spPr bwMode="auto">
          <a:xfrm>
            <a:off x="5249864" y="5994400"/>
            <a:ext cx="16605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latin typeface="Palatino Linotype" charset="0"/>
              </a:rPr>
              <a:t>Motor Neuron</a:t>
            </a:r>
          </a:p>
          <a:p>
            <a:pPr algn="ctr"/>
            <a:r>
              <a:rPr lang="en-US" dirty="0">
                <a:latin typeface="Palatino Linotype" charset="0"/>
              </a:rPr>
              <a:t>(Multipolar) </a:t>
            </a:r>
          </a:p>
        </p:txBody>
      </p:sp>
    </p:spTree>
    <p:extLst>
      <p:ext uri="{BB962C8B-B14F-4D97-AF65-F5344CB8AC3E}">
        <p14:creationId xmlns:p14="http://schemas.microsoft.com/office/powerpoint/2010/main" val="42130555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C5C63A1-352D-3C45-BF70-2F0FA99F0782}" type="slidenum">
              <a:rPr lang="en-US"/>
              <a:pPr/>
              <a:t>7</a:t>
            </a:fld>
            <a:endParaRPr lang="en-US"/>
          </a:p>
        </p:txBody>
      </p:sp>
      <p:sp>
        <p:nvSpPr>
          <p:cNvPr id="284674" name="Rectangle 2"/>
          <p:cNvSpPr>
            <a:spLocks noGrp="1" noChangeArrowheads="1"/>
          </p:cNvSpPr>
          <p:nvPr>
            <p:ph type="title"/>
          </p:nvPr>
        </p:nvSpPr>
        <p:spPr/>
        <p:txBody>
          <a:bodyPr/>
          <a:lstStyle/>
          <a:p>
            <a:r>
              <a:rPr lang="en-US" sz="4000" dirty="0">
                <a:latin typeface="Palatino Linotype" charset="0"/>
              </a:rPr>
              <a:t>Types of Glial </a:t>
            </a:r>
            <a:r>
              <a:rPr lang="en-US" sz="4000" dirty="0">
                <a:latin typeface="Palatino Linotype" charset="0"/>
              </a:rPr>
              <a:t>Cells</a:t>
            </a:r>
          </a:p>
        </p:txBody>
      </p:sp>
      <p:sp>
        <p:nvSpPr>
          <p:cNvPr id="284675" name="Rectangle 3"/>
          <p:cNvSpPr>
            <a:spLocks noGrp="1" noChangeArrowheads="1"/>
          </p:cNvSpPr>
          <p:nvPr>
            <p:ph type="body" sz="half" idx="1"/>
          </p:nvPr>
        </p:nvSpPr>
        <p:spPr>
          <a:xfrm>
            <a:off x="498764" y="1812925"/>
            <a:ext cx="5063837" cy="4645932"/>
          </a:xfrm>
        </p:spPr>
        <p:txBody>
          <a:bodyPr>
            <a:normAutofit/>
          </a:bodyPr>
          <a:lstStyle/>
          <a:p>
            <a:r>
              <a:rPr lang="en-US" dirty="0" smtClean="0">
                <a:solidFill>
                  <a:srgbClr val="0000FF"/>
                </a:solidFill>
                <a:latin typeface="Palatino Linotype" charset="0"/>
              </a:rPr>
              <a:t>Glial cells </a:t>
            </a:r>
            <a:r>
              <a:rPr lang="en-US" dirty="0" smtClean="0">
                <a:latin typeface="Palatino Linotype" charset="0"/>
              </a:rPr>
              <a:t>= cells that support to neurons</a:t>
            </a:r>
          </a:p>
          <a:p>
            <a:r>
              <a:rPr lang="en-US" dirty="0" smtClean="0">
                <a:solidFill>
                  <a:srgbClr val="0000FF"/>
                </a:solidFill>
                <a:latin typeface="Palatino Linotype" charset="0"/>
              </a:rPr>
              <a:t>Astrocytes </a:t>
            </a:r>
            <a:r>
              <a:rPr lang="en-US" dirty="0" smtClean="0">
                <a:latin typeface="Palatino Linotype" charset="0"/>
              </a:rPr>
              <a:t>= nutrition</a:t>
            </a:r>
            <a:endParaRPr lang="en-US" dirty="0">
              <a:latin typeface="Palatino Linotype" charset="0"/>
            </a:endParaRPr>
          </a:p>
          <a:p>
            <a:r>
              <a:rPr lang="en-US" dirty="0" err="1" smtClean="0">
                <a:solidFill>
                  <a:srgbClr val="0000FF"/>
                </a:solidFill>
                <a:latin typeface="Palatino Linotype" charset="0"/>
              </a:rPr>
              <a:t>Oligodendrocytes</a:t>
            </a:r>
            <a:r>
              <a:rPr lang="en-US" dirty="0">
                <a:latin typeface="Palatino Linotype" charset="0"/>
              </a:rPr>
              <a:t> </a:t>
            </a:r>
            <a:r>
              <a:rPr lang="en-US" dirty="0" smtClean="0">
                <a:latin typeface="Palatino Linotype" charset="0"/>
              </a:rPr>
              <a:t>and </a:t>
            </a:r>
            <a:r>
              <a:rPr lang="en-US" dirty="0" smtClean="0">
                <a:solidFill>
                  <a:srgbClr val="0000FF"/>
                </a:solidFill>
                <a:latin typeface="Palatino Linotype" charset="0"/>
              </a:rPr>
              <a:t>Schwann cells </a:t>
            </a:r>
            <a:r>
              <a:rPr lang="en-US" dirty="0" smtClean="0">
                <a:solidFill>
                  <a:srgbClr val="000000"/>
                </a:solidFill>
                <a:latin typeface="Palatino Linotype" charset="0"/>
              </a:rPr>
              <a:t>provide myelin sheath</a:t>
            </a:r>
            <a:endParaRPr lang="en-US" dirty="0">
              <a:solidFill>
                <a:srgbClr val="000000"/>
              </a:solidFill>
              <a:latin typeface="Palatino Linotype" charset="0"/>
            </a:endParaRPr>
          </a:p>
        </p:txBody>
      </p:sp>
      <p:sp>
        <p:nvSpPr>
          <p:cNvPr id="284685" name="Text Box 13"/>
          <p:cNvSpPr txBox="1">
            <a:spLocks noChangeArrowheads="1"/>
          </p:cNvSpPr>
          <p:nvPr/>
        </p:nvSpPr>
        <p:spPr bwMode="auto">
          <a:xfrm>
            <a:off x="7389019" y="5895069"/>
            <a:ext cx="13763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latin typeface="Palatino Linotype" charset="0"/>
              </a:rPr>
              <a:t>Astrocytes</a:t>
            </a:r>
          </a:p>
        </p:txBody>
      </p:sp>
      <p:pic>
        <p:nvPicPr>
          <p:cNvPr id="284687" name="Picture 15" descr="Glial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12926"/>
            <a:ext cx="5029200" cy="40821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32908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43200" y="0"/>
            <a:ext cx="6985000" cy="1143000"/>
          </a:xfrm>
        </p:spPr>
        <p:txBody>
          <a:bodyPr/>
          <a:lstStyle/>
          <a:p>
            <a:r>
              <a:rPr lang="en-US" altLang="en-US" dirty="0">
                <a:solidFill>
                  <a:srgbClr val="0000FF"/>
                </a:solidFill>
                <a:latin typeface="Palatino"/>
                <a:cs typeface="Palatino"/>
              </a:rPr>
              <a:t>The Nervous System</a:t>
            </a:r>
          </a:p>
        </p:txBody>
      </p:sp>
      <p:sp>
        <p:nvSpPr>
          <p:cNvPr id="21507" name="Rectangle 3"/>
          <p:cNvSpPr>
            <a:spLocks noGrp="1" noChangeArrowheads="1"/>
          </p:cNvSpPr>
          <p:nvPr>
            <p:ph type="body" idx="1"/>
          </p:nvPr>
        </p:nvSpPr>
        <p:spPr>
          <a:xfrm>
            <a:off x="7227455" y="1046164"/>
            <a:ext cx="4419600" cy="5162550"/>
          </a:xfrm>
        </p:spPr>
        <p:txBody>
          <a:bodyPr/>
          <a:lstStyle/>
          <a:p>
            <a:pPr>
              <a:lnSpc>
                <a:spcPct val="90000"/>
              </a:lnSpc>
              <a:buFont typeface="Wingdings" charset="0"/>
              <a:buChar char="§"/>
            </a:pPr>
            <a:r>
              <a:rPr lang="en-US" altLang="en-US" dirty="0">
                <a:solidFill>
                  <a:srgbClr val="0000FF"/>
                </a:solidFill>
                <a:latin typeface="Palatino"/>
                <a:cs typeface="Palatino"/>
              </a:rPr>
              <a:t>Neural Networks</a:t>
            </a:r>
            <a:endParaRPr kumimoji="0" lang="en-US" altLang="en-US" dirty="0">
              <a:solidFill>
                <a:srgbClr val="0000FF"/>
              </a:solidFill>
              <a:latin typeface="Palatino"/>
              <a:cs typeface="Palatino"/>
            </a:endParaRPr>
          </a:p>
          <a:p>
            <a:pPr lvl="1">
              <a:lnSpc>
                <a:spcPct val="90000"/>
              </a:lnSpc>
              <a:buFont typeface="Wingdings" charset="0"/>
              <a:buChar char="§"/>
            </a:pPr>
            <a:r>
              <a:rPr lang="en-US" altLang="en-US" dirty="0">
                <a:latin typeface="Palatino"/>
                <a:cs typeface="Palatino"/>
              </a:rPr>
              <a:t>Interconnected </a:t>
            </a:r>
            <a:r>
              <a:rPr lang="en-US" altLang="en-US" dirty="0">
                <a:latin typeface="Palatino"/>
                <a:cs typeface="Palatino"/>
              </a:rPr>
              <a:t>neural cells  </a:t>
            </a:r>
          </a:p>
          <a:p>
            <a:pPr lvl="1">
              <a:lnSpc>
                <a:spcPct val="90000"/>
              </a:lnSpc>
              <a:buFont typeface="Wingdings" charset="0"/>
              <a:buChar char="§"/>
            </a:pPr>
            <a:r>
              <a:rPr lang="en-US" altLang="en-US" dirty="0">
                <a:latin typeface="Palatino"/>
                <a:cs typeface="Palatino"/>
              </a:rPr>
              <a:t>With </a:t>
            </a:r>
            <a:r>
              <a:rPr lang="en-US" altLang="en-US" dirty="0">
                <a:latin typeface="Palatino"/>
                <a:cs typeface="Palatino"/>
              </a:rPr>
              <a:t>experience, networks </a:t>
            </a:r>
            <a:r>
              <a:rPr lang="en-US" altLang="en-US" dirty="0">
                <a:latin typeface="Palatino"/>
                <a:cs typeface="Palatino"/>
              </a:rPr>
              <a:t>come stronger</a:t>
            </a:r>
          </a:p>
          <a:p>
            <a:pPr lvl="1">
              <a:lnSpc>
                <a:spcPct val="90000"/>
              </a:lnSpc>
              <a:buFont typeface="Wingdings" charset="0"/>
              <a:buChar char="§"/>
            </a:pPr>
            <a:r>
              <a:rPr lang="en-US" altLang="en-US" dirty="0">
                <a:latin typeface="Palatino"/>
                <a:cs typeface="Palatino"/>
              </a:rPr>
              <a:t>“Muscle memory”</a:t>
            </a:r>
          </a:p>
          <a:p>
            <a:pPr lvl="1">
              <a:lnSpc>
                <a:spcPct val="90000"/>
              </a:lnSpc>
              <a:buFont typeface="Wingdings" charset="0"/>
              <a:buChar char="§"/>
            </a:pPr>
            <a:endParaRPr lang="en-US" altLang="en-US" dirty="0">
              <a:latin typeface="Palatino"/>
              <a:cs typeface="Palatino"/>
            </a:endParaRPr>
          </a:p>
        </p:txBody>
      </p:sp>
      <p:grpSp>
        <p:nvGrpSpPr>
          <p:cNvPr id="21511" name="Group 7"/>
          <p:cNvGrpSpPr>
            <a:grpSpLocks/>
          </p:cNvGrpSpPr>
          <p:nvPr/>
        </p:nvGrpSpPr>
        <p:grpSpPr bwMode="auto">
          <a:xfrm>
            <a:off x="-1" y="1235076"/>
            <a:ext cx="7536873" cy="4713288"/>
            <a:chOff x="144" y="1205"/>
            <a:chExt cx="3264" cy="2969"/>
          </a:xfrm>
        </p:grpSpPr>
        <p:pic>
          <p:nvPicPr>
            <p:cNvPr id="21512" name="Picture 8" descr="C:\myers\pics\2-8.BMP"/>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l="7018" t="16666" r="8771" b="18181"/>
            <a:stretch>
              <a:fillRect/>
            </a:stretch>
          </p:blipFill>
          <p:spPr bwMode="auto">
            <a:xfrm>
              <a:off x="576" y="1680"/>
              <a:ext cx="2304" cy="2064"/>
            </a:xfrm>
            <a:prstGeom prst="rect">
              <a:avLst/>
            </a:prstGeom>
            <a:noFill/>
            <a:extLst>
              <a:ext uri="{909E8E84-426E-40dd-AFC4-6F175D3DCCD1}">
                <a14:hiddenFill xmlns="" xmlns:a14="http://schemas.microsoft.com/office/drawing/2010/main">
                  <a:solidFill>
                    <a:srgbClr val="FFFFFF"/>
                  </a:solidFill>
                </a14:hiddenFill>
              </a:ext>
            </a:extLst>
          </p:spPr>
        </p:pic>
        <p:sp>
          <p:nvSpPr>
            <p:cNvPr id="21513" name="Text Box 9"/>
            <p:cNvSpPr txBox="1">
              <a:spLocks noChangeArrowheads="1"/>
            </p:cNvSpPr>
            <p:nvPr/>
          </p:nvSpPr>
          <p:spPr bwMode="auto">
            <a:xfrm>
              <a:off x="144" y="2592"/>
              <a:ext cx="50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latin typeface="Palatino"/>
                  <a:cs typeface="Palatino"/>
                </a:rPr>
                <a:t>Inputs</a:t>
              </a:r>
            </a:p>
          </p:txBody>
        </p:sp>
        <p:sp>
          <p:nvSpPr>
            <p:cNvPr id="21514" name="Text Box 10"/>
            <p:cNvSpPr txBox="1">
              <a:spLocks noChangeArrowheads="1"/>
            </p:cNvSpPr>
            <p:nvPr/>
          </p:nvSpPr>
          <p:spPr bwMode="auto">
            <a:xfrm>
              <a:off x="2801" y="2592"/>
              <a:ext cx="60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latin typeface="Palatino"/>
                  <a:cs typeface="Palatino"/>
                </a:rPr>
                <a:t>Outputs</a:t>
              </a:r>
            </a:p>
          </p:txBody>
        </p:sp>
        <p:sp>
          <p:nvSpPr>
            <p:cNvPr id="21515" name="Text Box 11"/>
            <p:cNvSpPr txBox="1">
              <a:spLocks noChangeArrowheads="1"/>
            </p:cNvSpPr>
            <p:nvPr/>
          </p:nvSpPr>
          <p:spPr bwMode="auto">
            <a:xfrm>
              <a:off x="904" y="1205"/>
              <a:ext cx="1676" cy="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US" sz="1600" b="1">
                  <a:latin typeface="Palatino"/>
                  <a:cs typeface="Palatino"/>
                </a:rPr>
                <a:t>Neurons in the brain </a:t>
              </a:r>
            </a:p>
            <a:p>
              <a:pPr algn="ctr">
                <a:lnSpc>
                  <a:spcPct val="80000"/>
                </a:lnSpc>
              </a:pPr>
              <a:r>
                <a:rPr lang="en-US" sz="1600" b="1">
                  <a:latin typeface="Palatino"/>
                  <a:cs typeface="Palatino"/>
                </a:rPr>
                <a:t>connect with one</a:t>
              </a:r>
            </a:p>
            <a:p>
              <a:pPr algn="ctr">
                <a:lnSpc>
                  <a:spcPct val="80000"/>
                </a:lnSpc>
              </a:pPr>
              <a:r>
                <a:rPr lang="en-US" sz="1600" b="1">
                  <a:latin typeface="Palatino"/>
                  <a:cs typeface="Palatino"/>
                </a:rPr>
                <a:t>another to form networks</a:t>
              </a:r>
            </a:p>
          </p:txBody>
        </p:sp>
        <p:sp>
          <p:nvSpPr>
            <p:cNvPr id="21516" name="Text Box 12"/>
            <p:cNvSpPr txBox="1">
              <a:spLocks noChangeArrowheads="1"/>
            </p:cNvSpPr>
            <p:nvPr/>
          </p:nvSpPr>
          <p:spPr bwMode="auto">
            <a:xfrm>
              <a:off x="759" y="3744"/>
              <a:ext cx="1956" cy="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US" sz="1600" b="1" dirty="0">
                  <a:latin typeface="Palatino"/>
                  <a:cs typeface="Palatino"/>
                </a:rPr>
                <a:t>The brain learns by modifying</a:t>
              </a:r>
            </a:p>
            <a:p>
              <a:pPr algn="ctr">
                <a:lnSpc>
                  <a:spcPct val="80000"/>
                </a:lnSpc>
              </a:pPr>
              <a:r>
                <a:rPr lang="en-US" sz="1600" b="1" dirty="0">
                  <a:latin typeface="Palatino"/>
                  <a:cs typeface="Palatino"/>
                </a:rPr>
                <a:t>certain connections in </a:t>
              </a:r>
            </a:p>
            <a:p>
              <a:pPr algn="ctr">
                <a:lnSpc>
                  <a:spcPct val="80000"/>
                </a:lnSpc>
              </a:pPr>
              <a:r>
                <a:rPr lang="en-US" sz="1600" b="1" dirty="0">
                  <a:latin typeface="Palatino"/>
                  <a:cs typeface="Palatino"/>
                </a:rPr>
                <a:t>response to feedback</a:t>
              </a:r>
            </a:p>
          </p:txBody>
        </p:sp>
      </p:grpSp>
    </p:spTree>
    <p:extLst>
      <p:ext uri="{BB962C8B-B14F-4D97-AF65-F5344CB8AC3E}">
        <p14:creationId xmlns:p14="http://schemas.microsoft.com/office/powerpoint/2010/main" val="27509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615422" y="56410"/>
            <a:ext cx="6985000" cy="1143000"/>
          </a:xfrm>
        </p:spPr>
        <p:txBody>
          <a:bodyPr/>
          <a:lstStyle/>
          <a:p>
            <a:r>
              <a:rPr lang="en-US" altLang="en-US" dirty="0">
                <a:solidFill>
                  <a:srgbClr val="0000FF"/>
                </a:solidFill>
                <a:latin typeface="Palatino"/>
                <a:cs typeface="Palatino"/>
              </a:rPr>
              <a:t>The Endocrine System</a:t>
            </a:r>
          </a:p>
        </p:txBody>
      </p:sp>
      <p:sp>
        <p:nvSpPr>
          <p:cNvPr id="104451" name="Rectangle 3"/>
          <p:cNvSpPr>
            <a:spLocks noGrp="1" noChangeArrowheads="1"/>
          </p:cNvSpPr>
          <p:nvPr>
            <p:ph type="body" idx="1"/>
          </p:nvPr>
        </p:nvSpPr>
        <p:spPr>
          <a:xfrm>
            <a:off x="6705600" y="1199410"/>
            <a:ext cx="3962400" cy="5334740"/>
          </a:xfrm>
        </p:spPr>
        <p:txBody>
          <a:bodyPr>
            <a:normAutofit/>
          </a:bodyPr>
          <a:lstStyle/>
          <a:p>
            <a:pPr>
              <a:buFont typeface="Wingdings" charset="0"/>
              <a:buChar char="§"/>
            </a:pPr>
            <a:r>
              <a:rPr lang="en-US" altLang="en-US" sz="3000" dirty="0">
                <a:solidFill>
                  <a:srgbClr val="0000FF"/>
                </a:solidFill>
                <a:latin typeface="Palatino"/>
                <a:cs typeface="Palatino"/>
              </a:rPr>
              <a:t>Endocrine System</a:t>
            </a:r>
          </a:p>
          <a:p>
            <a:pPr lvl="1">
              <a:buFont typeface="Wingdings" charset="0"/>
              <a:buChar char="§"/>
            </a:pPr>
            <a:r>
              <a:rPr lang="en-US" altLang="en-US" sz="3000" dirty="0">
                <a:latin typeface="Palatino"/>
                <a:cs typeface="Palatino"/>
              </a:rPr>
              <a:t>The body’s </a:t>
            </a:r>
            <a:r>
              <a:rPr lang="ja-JP" altLang="en-US" sz="3000" dirty="0">
                <a:latin typeface="Palatino"/>
                <a:cs typeface="Palatino"/>
              </a:rPr>
              <a:t>“</a:t>
            </a:r>
            <a:r>
              <a:rPr lang="en-US" altLang="en-US" sz="3000" dirty="0">
                <a:latin typeface="Palatino"/>
                <a:cs typeface="Palatino"/>
              </a:rPr>
              <a:t>slow</a:t>
            </a:r>
            <a:r>
              <a:rPr lang="ja-JP" altLang="en-US" sz="3000" dirty="0">
                <a:latin typeface="Palatino"/>
                <a:cs typeface="Palatino"/>
              </a:rPr>
              <a:t>”</a:t>
            </a:r>
            <a:r>
              <a:rPr lang="en-US" altLang="en-US" sz="3000" dirty="0">
                <a:latin typeface="Palatino"/>
                <a:cs typeface="Palatino"/>
              </a:rPr>
              <a:t> chemical communication system</a:t>
            </a:r>
          </a:p>
          <a:p>
            <a:pPr lvl="1">
              <a:buFont typeface="Wingdings" charset="0"/>
              <a:buChar char="§"/>
            </a:pPr>
            <a:r>
              <a:rPr lang="en-US" altLang="en-US" sz="3000">
                <a:latin typeface="Palatino"/>
                <a:cs typeface="Palatino"/>
              </a:rPr>
              <a:t>Consists of </a:t>
            </a:r>
            <a:r>
              <a:rPr lang="en-US" altLang="en-US" sz="3000" dirty="0">
                <a:latin typeface="Palatino"/>
                <a:cs typeface="Palatino"/>
              </a:rPr>
              <a:t>glands that secrete hormones into the bloodstream</a:t>
            </a:r>
          </a:p>
        </p:txBody>
      </p:sp>
      <p:pic>
        <p:nvPicPr>
          <p:cNvPr id="104453" name="Picture 5" descr="D:\Art\ch02\jpg\figure 0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9410"/>
            <a:ext cx="5334000" cy="56585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1646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306</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游ゴシック</vt:lpstr>
      <vt:lpstr>Arial</vt:lpstr>
      <vt:lpstr>Calibri</vt:lpstr>
      <vt:lpstr>Calibri Light</vt:lpstr>
      <vt:lpstr>Palatino</vt:lpstr>
      <vt:lpstr>Palatino Linotype</vt:lpstr>
      <vt:lpstr>Wingdings</vt:lpstr>
      <vt:lpstr>Office Theme</vt:lpstr>
      <vt:lpstr>Nervous System, Endocrine System, Reflexes, and the Brain</vt:lpstr>
      <vt:lpstr>Any questions from the reading?</vt:lpstr>
      <vt:lpstr>The Nervous System</vt:lpstr>
      <vt:lpstr>Autonomic Nervous System (ANS)</vt:lpstr>
      <vt:lpstr>The Central Nervous System</vt:lpstr>
      <vt:lpstr>Kinds of Neurons</vt:lpstr>
      <vt:lpstr>Types of Glial Cells</vt:lpstr>
      <vt:lpstr>The Nervous System</vt:lpstr>
      <vt:lpstr>The Endocrine System</vt:lpstr>
      <vt:lpstr>The Brainstem and Thalamus</vt:lpstr>
      <vt:lpstr>The Brainstem</vt:lpstr>
      <vt:lpstr>Thalamus</vt:lpstr>
      <vt:lpstr>Cerebellum</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 Endocrine System, Reflexes, and the Brain</dc:title>
  <dc:creator>Victor Cadilla</dc:creator>
  <cp:lastModifiedBy>Victor Cadilla</cp:lastModifiedBy>
  <cp:revision>2</cp:revision>
  <dcterms:created xsi:type="dcterms:W3CDTF">2019-09-15T17:15:44Z</dcterms:created>
  <dcterms:modified xsi:type="dcterms:W3CDTF">2019-09-15T17:26:32Z</dcterms:modified>
</cp:coreProperties>
</file>