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74" r:id="rId3"/>
    <p:sldId id="262" r:id="rId4"/>
    <p:sldId id="277" r:id="rId5"/>
    <p:sldId id="280" r:id="rId6"/>
    <p:sldId id="278" r:id="rId7"/>
    <p:sldId id="263" r:id="rId8"/>
    <p:sldId id="276" r:id="rId9"/>
    <p:sldId id="265" r:id="rId10"/>
    <p:sldId id="268" r:id="rId11"/>
    <p:sldId id="269" r:id="rId12"/>
    <p:sldId id="270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72977-5F46-EB4D-8111-9098E1EC483A}" type="datetimeFigureOut">
              <a:rPr lang="en-US" smtClean="0"/>
              <a:t>9/10/17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DF00D-4E23-0643-A2AD-8E5C52CE9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8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5D1F7-D457-E943-B8D0-314788EDE8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7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016F-611E-1342-9FF5-EAACA31A8DDF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7FBF-1BAC-A340-BBA7-6671C961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4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016F-611E-1342-9FF5-EAACA31A8DDF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7FBF-1BAC-A340-BBA7-6671C961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0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016F-611E-1342-9FF5-EAACA31A8DDF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7FBF-1BAC-A340-BBA7-6671C961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7D25B3-3666-EB40-B8E8-C500F1C710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016F-611E-1342-9FF5-EAACA31A8DDF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7FBF-1BAC-A340-BBA7-6671C961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1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016F-611E-1342-9FF5-EAACA31A8DDF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7FBF-1BAC-A340-BBA7-6671C961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8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016F-611E-1342-9FF5-EAACA31A8DDF}" type="datetimeFigureOut">
              <a:rPr lang="en-US" smtClean="0"/>
              <a:t>9/10/17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7FBF-1BAC-A340-BBA7-6671C961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016F-611E-1342-9FF5-EAACA31A8DDF}" type="datetimeFigureOut">
              <a:rPr lang="en-US" smtClean="0"/>
              <a:t>9/10/17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7FBF-1BAC-A340-BBA7-6671C961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016F-611E-1342-9FF5-EAACA31A8DDF}" type="datetimeFigureOut">
              <a:rPr lang="en-US" smtClean="0"/>
              <a:t>9/10/17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7FBF-1BAC-A340-BBA7-6671C961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2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016F-611E-1342-9FF5-EAACA31A8DDF}" type="datetimeFigureOut">
              <a:rPr lang="en-US" smtClean="0"/>
              <a:t>9/10/17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7FBF-1BAC-A340-BBA7-6671C961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1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016F-611E-1342-9FF5-EAACA31A8DDF}" type="datetimeFigureOut">
              <a:rPr lang="en-US" smtClean="0"/>
              <a:t>9/10/17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7FBF-1BAC-A340-BBA7-6671C961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016F-611E-1342-9FF5-EAACA31A8DDF}" type="datetimeFigureOut">
              <a:rPr lang="en-US" smtClean="0"/>
              <a:t>9/10/17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7FBF-1BAC-A340-BBA7-6671C961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8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0016F-611E-1342-9FF5-EAACA31A8DDF}" type="datetimeFigureOut">
              <a:rPr lang="en-US" smtClean="0"/>
              <a:t>9/10/17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7FBF-1BAC-A340-BBA7-6671C961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1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Neuroscience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Neurons and Neurotransmitters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2937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467"/>
            <a:ext cx="9144000" cy="796515"/>
          </a:xfrm>
        </p:spPr>
        <p:txBody>
          <a:bodyPr>
            <a:normAutofit/>
          </a:bodyPr>
          <a:lstStyle/>
          <a:p>
            <a:r>
              <a:rPr lang="en-US" altLang="en-US" sz="3800" dirty="0" smtClean="0">
                <a:latin typeface="Palatino"/>
                <a:cs typeface="Palatino"/>
              </a:rPr>
              <a:t>Neuron-to-Neuron </a:t>
            </a:r>
            <a:r>
              <a:rPr lang="en-US" altLang="en-US" sz="3800" dirty="0">
                <a:latin typeface="Palatino"/>
                <a:cs typeface="Palatino"/>
              </a:rPr>
              <a:t>Communication</a:t>
            </a:r>
          </a:p>
        </p:txBody>
      </p:sp>
      <p:pic>
        <p:nvPicPr>
          <p:cNvPr id="5" name="Picture 4" descr="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2" y="804982"/>
            <a:ext cx="8656619" cy="559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4" name="Picture 26" descr="table-02-01.jpg                                                0001F5E7BFD                            B892F25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82"/>
            <a:ext cx="9144000" cy="558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 this chart on page 58!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237067"/>
            <a:ext cx="6985000" cy="1143000"/>
          </a:xfrm>
        </p:spPr>
        <p:txBody>
          <a:bodyPr/>
          <a:lstStyle/>
          <a:p>
            <a:r>
              <a:rPr lang="en-US" altLang="en-US" sz="4400" dirty="0">
                <a:latin typeface="Palatino"/>
                <a:cs typeface="Palatino"/>
              </a:rPr>
              <a:t>Neural Communication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067"/>
            <a:ext cx="457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81000" y="5875867"/>
            <a:ext cx="3886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latin typeface="Palatino"/>
                <a:cs typeface="Palatino"/>
              </a:rPr>
              <a:t>Serotonin Pathways</a:t>
            </a:r>
          </a:p>
        </p:txBody>
      </p:sp>
      <p:grpSp>
        <p:nvGrpSpPr>
          <p:cNvPr id="72713" name="Group 9"/>
          <p:cNvGrpSpPr>
            <a:grpSpLocks/>
          </p:cNvGrpSpPr>
          <p:nvPr/>
        </p:nvGrpSpPr>
        <p:grpSpPr bwMode="auto">
          <a:xfrm>
            <a:off x="4572000" y="1380067"/>
            <a:ext cx="4572000" cy="4865688"/>
            <a:chOff x="1440" y="1056"/>
            <a:chExt cx="2880" cy="3065"/>
          </a:xfrm>
        </p:grpSpPr>
        <p:pic>
          <p:nvPicPr>
            <p:cNvPr id="7271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056"/>
              <a:ext cx="2880" cy="3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2715" name="Text Box 11"/>
            <p:cNvSpPr txBox="1">
              <a:spLocks noChangeArrowheads="1"/>
            </p:cNvSpPr>
            <p:nvPr/>
          </p:nvSpPr>
          <p:spPr bwMode="auto">
            <a:xfrm>
              <a:off x="1920" y="3888"/>
              <a:ext cx="1493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latin typeface="Palatino"/>
                  <a:cs typeface="Palatino"/>
                </a:rPr>
                <a:t>Dopamine Pathways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13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111250" y="228600"/>
            <a:ext cx="6985000" cy="1143000"/>
          </a:xfrm>
        </p:spPr>
        <p:txBody>
          <a:bodyPr/>
          <a:lstStyle/>
          <a:p>
            <a:r>
              <a:rPr lang="en-US" altLang="en-US" sz="4400" dirty="0">
                <a:solidFill>
                  <a:srgbClr val="0000FF"/>
                </a:solidFill>
                <a:latin typeface="Palatino"/>
                <a:cs typeface="Palatino"/>
              </a:rPr>
              <a:t>Neural Communication</a:t>
            </a:r>
          </a:p>
        </p:txBody>
      </p:sp>
      <p:grpSp>
        <p:nvGrpSpPr>
          <p:cNvPr id="76803" name="Group 2051"/>
          <p:cNvGrpSpPr>
            <a:grpSpLocks/>
          </p:cNvGrpSpPr>
          <p:nvPr/>
        </p:nvGrpSpPr>
        <p:grpSpPr bwMode="auto">
          <a:xfrm>
            <a:off x="-33867" y="1468438"/>
            <a:ext cx="9236075" cy="4978400"/>
            <a:chOff x="-58" y="960"/>
            <a:chExt cx="5818" cy="3136"/>
          </a:xfrm>
        </p:grpSpPr>
        <p:pic>
          <p:nvPicPr>
            <p:cNvPr id="76804" name="Picture 20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104"/>
              <a:ext cx="2352" cy="1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6805" name="Picture 20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064"/>
              <a:ext cx="2016" cy="1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6806" name="Picture 20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934"/>
              <a:ext cx="2064" cy="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6807" name="Text Box 2055"/>
            <p:cNvSpPr txBox="1">
              <a:spLocks noChangeArrowheads="1"/>
            </p:cNvSpPr>
            <p:nvPr/>
          </p:nvSpPr>
          <p:spPr bwMode="auto">
            <a:xfrm>
              <a:off x="-58" y="1079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1800" b="1">
                <a:latin typeface="Palatino"/>
                <a:cs typeface="Palatino"/>
              </a:endParaRPr>
            </a:p>
          </p:txBody>
        </p:sp>
        <p:sp>
          <p:nvSpPr>
            <p:cNvPr id="76808" name="Rectangle 2056"/>
            <p:cNvSpPr>
              <a:spLocks noChangeArrowheads="1"/>
            </p:cNvSpPr>
            <p:nvPr/>
          </p:nvSpPr>
          <p:spPr bwMode="auto">
            <a:xfrm>
              <a:off x="336" y="1056"/>
              <a:ext cx="144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Palatino"/>
                <a:cs typeface="Palatino"/>
              </a:endParaRPr>
            </a:p>
          </p:txBody>
        </p:sp>
        <p:sp>
          <p:nvSpPr>
            <p:cNvPr id="76809" name="Rectangle 2057"/>
            <p:cNvSpPr>
              <a:spLocks noChangeArrowheads="1"/>
            </p:cNvSpPr>
            <p:nvPr/>
          </p:nvSpPr>
          <p:spPr bwMode="auto">
            <a:xfrm>
              <a:off x="1920" y="1152"/>
              <a:ext cx="76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Palatino"/>
                <a:cs typeface="Palatino"/>
              </a:endParaRPr>
            </a:p>
          </p:txBody>
        </p:sp>
        <p:sp>
          <p:nvSpPr>
            <p:cNvPr id="76810" name="Rectangle 2058"/>
            <p:cNvSpPr>
              <a:spLocks noChangeArrowheads="1"/>
            </p:cNvSpPr>
            <p:nvPr/>
          </p:nvSpPr>
          <p:spPr bwMode="auto">
            <a:xfrm>
              <a:off x="0" y="960"/>
              <a:ext cx="12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Palatino"/>
                  <a:cs typeface="Palatino"/>
                </a:rPr>
                <a:t>Neurotransmitter </a:t>
              </a:r>
            </a:p>
            <a:p>
              <a:r>
                <a:rPr lang="en-US" sz="1800" b="1">
                  <a:latin typeface="Palatino"/>
                  <a:cs typeface="Palatino"/>
                </a:rPr>
                <a:t>molecule</a:t>
              </a:r>
            </a:p>
          </p:txBody>
        </p:sp>
        <p:sp>
          <p:nvSpPr>
            <p:cNvPr id="76811" name="Rectangle 2059"/>
            <p:cNvSpPr>
              <a:spLocks noChangeArrowheads="1"/>
            </p:cNvSpPr>
            <p:nvPr/>
          </p:nvSpPr>
          <p:spPr bwMode="auto">
            <a:xfrm>
              <a:off x="1584" y="1008"/>
              <a:ext cx="10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Palatino"/>
                  <a:cs typeface="Palatino"/>
                </a:rPr>
                <a:t>Receiving cell</a:t>
              </a:r>
            </a:p>
            <a:p>
              <a:r>
                <a:rPr lang="en-US" sz="1800" b="1">
                  <a:latin typeface="Palatino"/>
                  <a:cs typeface="Palatino"/>
                </a:rPr>
                <a:t>membrane</a:t>
              </a:r>
            </a:p>
          </p:txBody>
        </p:sp>
        <p:sp>
          <p:nvSpPr>
            <p:cNvPr id="76812" name="Rectangle 2060"/>
            <p:cNvSpPr>
              <a:spLocks noChangeArrowheads="1"/>
            </p:cNvSpPr>
            <p:nvPr/>
          </p:nvSpPr>
          <p:spPr bwMode="auto">
            <a:xfrm>
              <a:off x="336" y="2064"/>
              <a:ext cx="81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Palatino"/>
                <a:cs typeface="Palatino"/>
              </a:endParaRPr>
            </a:p>
          </p:txBody>
        </p:sp>
        <p:sp>
          <p:nvSpPr>
            <p:cNvPr id="76813" name="Rectangle 2061"/>
            <p:cNvSpPr>
              <a:spLocks noChangeArrowheads="1"/>
            </p:cNvSpPr>
            <p:nvPr/>
          </p:nvSpPr>
          <p:spPr bwMode="auto">
            <a:xfrm>
              <a:off x="0" y="2064"/>
              <a:ext cx="12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Palatino"/>
                  <a:cs typeface="Palatino"/>
                </a:rPr>
                <a:t>Receptor site on</a:t>
              </a:r>
            </a:p>
            <a:p>
              <a:r>
                <a:rPr lang="en-US" sz="1800" b="1">
                  <a:latin typeface="Palatino"/>
                  <a:cs typeface="Palatino"/>
                </a:rPr>
                <a:t>receiving neuron</a:t>
              </a:r>
            </a:p>
          </p:txBody>
        </p:sp>
        <p:sp>
          <p:nvSpPr>
            <p:cNvPr id="76814" name="Rectangle 2062"/>
            <p:cNvSpPr>
              <a:spLocks noChangeArrowheads="1"/>
            </p:cNvSpPr>
            <p:nvPr/>
          </p:nvSpPr>
          <p:spPr bwMode="auto">
            <a:xfrm>
              <a:off x="3264" y="2112"/>
              <a:ext cx="5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Palatino"/>
                <a:cs typeface="Palatino"/>
              </a:endParaRPr>
            </a:p>
          </p:txBody>
        </p:sp>
        <p:sp>
          <p:nvSpPr>
            <p:cNvPr id="76815" name="Rectangle 2063"/>
            <p:cNvSpPr>
              <a:spLocks noChangeArrowheads="1"/>
            </p:cNvSpPr>
            <p:nvPr/>
          </p:nvSpPr>
          <p:spPr bwMode="auto">
            <a:xfrm>
              <a:off x="4800" y="2928"/>
              <a:ext cx="624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Palatino"/>
                <a:cs typeface="Palatino"/>
              </a:endParaRPr>
            </a:p>
          </p:txBody>
        </p:sp>
        <p:sp>
          <p:nvSpPr>
            <p:cNvPr id="76816" name="Rectangle 2064"/>
            <p:cNvSpPr>
              <a:spLocks noChangeArrowheads="1"/>
            </p:cNvSpPr>
            <p:nvPr/>
          </p:nvSpPr>
          <p:spPr bwMode="auto">
            <a:xfrm>
              <a:off x="3216" y="1968"/>
              <a:ext cx="12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Palatino"/>
                  <a:cs typeface="Palatino"/>
                </a:rPr>
                <a:t>Agonist mimics</a:t>
              </a:r>
            </a:p>
            <a:p>
              <a:r>
                <a:rPr lang="en-US" sz="1800" b="1" dirty="0">
                  <a:latin typeface="Palatino"/>
                  <a:cs typeface="Palatino"/>
                </a:rPr>
                <a:t>neurotransmitter</a:t>
              </a:r>
            </a:p>
          </p:txBody>
        </p:sp>
        <p:sp>
          <p:nvSpPr>
            <p:cNvPr id="76817" name="Rectangle 2065"/>
            <p:cNvSpPr>
              <a:spLocks noChangeArrowheads="1"/>
            </p:cNvSpPr>
            <p:nvPr/>
          </p:nvSpPr>
          <p:spPr bwMode="auto">
            <a:xfrm>
              <a:off x="4492" y="2496"/>
              <a:ext cx="126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Palatino"/>
                  <a:cs typeface="Palatino"/>
                </a:rPr>
                <a:t>Antagonist</a:t>
              </a:r>
            </a:p>
            <a:p>
              <a:r>
                <a:rPr lang="en-US" sz="1800" b="1" dirty="0">
                  <a:latin typeface="Palatino"/>
                  <a:cs typeface="Palatino"/>
                </a:rPr>
                <a:t>blocks</a:t>
              </a:r>
            </a:p>
            <a:p>
              <a:r>
                <a:rPr lang="en-US" sz="1800" b="1" dirty="0">
                  <a:latin typeface="Palatino"/>
                  <a:cs typeface="Palatino"/>
                </a:rPr>
                <a:t>neurotransmitter</a:t>
              </a:r>
            </a:p>
          </p:txBody>
        </p:sp>
      </p:grpSp>
      <p:sp>
        <p:nvSpPr>
          <p:cNvPr id="76820" name="Rectangle 2068"/>
          <p:cNvSpPr>
            <a:spLocks noChangeArrowheads="1"/>
          </p:cNvSpPr>
          <p:nvPr/>
        </p:nvSpPr>
        <p:spPr bwMode="auto">
          <a:xfrm>
            <a:off x="4419600" y="1981200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FF0000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7884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Palatino"/>
                <a:cs typeface="Palatino"/>
              </a:rPr>
              <a:t>Blood-Brain Barrier</a:t>
            </a:r>
            <a:endParaRPr lang="en-US" dirty="0">
              <a:solidFill>
                <a:srgbClr val="0000FF"/>
              </a:solidFill>
              <a:latin typeface="Palatino"/>
              <a:cs typeface="Palatino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Barrier that separates blood and the brain and central nervous system.</a:t>
            </a:r>
          </a:p>
          <a:p>
            <a:r>
              <a:rPr lang="en-US" dirty="0" smtClean="0">
                <a:latin typeface="Palatino"/>
                <a:cs typeface="Palatino"/>
              </a:rPr>
              <a:t>Prevents toxic stuff from entering brain</a:t>
            </a:r>
          </a:p>
          <a:p>
            <a:r>
              <a:rPr lang="en-US" dirty="0" smtClean="0">
                <a:latin typeface="Palatino"/>
                <a:cs typeface="Palatino"/>
              </a:rPr>
              <a:t>Makes it hard to treat chemical imbalances in the brain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4" name="Picture 3" descr="BloodBrainBarri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736"/>
            <a:ext cx="4495800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1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alatino"/>
                <a:cs typeface="Palatino"/>
              </a:rPr>
              <a:t>What Happens When an Action Potential is Fired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64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Palatino"/>
                <a:cs typeface="Palatino"/>
              </a:rPr>
              <a:t>STEP 1: </a:t>
            </a:r>
            <a:r>
              <a:rPr lang="en-US" dirty="0" smtClean="0">
                <a:latin typeface="Palatino"/>
                <a:cs typeface="Palatino"/>
              </a:rPr>
              <a:t>Stimulation from other neurons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Palatino"/>
                <a:cs typeface="Palatino"/>
              </a:rPr>
              <a:t>STEP 2: </a:t>
            </a:r>
            <a:r>
              <a:rPr lang="en-US" dirty="0" smtClean="0">
                <a:latin typeface="Palatino"/>
                <a:cs typeface="Palatino"/>
              </a:rPr>
              <a:t>Stimulation reaches threshold potential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Palatino"/>
                <a:cs typeface="Palatino"/>
              </a:rPr>
              <a:t>STEP 3: </a:t>
            </a:r>
            <a:r>
              <a:rPr lang="en-US" dirty="0" smtClean="0">
                <a:latin typeface="Palatino"/>
                <a:cs typeface="Palatino"/>
              </a:rPr>
              <a:t>Depolarization occurs when Na+ ions enter axon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Palatino"/>
                <a:cs typeface="Palatino"/>
              </a:rPr>
              <a:t>STEP 4: </a:t>
            </a:r>
            <a:r>
              <a:rPr lang="en-US" dirty="0" smtClean="0">
                <a:latin typeface="Palatino"/>
                <a:cs typeface="Palatino"/>
              </a:rPr>
              <a:t>Repolarization occurs when Na+ Channels close and K+ channels open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Palatino"/>
                <a:cs typeface="Palatino"/>
              </a:rPr>
              <a:t>STEP 5: </a:t>
            </a:r>
            <a:r>
              <a:rPr lang="en-US" dirty="0" smtClean="0">
                <a:latin typeface="Palatino"/>
                <a:cs typeface="Palatino"/>
              </a:rPr>
              <a:t>Hyperpolarization occurs when cell interior is more negative than its resting potential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Palatino"/>
                <a:cs typeface="Palatino"/>
              </a:rPr>
              <a:t>STEP 6</a:t>
            </a:r>
            <a:r>
              <a:rPr lang="en-US" dirty="0" smtClean="0">
                <a:latin typeface="Palatino"/>
                <a:cs typeface="Palatino"/>
              </a:rPr>
              <a:t>: Resting potential is reached when K+ returned to cell interior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78407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8" descr="color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/>
          <a:stretch>
            <a:fillRect/>
          </a:stretch>
        </p:blipFill>
        <p:spPr>
          <a:xfrm>
            <a:off x="457200" y="1"/>
            <a:ext cx="8461829" cy="6126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94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22F2-A7C5-EB4C-926A-491884A02C3A}" type="slidenum">
              <a:rPr lang="en-US"/>
              <a:pPr/>
              <a:t>3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Action </a:t>
            </a:r>
            <a:r>
              <a:rPr lang="en-US" sz="4000" dirty="0" smtClean="0">
                <a:latin typeface="Palatino Linotype" charset="0"/>
              </a:rPr>
              <a:t>Potential and Threshold</a:t>
            </a:r>
            <a:endParaRPr lang="en-US" sz="4000" dirty="0">
              <a:latin typeface="Palatino Linotype" charset="0"/>
            </a:endParaRPr>
          </a:p>
        </p:txBody>
      </p:sp>
      <p:pic>
        <p:nvPicPr>
          <p:cNvPr id="194573" name="Picture 13" descr="12673_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83867"/>
            <a:ext cx="8140700" cy="57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25333" y="1538410"/>
            <a:ext cx="4961467" cy="230761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>
                <a:solidFill>
                  <a:srgbClr val="0000FF"/>
                </a:solidFill>
                <a:latin typeface="Palatino Linotype" charset="0"/>
              </a:rPr>
              <a:t>Action </a:t>
            </a:r>
            <a:r>
              <a:rPr lang="en-US" sz="2800" dirty="0" smtClean="0">
                <a:solidFill>
                  <a:srgbClr val="0000FF"/>
                </a:solidFill>
                <a:latin typeface="Palatino Linotype" charset="0"/>
              </a:rPr>
              <a:t>Potential (A.K.A. Neural Impulse): </a:t>
            </a:r>
            <a:r>
              <a:rPr lang="en-US" sz="2800" dirty="0" smtClean="0">
                <a:latin typeface="Palatino Linotype" charset="0"/>
              </a:rPr>
              <a:t>An electrical </a:t>
            </a:r>
            <a:r>
              <a:rPr lang="en-US" sz="2800" dirty="0">
                <a:latin typeface="Palatino Linotype" charset="0"/>
              </a:rPr>
              <a:t>charge that travels down an </a:t>
            </a:r>
            <a:r>
              <a:rPr lang="en-US" sz="2800" dirty="0" smtClean="0">
                <a:latin typeface="Palatino Linotype" charset="0"/>
              </a:rPr>
              <a:t>axon.</a:t>
            </a:r>
          </a:p>
        </p:txBody>
      </p:sp>
    </p:spTree>
    <p:extLst>
      <p:ext uri="{BB962C8B-B14F-4D97-AF65-F5344CB8AC3E}">
        <p14:creationId xmlns:p14="http://schemas.microsoft.com/office/powerpoint/2010/main" val="417021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9976"/>
            <a:ext cx="8229600" cy="906002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Key Terms for Action Potentials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0971" y="965978"/>
            <a:ext cx="8763932" cy="55096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Palatino"/>
                <a:cs typeface="Palatino"/>
              </a:rPr>
              <a:t>Resting Membrane Potential </a:t>
            </a:r>
            <a:r>
              <a:rPr lang="en-US" dirty="0" smtClean="0">
                <a:latin typeface="Palatino"/>
                <a:cs typeface="Palatino"/>
              </a:rPr>
              <a:t>– normal voltage of neural membrane</a:t>
            </a:r>
          </a:p>
          <a:p>
            <a:r>
              <a:rPr lang="en-US" dirty="0" smtClean="0">
                <a:solidFill>
                  <a:srgbClr val="0000FF"/>
                </a:solidFill>
                <a:latin typeface="Palatino"/>
                <a:cs typeface="Palatino"/>
              </a:rPr>
              <a:t>Threshold (Potential) </a:t>
            </a:r>
            <a:r>
              <a:rPr lang="en-US" dirty="0" smtClean="0">
                <a:latin typeface="Palatino"/>
                <a:cs typeface="Palatino"/>
              </a:rPr>
              <a:t>– voltage needed to send an action potential</a:t>
            </a:r>
          </a:p>
          <a:p>
            <a:r>
              <a:rPr lang="en-US" dirty="0" smtClean="0">
                <a:solidFill>
                  <a:srgbClr val="0000FF"/>
                </a:solidFill>
                <a:latin typeface="Palatino"/>
                <a:cs typeface="Palatino"/>
              </a:rPr>
              <a:t>Depolarization</a:t>
            </a:r>
            <a:r>
              <a:rPr lang="en-US" dirty="0" smtClean="0">
                <a:latin typeface="Palatino"/>
                <a:cs typeface="Palatino"/>
              </a:rPr>
              <a:t> – when axon is flooded by positive sodium ions </a:t>
            </a:r>
            <a:r>
              <a:rPr lang="en-US" dirty="0" smtClean="0">
                <a:latin typeface="Palatino"/>
                <a:cs typeface="Palatino"/>
              </a:rPr>
              <a:t>(Na+)</a:t>
            </a:r>
            <a:endParaRPr lang="en-US" dirty="0" smtClean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18026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2886" y="3798686"/>
            <a:ext cx="3934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*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344627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Key Terms for Action Potentials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Palatino"/>
                <a:cs typeface="Palatino"/>
              </a:rPr>
              <a:t>Repolarization</a:t>
            </a:r>
            <a:r>
              <a:rPr lang="en-US" dirty="0" smtClean="0">
                <a:latin typeface="Palatino"/>
                <a:cs typeface="Palatino"/>
              </a:rPr>
              <a:t> – when the axon returns to its negative voltage (loses Na+ and K+ ions)</a:t>
            </a:r>
          </a:p>
          <a:p>
            <a:r>
              <a:rPr lang="en-US" dirty="0" smtClean="0">
                <a:solidFill>
                  <a:srgbClr val="0000FF"/>
                </a:solidFill>
                <a:latin typeface="Palatino"/>
                <a:cs typeface="Palatino"/>
              </a:rPr>
              <a:t>Hyperpolarization</a:t>
            </a:r>
            <a:r>
              <a:rPr lang="en-US" dirty="0" smtClean="0">
                <a:latin typeface="Palatino"/>
                <a:cs typeface="Palatino"/>
              </a:rPr>
              <a:t> – when axon voltage is more negative than its resting membrane potential </a:t>
            </a:r>
          </a:p>
          <a:p>
            <a:r>
              <a:rPr lang="en-US" dirty="0" smtClean="0">
                <a:solidFill>
                  <a:srgbClr val="0000FF"/>
                </a:solidFill>
                <a:latin typeface="Palatino"/>
                <a:cs typeface="Palatino"/>
              </a:rPr>
              <a:t>Refractory Period </a:t>
            </a:r>
            <a:r>
              <a:rPr lang="en-US" dirty="0" smtClean="0">
                <a:latin typeface="Palatino"/>
                <a:cs typeface="Palatino"/>
              </a:rPr>
              <a:t>– occurs during repolarization and hyperpolarization, a neuron is unable to fire another action potential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5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2886" y="3798686"/>
            <a:ext cx="3934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*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257820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ction-potential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3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8833-3116-B043-846C-6FA4A6D3C6DB}" type="slidenum">
              <a:rPr lang="en-US"/>
              <a:pPr/>
              <a:t>9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088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Palatino Linotype" charset="0"/>
              </a:rPr>
              <a:t>Sodium-Potassium Pumps </a:t>
            </a:r>
            <a:endParaRPr lang="en-US" sz="4000" dirty="0">
              <a:latin typeface="Palatino Linotype" charset="0"/>
            </a:endParaRP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185087"/>
            <a:ext cx="7772400" cy="4280169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800" dirty="0" smtClean="0">
                <a:solidFill>
                  <a:srgbClr val="0000FF"/>
                </a:solidFill>
                <a:latin typeface="Palatino Linotype" charset="0"/>
              </a:rPr>
              <a:t>Sodium</a:t>
            </a:r>
            <a:r>
              <a:rPr lang="en-US" sz="2800" dirty="0">
                <a:solidFill>
                  <a:srgbClr val="0000FF"/>
                </a:solidFill>
                <a:latin typeface="Palatino Linotype" charset="0"/>
              </a:rPr>
              <a:t>-Potassium Pumps:</a:t>
            </a:r>
            <a:r>
              <a:rPr lang="en-US" sz="2800" dirty="0">
                <a:latin typeface="Palatino Linotype" charset="0"/>
              </a:rPr>
              <a:t> </a:t>
            </a:r>
            <a:r>
              <a:rPr lang="en-US" sz="2800" dirty="0" smtClean="0">
                <a:latin typeface="Palatino Linotype" charset="0"/>
              </a:rPr>
              <a:t>pumps positive </a:t>
            </a:r>
            <a:r>
              <a:rPr lang="en-US" sz="2800" dirty="0">
                <a:latin typeface="Palatino Linotype" charset="0"/>
              </a:rPr>
              <a:t>ions out from the inside of the neuron, making them ready for another action potential.</a:t>
            </a:r>
          </a:p>
        </p:txBody>
      </p:sp>
      <p:pic>
        <p:nvPicPr>
          <p:cNvPr id="3" name="Picture 2" descr="48_06bMembranePotentialB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64" y="2771944"/>
            <a:ext cx="7190001" cy="35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1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302</Words>
  <Application>Microsoft Macintosh PowerPoint</Application>
  <PresentationFormat>On-screen Show (4:3)</PresentationFormat>
  <Paragraphs>47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Neuroscience</vt:lpstr>
      <vt:lpstr>PowerPoint Presentation</vt:lpstr>
      <vt:lpstr>Action Potential and Threshold</vt:lpstr>
      <vt:lpstr>Key Terms for Action Potentials</vt:lpstr>
      <vt:lpstr>PowerPoint Presentation</vt:lpstr>
      <vt:lpstr>More Key Terms for Action Potentials</vt:lpstr>
      <vt:lpstr>PowerPoint Presentation</vt:lpstr>
      <vt:lpstr>PowerPoint Presentation</vt:lpstr>
      <vt:lpstr>Sodium-Potassium Pumps </vt:lpstr>
      <vt:lpstr>Neuron-to-Neuron Communication</vt:lpstr>
      <vt:lpstr>Check out this chart on page 58!</vt:lpstr>
      <vt:lpstr>Neural Communication</vt:lpstr>
      <vt:lpstr>Neural Communication</vt:lpstr>
      <vt:lpstr>Blood-Brain Barrier</vt:lpstr>
      <vt:lpstr>What Happens When an Action Potential is Fired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</dc:title>
  <dc:creator>Durham Public Schools</dc:creator>
  <cp:lastModifiedBy>Durham Public Schools</cp:lastModifiedBy>
  <cp:revision>9</cp:revision>
  <dcterms:created xsi:type="dcterms:W3CDTF">2017-09-10T19:42:11Z</dcterms:created>
  <dcterms:modified xsi:type="dcterms:W3CDTF">2017-09-10T21:11:43Z</dcterms:modified>
</cp:coreProperties>
</file>