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84" r:id="rId3"/>
    <p:sldId id="278" r:id="rId4"/>
    <p:sldId id="285" r:id="rId5"/>
    <p:sldId id="279" r:id="rId6"/>
    <p:sldId id="280" r:id="rId7"/>
    <p:sldId id="283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86" r:id="rId17"/>
    <p:sldId id="266" r:id="rId18"/>
    <p:sldId id="268" r:id="rId19"/>
    <p:sldId id="270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0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2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96E51-5A7A-4849-BFBF-C72F198F98B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59C3-CD90-0E41-B042-19139615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2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Psychology 7e in Modules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7CF31-C45C-6C43-9535-256C3E4B746E}" type="slidenum">
              <a:rPr lang="en-US"/>
              <a:pPr/>
              <a:t>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OBJECTIVE 1</a:t>
            </a:r>
            <a:r>
              <a:rPr lang="en-US" b="1">
                <a:cs typeface="Arial" charset="0"/>
              </a:rPr>
              <a:t>| Describe hindsight bias and explain how it can make research findings seem like mere common sense.</a:t>
            </a:r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Anything seems commonplace, once explained.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  <a:r>
              <a:rPr lang="en-US" i="1"/>
              <a:t>Dr. Watson to Sherlock Holmes.</a:t>
            </a:r>
          </a:p>
          <a:p>
            <a:r>
              <a:rPr lang="en-US"/>
              <a:t>Two phenomena – hindsight bias and judgmental overconfidence – illustrate why we cannot rely solely on intuition and common sense.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47104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Psychology 7e in Modules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C8109-242D-4A4D-B297-1FFE9D72D3A9}" type="slidenum">
              <a:rPr lang="en-US"/>
              <a:pPr/>
              <a:t>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OBJECTIVE 2</a:t>
            </a:r>
            <a:r>
              <a:rPr lang="en-US" b="1">
                <a:cs typeface="Arial" charset="0"/>
              </a:rPr>
              <a:t>| Describe how overconfidence contaminates our everyday judgments.</a:t>
            </a:r>
          </a:p>
        </p:txBody>
      </p:sp>
    </p:spTree>
    <p:extLst>
      <p:ext uri="{BB962C8B-B14F-4D97-AF65-F5344CB8AC3E}">
        <p14:creationId xmlns:p14="http://schemas.microsoft.com/office/powerpoint/2010/main" val="300038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Psychology 7e in Modules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3695F-00E8-FB49-917B-D3680AECED5B}" type="slidenum">
              <a:rPr lang="en-US"/>
              <a:pPr/>
              <a:t>17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OBJECTIVE 8</a:t>
            </a:r>
            <a:r>
              <a:rPr lang="en-US" b="1">
                <a:cs typeface="Arial" charset="0"/>
              </a:rPr>
              <a:t>| Describe positive and negative correlations and explain how correlational measures can aid the process of prediction.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Psychology 7e in Modules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A4810-2080-394E-99DF-EF1754E50CC4}" type="slidenum">
              <a:rPr lang="en-US"/>
              <a:pPr/>
              <a:t>20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OBJECTIVE 10</a:t>
            </a:r>
            <a:r>
              <a:rPr lang="en-US" b="1">
                <a:cs typeface="Arial" charset="0"/>
              </a:rPr>
              <a:t>| Describe how people form illusory correlations.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Psychology 7e in Modules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635FA8-2EF4-284D-AC16-232779612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696D-DA9B-BF4C-A1B8-07DFC98DAB4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2532-6ECF-F54C-B6A3-E86D45326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Doing Research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do we do it in psychology?</a:t>
            </a:r>
          </a:p>
          <a:p>
            <a:r>
              <a:rPr lang="en-US" dirty="0" smtClean="0"/>
              <a:t>What does research look like in psychology?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One individual is studied in depth </a:t>
            </a:r>
          </a:p>
          <a:p>
            <a:pPr lvl="1"/>
            <a:r>
              <a:rPr lang="en-US" dirty="0" smtClean="0"/>
              <a:t>Clinical Study: Same method but with a psychotherapist and their patient</a:t>
            </a:r>
          </a:p>
          <a:p>
            <a:r>
              <a:rPr lang="en-US" dirty="0" smtClean="0"/>
              <a:t>Pros?</a:t>
            </a:r>
          </a:p>
          <a:p>
            <a:r>
              <a:rPr lang="en-US" dirty="0" smtClean="0"/>
              <a:t>Cons?</a:t>
            </a:r>
          </a:p>
        </p:txBody>
      </p:sp>
      <p:pic>
        <p:nvPicPr>
          <p:cNvPr id="4" name="Picture 4" descr="psychothera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5" t="7408" r="9953" b="9261"/>
          <a:stretch>
            <a:fillRect/>
          </a:stretch>
        </p:blipFill>
        <p:spPr>
          <a:xfrm>
            <a:off x="5010621" y="2842270"/>
            <a:ext cx="3505573" cy="38830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5268516"/>
            <a:ext cx="430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all patients respond similarly to psychotherapy?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Surveys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alatino Linotype" charset="0"/>
              </a:rPr>
              <a:t>People self-report attitudes, opinions or </a:t>
            </a:r>
            <a:r>
              <a:rPr lang="en-US" dirty="0" smtClean="0">
                <a:latin typeface="Palatino Linotype" charset="0"/>
              </a:rPr>
              <a:t>behaviors</a:t>
            </a:r>
          </a:p>
          <a:p>
            <a:r>
              <a:rPr lang="en-US" dirty="0" smtClean="0">
                <a:latin typeface="Palatino Linotype" charset="0"/>
              </a:rPr>
              <a:t>Pros?</a:t>
            </a:r>
            <a:endParaRPr lang="en-US" dirty="0">
              <a:latin typeface="Palatino Linotype" charset="0"/>
            </a:endParaRPr>
          </a:p>
          <a:p>
            <a:endParaRPr lang="en-US" dirty="0"/>
          </a:p>
        </p:txBody>
      </p:sp>
      <p:pic>
        <p:nvPicPr>
          <p:cNvPr id="4" name="Picture 4" descr="surv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5388" y="3772610"/>
            <a:ext cx="4829512" cy="28178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8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Sampling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Palatino"/>
                <a:cs typeface="Palatino"/>
              </a:rPr>
              <a:t>Must be </a:t>
            </a:r>
            <a:r>
              <a:rPr lang="en-US" u="sng" dirty="0" smtClean="0">
                <a:solidFill>
                  <a:srgbClr val="FFFFFF"/>
                </a:solidFill>
                <a:latin typeface="Palatino"/>
                <a:cs typeface="Palatino"/>
              </a:rPr>
              <a:t>random</a:t>
            </a:r>
            <a:r>
              <a:rPr lang="en-US" dirty="0" smtClean="0">
                <a:solidFill>
                  <a:srgbClr val="FFFFFF"/>
                </a:solidFill>
                <a:latin typeface="Palatino"/>
                <a:cs typeface="Palatino"/>
              </a:rPr>
              <a:t> and </a:t>
            </a:r>
            <a:r>
              <a:rPr lang="en-US" u="sng" dirty="0" smtClean="0">
                <a:solidFill>
                  <a:srgbClr val="FFFFFF"/>
                </a:solidFill>
                <a:latin typeface="Palatino"/>
                <a:cs typeface="Palatino"/>
              </a:rPr>
              <a:t>representative</a:t>
            </a:r>
            <a:r>
              <a:rPr lang="en-US" dirty="0" smtClean="0">
                <a:solidFill>
                  <a:srgbClr val="FFFFFF"/>
                </a:solidFill>
                <a:latin typeface="Palatino"/>
                <a:cs typeface="Palatino"/>
              </a:rPr>
              <a:t> sample of the population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Palatino"/>
                <a:cs typeface="Palatino"/>
              </a:rPr>
              <a:t>Population = everyone in the group being studied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Palatino"/>
                <a:cs typeface="Palatino"/>
              </a:rPr>
              <a:t>False Consensus Effect</a:t>
            </a:r>
            <a:endParaRPr lang="en-US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052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Palatino"/>
                <a:cs typeface="Palatino"/>
              </a:rPr>
              <a:t>Words are Hard: Problems w/Framing</a:t>
            </a:r>
            <a:endParaRPr lang="en-US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FFFFFF"/>
                </a:solidFill>
                <a:latin typeface="Palatino"/>
                <a:cs typeface="Palatino"/>
              </a:rPr>
              <a:t>Wording can change the results of a survey.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Palatino"/>
                <a:cs typeface="Palatino"/>
              </a:rPr>
              <a:t>Example: 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Palatino"/>
                <a:cs typeface="Palatino"/>
              </a:rPr>
              <a:t>“Should people be </a:t>
            </a:r>
            <a:r>
              <a:rPr lang="en-US" i="1" dirty="0">
                <a:solidFill>
                  <a:srgbClr val="FFFFFF"/>
                </a:solidFill>
                <a:latin typeface="Palatino"/>
                <a:cs typeface="Palatino"/>
              </a:rPr>
              <a:t>allowed</a:t>
            </a:r>
            <a:r>
              <a:rPr lang="en-US" dirty="0">
                <a:solidFill>
                  <a:srgbClr val="FFFFFF"/>
                </a:solidFill>
                <a:latin typeface="Palatino"/>
                <a:cs typeface="Palatino"/>
              </a:rPr>
              <a:t> to own guns?” OR “Should people be </a:t>
            </a:r>
            <a:r>
              <a:rPr lang="en-US" i="1" dirty="0">
                <a:solidFill>
                  <a:srgbClr val="FFFFFF"/>
                </a:solidFill>
                <a:latin typeface="Palatino"/>
                <a:cs typeface="Palatino"/>
              </a:rPr>
              <a:t>forbidden </a:t>
            </a:r>
            <a:r>
              <a:rPr lang="en-US" dirty="0">
                <a:solidFill>
                  <a:srgbClr val="FFFFFF"/>
                </a:solidFill>
                <a:latin typeface="Palatino"/>
                <a:cs typeface="Palatino"/>
              </a:rPr>
              <a:t>from</a:t>
            </a:r>
            <a:r>
              <a:rPr lang="en-US" i="1" dirty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en-US" dirty="0">
                <a:solidFill>
                  <a:srgbClr val="FFFFFF"/>
                </a:solidFill>
                <a:latin typeface="Palatino"/>
                <a:cs typeface="Palatino"/>
              </a:rPr>
              <a:t>owning guns?”</a:t>
            </a:r>
          </a:p>
          <a:p>
            <a:endParaRPr lang="en-US" dirty="0"/>
          </a:p>
        </p:txBody>
      </p:sp>
      <p:pic>
        <p:nvPicPr>
          <p:cNvPr id="5" name="Picture 4" descr="surv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72" y="3564074"/>
            <a:ext cx="5978314" cy="278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think of any other challenges with surveys?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53" y="2496338"/>
            <a:ext cx="6035182" cy="383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Naturalistic Observation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839" y="1600200"/>
            <a:ext cx="4473665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000" dirty="0">
                <a:solidFill>
                  <a:srgbClr val="FFFFFF"/>
                </a:solidFill>
                <a:latin typeface="Palatino"/>
                <a:cs typeface="Palatino"/>
              </a:rPr>
              <a:t>Observing and recording behavior in naturally occurring situations </a:t>
            </a:r>
            <a:endParaRPr lang="en-US" altLang="en-US" sz="3000" dirty="0" smtClean="0">
              <a:solidFill>
                <a:srgbClr val="FFFFFF"/>
              </a:solidFill>
              <a:latin typeface="Palatino"/>
              <a:cs typeface="Palatino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000" dirty="0" smtClean="0">
                <a:solidFill>
                  <a:srgbClr val="FFFFFF"/>
                </a:solidFill>
                <a:latin typeface="Palatino"/>
                <a:cs typeface="Palatino"/>
              </a:rPr>
              <a:t>Pros?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000" dirty="0" smtClean="0">
                <a:solidFill>
                  <a:srgbClr val="FFFFFF"/>
                </a:solidFill>
                <a:latin typeface="Palatino"/>
                <a:cs typeface="Palatino"/>
              </a:rPr>
              <a:t>Cons?</a:t>
            </a:r>
            <a:endParaRPr lang="en-US" altLang="en-US" sz="30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pic>
        <p:nvPicPr>
          <p:cNvPr id="4" name="Picture 7" descr="D:\Art\ch01\jpg\un01-p23-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" y="1600200"/>
            <a:ext cx="3573463" cy="490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7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664"/>
            <a:ext cx="8229600" cy="1143000"/>
          </a:xfrm>
        </p:spPr>
        <p:txBody>
          <a:bodyPr/>
          <a:lstStyle/>
          <a:p>
            <a:r>
              <a:rPr lang="en-US" dirty="0" smtClean="0"/>
              <a:t>Review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548"/>
            <a:ext cx="8229600" cy="5044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are a researcher trying to study and collect data about adolescent (12-20 yr. olds) vaping behavior. </a:t>
            </a:r>
          </a:p>
          <a:p>
            <a:r>
              <a:rPr lang="en-US" sz="2800" dirty="0" smtClean="0"/>
              <a:t>For your assigned form of descriptive research, explain what you would do (how would you choose a population, what information you would try to collect, procedures, etc.) and the pitfalls of your assigned research method with this particular topic.</a:t>
            </a:r>
          </a:p>
          <a:p>
            <a:pPr lvl="1"/>
            <a:r>
              <a:rPr lang="en-US" sz="2400" dirty="0" smtClean="0"/>
              <a:t>Desk # 1-7 = Survey</a:t>
            </a:r>
          </a:p>
          <a:p>
            <a:pPr lvl="1"/>
            <a:r>
              <a:rPr lang="en-US" sz="2400" dirty="0" smtClean="0"/>
              <a:t>Desk # 8-14 = Case study</a:t>
            </a:r>
          </a:p>
          <a:p>
            <a:pPr lvl="1"/>
            <a:r>
              <a:rPr lang="en-US" sz="2400" dirty="0" smtClean="0"/>
              <a:t>Desk # &gt;14 = Naturalistic observation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9683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FF"/>
                </a:solidFill>
                <a:latin typeface="Palatino Linotype" charset="0"/>
              </a:rPr>
              <a:t>Correlational Research</a:t>
            </a:r>
            <a:endParaRPr lang="en-US" sz="4000" dirty="0">
              <a:solidFill>
                <a:srgbClr val="FFFFFF"/>
              </a:solidFill>
              <a:latin typeface="Palatino Linotype" charset="0"/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41325" y="1600200"/>
            <a:ext cx="8229600" cy="298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latin typeface="Palatino Linotype" charset="0"/>
              </a:rPr>
              <a:t>Correlation = When </a:t>
            </a:r>
            <a:r>
              <a:rPr lang="en-US" sz="3200" dirty="0" smtClean="0">
                <a:latin typeface="Palatino Linotype" charset="0"/>
              </a:rPr>
              <a:t>variables </a:t>
            </a:r>
            <a:r>
              <a:rPr lang="en-US" sz="3200" dirty="0" smtClean="0">
                <a:latin typeface="Palatino Linotype" charset="0"/>
              </a:rPr>
              <a:t>have a relationship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latin typeface="Palatino Linotype" charset="0"/>
              </a:rPr>
              <a:t>Direct/Positive correlation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latin typeface="Palatino Linotype" charset="0"/>
              </a:rPr>
              <a:t>Indirect/Negative correlation</a:t>
            </a:r>
            <a:endParaRPr lang="en-US" sz="3200" dirty="0" smtClean="0">
              <a:latin typeface="Palatino Linotype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en-US" sz="3200" dirty="0">
              <a:latin typeface="Palatino Linotype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  <a:latin typeface="Palatino Linotype" charset="0"/>
              </a:rPr>
              <a:t>Correlation Coefficient </a:t>
            </a:r>
            <a:r>
              <a:rPr lang="en-US" sz="3200" dirty="0" smtClean="0">
                <a:latin typeface="Palatino Linotype" charset="0"/>
              </a:rPr>
              <a:t>is a numerical measure of the relationship between two variables.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3200" dirty="0"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3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6553200" y="4653141"/>
            <a:ext cx="2205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latin typeface="Palatino Linotype" charset="0"/>
              </a:rPr>
              <a:t>Perfectly </a:t>
            </a:r>
            <a:r>
              <a:rPr lang="en-US" sz="2000" dirty="0">
                <a:latin typeface="Palatino Linotype" charset="0"/>
              </a:rPr>
              <a:t>positive</a:t>
            </a:r>
          </a:p>
          <a:p>
            <a:pPr algn="ctr" eaLnBrk="0" hangingPunct="0"/>
            <a:r>
              <a:rPr lang="en-US" sz="2000" dirty="0">
                <a:latin typeface="Palatino Linotype" charset="0"/>
              </a:rPr>
              <a:t>correlation (+1.00)</a:t>
            </a:r>
          </a:p>
        </p:txBody>
      </p:sp>
      <p:grpSp>
        <p:nvGrpSpPr>
          <p:cNvPr id="112687" name="Group 47"/>
          <p:cNvGrpSpPr>
            <a:grpSpLocks noChangeAspect="1"/>
          </p:cNvGrpSpPr>
          <p:nvPr/>
        </p:nvGrpSpPr>
        <p:grpSpPr bwMode="auto">
          <a:xfrm>
            <a:off x="6291174" y="1212305"/>
            <a:ext cx="2667000" cy="3176224"/>
            <a:chOff x="2040" y="1008"/>
            <a:chExt cx="1680" cy="1200"/>
          </a:xfrm>
        </p:grpSpPr>
        <p:grpSp>
          <p:nvGrpSpPr>
            <p:cNvPr id="112643" name="Group 3"/>
            <p:cNvGrpSpPr>
              <a:grpSpLocks noChangeAspect="1"/>
            </p:cNvGrpSpPr>
            <p:nvPr/>
          </p:nvGrpSpPr>
          <p:grpSpPr bwMode="auto">
            <a:xfrm>
              <a:off x="2040" y="1008"/>
              <a:ext cx="1680" cy="1200"/>
              <a:chOff x="336" y="1776"/>
              <a:chExt cx="1680" cy="1200"/>
            </a:xfrm>
          </p:grpSpPr>
          <p:sp>
            <p:nvSpPr>
              <p:cNvPr id="112644" name="Rectangle 4"/>
              <p:cNvSpPr>
                <a:spLocks noChangeAspect="1" noChangeArrowheads="1"/>
              </p:cNvSpPr>
              <p:nvPr/>
            </p:nvSpPr>
            <p:spPr bwMode="auto">
              <a:xfrm>
                <a:off x="432" y="1776"/>
                <a:ext cx="1584" cy="1104"/>
              </a:xfrm>
              <a:prstGeom prst="rect">
                <a:avLst/>
              </a:prstGeom>
              <a:solidFill>
                <a:srgbClr val="FFE5B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5" name="Line 5"/>
              <p:cNvSpPr>
                <a:spLocks noChangeAspect="1" noChangeShapeType="1"/>
              </p:cNvSpPr>
              <p:nvPr/>
            </p:nvSpPr>
            <p:spPr bwMode="auto">
              <a:xfrm>
                <a:off x="432" y="1776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6" name="Line 6"/>
              <p:cNvSpPr>
                <a:spLocks noChangeAspect="1" noChangeShapeType="1"/>
              </p:cNvSpPr>
              <p:nvPr/>
            </p:nvSpPr>
            <p:spPr bwMode="auto">
              <a:xfrm>
                <a:off x="432" y="288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7" name="Line 7"/>
              <p:cNvSpPr>
                <a:spLocks noChangeAspect="1" noChangeShapeType="1"/>
              </p:cNvSpPr>
              <p:nvPr/>
            </p:nvSpPr>
            <p:spPr bwMode="auto">
              <a:xfrm flipV="1">
                <a:off x="336" y="1776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8" name="Line 8"/>
              <p:cNvSpPr>
                <a:spLocks noChangeAspect="1" noChangeShapeType="1"/>
              </p:cNvSpPr>
              <p:nvPr/>
            </p:nvSpPr>
            <p:spPr bwMode="auto">
              <a:xfrm>
                <a:off x="336" y="2976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64" name="Line 24"/>
            <p:cNvSpPr>
              <a:spLocks noChangeAspect="1" noChangeShapeType="1"/>
            </p:cNvSpPr>
            <p:nvPr/>
          </p:nvSpPr>
          <p:spPr bwMode="auto">
            <a:xfrm flipV="1">
              <a:off x="2136" y="1008"/>
              <a:ext cx="1296" cy="110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85" name="Rectangle 4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>
                <a:latin typeface="Palatino Linotype" charset="0"/>
              </a:rPr>
              <a:t>Scatterplots</a:t>
            </a:r>
          </a:p>
        </p:txBody>
      </p:sp>
      <p:grpSp>
        <p:nvGrpSpPr>
          <p:cNvPr id="14" name="Group 46"/>
          <p:cNvGrpSpPr>
            <a:grpSpLocks noChangeAspect="1"/>
          </p:cNvGrpSpPr>
          <p:nvPr/>
        </p:nvGrpSpPr>
        <p:grpSpPr bwMode="auto">
          <a:xfrm>
            <a:off x="0" y="1212305"/>
            <a:ext cx="2667000" cy="3176224"/>
            <a:chOff x="480" y="912"/>
            <a:chExt cx="1680" cy="1200"/>
          </a:xfrm>
        </p:grpSpPr>
        <p:grpSp>
          <p:nvGrpSpPr>
            <p:cNvPr id="15" name="Group 15"/>
            <p:cNvGrpSpPr>
              <a:grpSpLocks noChangeAspect="1"/>
            </p:cNvGrpSpPr>
            <p:nvPr/>
          </p:nvGrpSpPr>
          <p:grpSpPr bwMode="auto">
            <a:xfrm>
              <a:off x="480" y="912"/>
              <a:ext cx="1680" cy="1200"/>
              <a:chOff x="336" y="1776"/>
              <a:chExt cx="1680" cy="1200"/>
            </a:xfrm>
          </p:grpSpPr>
          <p:sp>
            <p:nvSpPr>
              <p:cNvPr id="17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432" y="1776"/>
                <a:ext cx="1584" cy="1104"/>
              </a:xfrm>
              <a:prstGeom prst="rect">
                <a:avLst/>
              </a:prstGeom>
              <a:solidFill>
                <a:srgbClr val="FFE5B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7"/>
              <p:cNvSpPr>
                <a:spLocks noChangeAspect="1" noChangeShapeType="1"/>
              </p:cNvSpPr>
              <p:nvPr/>
            </p:nvSpPr>
            <p:spPr bwMode="auto">
              <a:xfrm>
                <a:off x="432" y="1776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8"/>
              <p:cNvSpPr>
                <a:spLocks noChangeAspect="1" noChangeShapeType="1"/>
              </p:cNvSpPr>
              <p:nvPr/>
            </p:nvSpPr>
            <p:spPr bwMode="auto">
              <a:xfrm>
                <a:off x="432" y="288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336" y="1776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Aspect="1" noChangeShapeType="1"/>
              </p:cNvSpPr>
              <p:nvPr/>
            </p:nvSpPr>
            <p:spPr bwMode="auto">
              <a:xfrm>
                <a:off x="336" y="2976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25"/>
            <p:cNvSpPr>
              <a:spLocks noChangeAspect="1" noChangeShapeType="1"/>
            </p:cNvSpPr>
            <p:nvPr/>
          </p:nvSpPr>
          <p:spPr bwMode="auto">
            <a:xfrm>
              <a:off x="576" y="912"/>
              <a:ext cx="1248" cy="110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28698" y="4653141"/>
            <a:ext cx="22095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latin typeface="Palatino Linotype" charset="0"/>
              </a:rPr>
              <a:t>Perfectly </a:t>
            </a:r>
            <a:r>
              <a:rPr lang="en-US" sz="2000" dirty="0">
                <a:latin typeface="Palatino Linotype" charset="0"/>
              </a:rPr>
              <a:t>negative</a:t>
            </a:r>
          </a:p>
          <a:p>
            <a:pPr algn="ctr" eaLnBrk="0" hangingPunct="0"/>
            <a:r>
              <a:rPr lang="en-US" sz="2000" dirty="0">
                <a:latin typeface="Palatino Linotype" charset="0"/>
              </a:rPr>
              <a:t>correlation (-1.00)</a:t>
            </a:r>
          </a:p>
        </p:txBody>
      </p:sp>
      <p:grpSp>
        <p:nvGrpSpPr>
          <p:cNvPr id="23" name="Group 66"/>
          <p:cNvGrpSpPr>
            <a:grpSpLocks noChangeAspect="1"/>
          </p:cNvGrpSpPr>
          <p:nvPr/>
        </p:nvGrpSpPr>
        <p:grpSpPr bwMode="auto">
          <a:xfrm>
            <a:off x="3227211" y="1235075"/>
            <a:ext cx="2667000" cy="3153453"/>
            <a:chOff x="3446" y="912"/>
            <a:chExt cx="1680" cy="1440"/>
          </a:xfrm>
        </p:grpSpPr>
        <p:grpSp>
          <p:nvGrpSpPr>
            <p:cNvPr id="24" name="Group 9"/>
            <p:cNvGrpSpPr>
              <a:grpSpLocks noChangeAspect="1"/>
            </p:cNvGrpSpPr>
            <p:nvPr/>
          </p:nvGrpSpPr>
          <p:grpSpPr bwMode="auto">
            <a:xfrm>
              <a:off x="3446" y="912"/>
              <a:ext cx="1680" cy="1440"/>
              <a:chOff x="336" y="1776"/>
              <a:chExt cx="1680" cy="1200"/>
            </a:xfrm>
          </p:grpSpPr>
          <p:sp>
            <p:nvSpPr>
              <p:cNvPr id="43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32" y="1776"/>
                <a:ext cx="1584" cy="1104"/>
              </a:xfrm>
              <a:prstGeom prst="rect">
                <a:avLst/>
              </a:prstGeom>
              <a:solidFill>
                <a:srgbClr val="FFE5B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11"/>
              <p:cNvSpPr>
                <a:spLocks noChangeAspect="1" noChangeShapeType="1"/>
              </p:cNvSpPr>
              <p:nvPr/>
            </p:nvSpPr>
            <p:spPr bwMode="auto">
              <a:xfrm>
                <a:off x="432" y="1776"/>
                <a:ext cx="0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2"/>
              <p:cNvSpPr>
                <a:spLocks noChangeAspect="1" noChangeShapeType="1"/>
              </p:cNvSpPr>
              <p:nvPr/>
            </p:nvSpPr>
            <p:spPr bwMode="auto">
              <a:xfrm>
                <a:off x="432" y="288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336" y="1776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4"/>
              <p:cNvSpPr>
                <a:spLocks noChangeAspect="1" noChangeShapeType="1"/>
              </p:cNvSpPr>
              <p:nvPr/>
            </p:nvSpPr>
            <p:spPr bwMode="auto">
              <a:xfrm>
                <a:off x="336" y="2976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" name="Line 26"/>
            <p:cNvSpPr>
              <a:spLocks noChangeAspect="1" noChangeShapeType="1"/>
            </p:cNvSpPr>
            <p:nvPr/>
          </p:nvSpPr>
          <p:spPr bwMode="auto">
            <a:xfrm>
              <a:off x="3734" y="1142"/>
              <a:ext cx="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48"/>
            <p:cNvSpPr>
              <a:spLocks noChangeAspect="1" noChangeArrowheads="1"/>
            </p:cNvSpPr>
            <p:nvPr/>
          </p:nvSpPr>
          <p:spPr bwMode="auto">
            <a:xfrm>
              <a:off x="4069" y="1029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49"/>
            <p:cNvSpPr>
              <a:spLocks noChangeAspect="1" noChangeArrowheads="1"/>
            </p:cNvSpPr>
            <p:nvPr/>
          </p:nvSpPr>
          <p:spPr bwMode="auto">
            <a:xfrm>
              <a:off x="3792" y="1200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50"/>
            <p:cNvSpPr>
              <a:spLocks noChangeAspect="1" noChangeArrowheads="1"/>
            </p:cNvSpPr>
            <p:nvPr/>
          </p:nvSpPr>
          <p:spPr bwMode="auto">
            <a:xfrm>
              <a:off x="4320" y="1248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51"/>
            <p:cNvSpPr>
              <a:spLocks noChangeAspect="1" noChangeArrowheads="1"/>
            </p:cNvSpPr>
            <p:nvPr/>
          </p:nvSpPr>
          <p:spPr bwMode="auto">
            <a:xfrm>
              <a:off x="4560" y="1104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52"/>
            <p:cNvSpPr>
              <a:spLocks noChangeAspect="1" noChangeArrowheads="1"/>
            </p:cNvSpPr>
            <p:nvPr/>
          </p:nvSpPr>
          <p:spPr bwMode="auto">
            <a:xfrm>
              <a:off x="5040" y="1200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53"/>
            <p:cNvSpPr>
              <a:spLocks noChangeAspect="1" noChangeArrowheads="1"/>
            </p:cNvSpPr>
            <p:nvPr/>
          </p:nvSpPr>
          <p:spPr bwMode="auto">
            <a:xfrm>
              <a:off x="3984" y="1440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54"/>
            <p:cNvSpPr>
              <a:spLocks noChangeAspect="1" noChangeArrowheads="1"/>
            </p:cNvSpPr>
            <p:nvPr/>
          </p:nvSpPr>
          <p:spPr bwMode="auto">
            <a:xfrm>
              <a:off x="3744" y="1584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55"/>
            <p:cNvSpPr>
              <a:spLocks noChangeAspect="1" noChangeArrowheads="1"/>
            </p:cNvSpPr>
            <p:nvPr/>
          </p:nvSpPr>
          <p:spPr bwMode="auto">
            <a:xfrm>
              <a:off x="4176" y="1680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56"/>
            <p:cNvSpPr>
              <a:spLocks noChangeAspect="1" noChangeArrowheads="1"/>
            </p:cNvSpPr>
            <p:nvPr/>
          </p:nvSpPr>
          <p:spPr bwMode="auto">
            <a:xfrm>
              <a:off x="3984" y="1680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57"/>
            <p:cNvSpPr>
              <a:spLocks noChangeAspect="1" noChangeArrowheads="1"/>
            </p:cNvSpPr>
            <p:nvPr/>
          </p:nvSpPr>
          <p:spPr bwMode="auto">
            <a:xfrm>
              <a:off x="4800" y="1680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58"/>
            <p:cNvSpPr>
              <a:spLocks noChangeAspect="1" noChangeArrowheads="1"/>
            </p:cNvSpPr>
            <p:nvPr/>
          </p:nvSpPr>
          <p:spPr bwMode="auto">
            <a:xfrm>
              <a:off x="4464" y="1632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59"/>
            <p:cNvSpPr>
              <a:spLocks noChangeAspect="1" noChangeArrowheads="1"/>
            </p:cNvSpPr>
            <p:nvPr/>
          </p:nvSpPr>
          <p:spPr bwMode="auto">
            <a:xfrm>
              <a:off x="4848" y="1776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60"/>
            <p:cNvSpPr>
              <a:spLocks noChangeAspect="1" noChangeArrowheads="1"/>
            </p:cNvSpPr>
            <p:nvPr/>
          </p:nvSpPr>
          <p:spPr bwMode="auto">
            <a:xfrm>
              <a:off x="3888" y="1824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61"/>
            <p:cNvSpPr>
              <a:spLocks noChangeAspect="1" noChangeArrowheads="1"/>
            </p:cNvSpPr>
            <p:nvPr/>
          </p:nvSpPr>
          <p:spPr bwMode="auto">
            <a:xfrm>
              <a:off x="4224" y="1872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62"/>
            <p:cNvSpPr>
              <a:spLocks noChangeAspect="1" noChangeArrowheads="1"/>
            </p:cNvSpPr>
            <p:nvPr/>
          </p:nvSpPr>
          <p:spPr bwMode="auto">
            <a:xfrm>
              <a:off x="4368" y="1872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63"/>
            <p:cNvSpPr>
              <a:spLocks noChangeAspect="1" noChangeArrowheads="1"/>
            </p:cNvSpPr>
            <p:nvPr/>
          </p:nvSpPr>
          <p:spPr bwMode="auto">
            <a:xfrm>
              <a:off x="4800" y="1872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64"/>
            <p:cNvSpPr>
              <a:spLocks noChangeAspect="1" noChangeArrowheads="1"/>
            </p:cNvSpPr>
            <p:nvPr/>
          </p:nvSpPr>
          <p:spPr bwMode="auto">
            <a:xfrm>
              <a:off x="4512" y="2112"/>
              <a:ext cx="29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3303411" y="4957941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latin typeface="Palatino Linotype" charset="0"/>
              </a:rPr>
              <a:t>No relationship (0.00)</a:t>
            </a:r>
            <a:endParaRPr lang="en-US" sz="2400" dirty="0"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61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Correlation DOES NOT equal causation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Notable correlations:</a:t>
            </a:r>
          </a:p>
          <a:p>
            <a:pPr lvl="1"/>
            <a:r>
              <a:rPr lang="en-US" dirty="0" smtClean="0">
                <a:latin typeface="Palatino"/>
                <a:cs typeface="Palatino"/>
              </a:rPr>
              <a:t>Positive correlation between crime rates and ice cream sales</a:t>
            </a:r>
          </a:p>
          <a:p>
            <a:pPr lvl="1"/>
            <a:r>
              <a:rPr lang="en-US" dirty="0" smtClean="0">
                <a:latin typeface="Palatino"/>
                <a:cs typeface="Palatino"/>
              </a:rPr>
              <a:t>Positive correlation between time watching </a:t>
            </a:r>
            <a:r>
              <a:rPr lang="en-US" dirty="0" err="1" smtClean="0">
                <a:latin typeface="Palatino"/>
                <a:cs typeface="Palatino"/>
              </a:rPr>
              <a:t>tv</a:t>
            </a:r>
            <a:r>
              <a:rPr lang="en-US" dirty="0" smtClean="0">
                <a:latin typeface="Palatino"/>
                <a:cs typeface="Palatino"/>
              </a:rPr>
              <a:t> and obesity</a:t>
            </a:r>
          </a:p>
          <a:p>
            <a:pPr lvl="1"/>
            <a:r>
              <a:rPr lang="en-US" dirty="0" smtClean="0">
                <a:latin typeface="Palatino"/>
                <a:cs typeface="Palatino"/>
              </a:rPr>
              <a:t>Pellagra outbreaks and poor sewage in the </a:t>
            </a:r>
            <a:r>
              <a:rPr lang="en-US" dirty="0" smtClean="0">
                <a:latin typeface="Palatino"/>
                <a:cs typeface="Palatino"/>
              </a:rPr>
              <a:t>Southeast in 1800s</a:t>
            </a:r>
            <a:endParaRPr lang="en-US" dirty="0" smtClean="0">
              <a:latin typeface="Palatino"/>
              <a:cs typeface="Palatino"/>
            </a:endParaRPr>
          </a:p>
          <a:p>
            <a:pPr lvl="1"/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819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2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there any questions from Tuesday and Wednesday nights’ readings?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76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  <a:latin typeface="Palatino Linotype" charset="0"/>
              </a:rPr>
              <a:t>Illusory Correlation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199"/>
            <a:ext cx="7848600" cy="4807552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sz="2600" dirty="0" smtClean="0">
                <a:latin typeface="Palatino Linotype" charset="0"/>
              </a:rPr>
              <a:t>Perceiving a relationship </a:t>
            </a:r>
            <a:r>
              <a:rPr lang="en-US" sz="2600" dirty="0">
                <a:latin typeface="Palatino Linotype" charset="0"/>
              </a:rPr>
              <a:t>where no relationship actually exists.  </a:t>
            </a:r>
            <a:endParaRPr lang="en-US" sz="2600" dirty="0" smtClean="0">
              <a:latin typeface="Palatino Linotype" charset="0"/>
            </a:endParaRPr>
          </a:p>
          <a:p>
            <a:pPr marL="0" indent="0">
              <a:buFont typeface="Wingdings" charset="0"/>
              <a:buNone/>
            </a:pPr>
            <a:endParaRPr lang="en-US" sz="2600" dirty="0">
              <a:latin typeface="Palatino Linotype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600" dirty="0" smtClean="0">
                <a:latin typeface="Palatino Linotype" charset="0"/>
              </a:rPr>
              <a:t>We are willing to look at some evidence but not all</a:t>
            </a:r>
          </a:p>
          <a:p>
            <a:pPr marL="0" indent="0">
              <a:buFont typeface="Wingdings" charset="0"/>
              <a:buNone/>
            </a:pPr>
            <a:r>
              <a:rPr lang="en-US" sz="2600" dirty="0" smtClean="0">
                <a:latin typeface="Palatino Linotype" charset="0"/>
              </a:rPr>
              <a:t>Ex: 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Palatino Linotype" charset="0"/>
              </a:rPr>
              <a:t>When in doubt circle “B”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Palatino Linotype" charset="0"/>
              </a:rPr>
              <a:t>Crime rates are higher during a full moon.</a:t>
            </a:r>
          </a:p>
          <a:p>
            <a:pPr marL="0" indent="0" algn="ctr">
              <a:buFont typeface="Wingdings" charset="0"/>
              <a:buNone/>
            </a:pPr>
            <a:endParaRPr lang="en-US" sz="2600" dirty="0">
              <a:latin typeface="Palatino Linotype" charset="0"/>
            </a:endParaRP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152400" y="2286000"/>
            <a:ext cx="2362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152400" y="5973763"/>
            <a:ext cx="2362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152400" y="2286000"/>
            <a:ext cx="0" cy="12287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7239000" y="2286000"/>
            <a:ext cx="0" cy="12287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2514600" y="2286000"/>
            <a:ext cx="2362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>
            <a:off x="152400" y="3514725"/>
            <a:ext cx="0" cy="1230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4876800" y="2286000"/>
            <a:ext cx="2362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>
            <a:off x="568666" y="583999"/>
            <a:ext cx="0" cy="1230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>
            <a:off x="152400" y="4745038"/>
            <a:ext cx="0" cy="12287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4" name="Line 48"/>
          <p:cNvSpPr>
            <a:spLocks noChangeShapeType="1"/>
          </p:cNvSpPr>
          <p:nvPr/>
        </p:nvSpPr>
        <p:spPr bwMode="auto">
          <a:xfrm>
            <a:off x="7239000" y="4745038"/>
            <a:ext cx="0" cy="12287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6" name="Line 50"/>
          <p:cNvSpPr>
            <a:spLocks noChangeShapeType="1"/>
          </p:cNvSpPr>
          <p:nvPr/>
        </p:nvSpPr>
        <p:spPr bwMode="auto">
          <a:xfrm>
            <a:off x="2514600" y="5973763"/>
            <a:ext cx="2362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8" name="Line 52"/>
          <p:cNvSpPr>
            <a:spLocks noChangeShapeType="1"/>
          </p:cNvSpPr>
          <p:nvPr/>
        </p:nvSpPr>
        <p:spPr bwMode="auto">
          <a:xfrm>
            <a:off x="4876800" y="5973763"/>
            <a:ext cx="2362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5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Experimentation: </a:t>
            </a:r>
            <a:r>
              <a:rPr lang="en-US" altLang="en-US" dirty="0">
                <a:solidFill>
                  <a:srgbClr val="FFFFFF"/>
                </a:solidFill>
                <a:latin typeface="Palatino Linotype"/>
                <a:cs typeface="Palatino Linotype"/>
              </a:rPr>
              <a:t>Basic </a:t>
            </a:r>
            <a:r>
              <a:rPr lang="en-US" altLang="en-US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procedure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Researcher manipulates variable to observe its effect</a:t>
            </a:r>
          </a:p>
          <a:p>
            <a:pPr lvl="1"/>
            <a:r>
              <a:rPr lang="en-US" altLang="en-US" sz="32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Independent Variable (IV) = variable manipulated by researcher</a:t>
            </a:r>
          </a:p>
          <a:p>
            <a:pPr lvl="1"/>
            <a:r>
              <a:rPr lang="en-US" altLang="en-US" sz="32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Dependent variable (DV) = variable that is impacted by IV</a:t>
            </a:r>
            <a:endParaRPr lang="en-US" altLang="en-US" sz="3200" dirty="0">
              <a:solidFill>
                <a:srgbClr val="FFFFFF"/>
              </a:solidFill>
              <a:latin typeface="Palatino Linotype"/>
              <a:cs typeface="Palatino Linotyp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Experiments must have…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A control </a:t>
            </a:r>
            <a:r>
              <a:rPr lang="en-US" dirty="0" smtClean="0">
                <a:latin typeface="Palatino"/>
                <a:cs typeface="Palatino"/>
              </a:rPr>
              <a:t>group</a:t>
            </a:r>
          </a:p>
          <a:p>
            <a:r>
              <a:rPr lang="en-US" dirty="0" smtClean="0">
                <a:latin typeface="Palatino"/>
                <a:cs typeface="Palatino"/>
              </a:rPr>
              <a:t>Avoid </a:t>
            </a:r>
            <a:r>
              <a:rPr lang="en-US" u="sng" dirty="0" smtClean="0">
                <a:latin typeface="Palatino"/>
                <a:cs typeface="Palatino"/>
              </a:rPr>
              <a:t>confounding variables</a:t>
            </a:r>
          </a:p>
          <a:p>
            <a:r>
              <a:rPr lang="en-US" dirty="0" smtClean="0">
                <a:latin typeface="Palatino"/>
                <a:cs typeface="Palatino"/>
              </a:rPr>
              <a:t>An </a:t>
            </a:r>
            <a:r>
              <a:rPr lang="en-US" dirty="0" smtClean="0">
                <a:latin typeface="Palatino"/>
                <a:cs typeface="Palatino"/>
              </a:rPr>
              <a:t>experimental </a:t>
            </a:r>
            <a:r>
              <a:rPr lang="en-US" dirty="0" smtClean="0">
                <a:latin typeface="Palatino"/>
                <a:cs typeface="Palatino"/>
              </a:rPr>
              <a:t>group</a:t>
            </a:r>
            <a:endParaRPr lang="en-US" dirty="0" smtClean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Random sampling</a:t>
            </a:r>
          </a:p>
          <a:p>
            <a:r>
              <a:rPr lang="en-US" dirty="0" smtClean="0">
                <a:latin typeface="Palatino"/>
                <a:cs typeface="Palatino"/>
              </a:rPr>
              <a:t>Random assignment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577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Methods of doing a control condition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Double-Blind </a:t>
            </a:r>
            <a:r>
              <a:rPr lang="en-US" dirty="0" smtClean="0">
                <a:latin typeface="Palatino"/>
                <a:cs typeface="Palatino"/>
              </a:rPr>
              <a:t>Procedure</a:t>
            </a:r>
          </a:p>
          <a:p>
            <a:r>
              <a:rPr lang="en-US" dirty="0" smtClean="0">
                <a:latin typeface="Palatino"/>
                <a:cs typeface="Palatino"/>
              </a:rPr>
              <a:t>Placebo</a:t>
            </a:r>
          </a:p>
          <a:p>
            <a:pPr lvl="1"/>
            <a:r>
              <a:rPr lang="en-US" dirty="0" smtClean="0">
                <a:latin typeface="Palatino"/>
                <a:cs typeface="Palatino"/>
              </a:rPr>
              <a:t>Placebos may CAUSE the placebo effect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2541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9FE3-8D1E-8D4F-968E-74AD393BC338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762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Palatino Linotype" charset="0"/>
              </a:rPr>
              <a:t>Intuition has its limits</a:t>
            </a:r>
            <a:endParaRPr lang="en-US" sz="4000" dirty="0">
              <a:latin typeface="Palatino Linotype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800600" y="5867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745ab73853ffb1f677fd082619cacc92469bbbdc0a02787c335326352a1c4aa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62" y="1260619"/>
            <a:ext cx="8569837" cy="529030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Hindsight bias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most polls said the chances of Donald Trump becoming president on election night in 2016 (give your answer in %)?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you will score on tomorrow’s quiz?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confident are you that you’ll get this score?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4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B01C-1C7D-5449-80C1-40282B5540B9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sz="2800" dirty="0">
                <a:solidFill>
                  <a:srgbClr val="FFFF00"/>
                </a:solidFill>
                <a:latin typeface="Palatino Linotype" charset="0"/>
              </a:rPr>
              <a:t>Hindsight Bias </a:t>
            </a:r>
            <a:r>
              <a:rPr lang="en-US" sz="2800" dirty="0" err="1" smtClean="0">
                <a:latin typeface="Palatino Linotype" charset="0"/>
              </a:rPr>
              <a:t>a.k.a</a:t>
            </a:r>
            <a:r>
              <a:rPr lang="en-US" sz="2800" dirty="0" smtClean="0">
                <a:latin typeface="Palatino Linotype" charset="0"/>
              </a:rPr>
              <a:t> </a:t>
            </a:r>
            <a:r>
              <a:rPr lang="en-US" sz="2800" dirty="0">
                <a:latin typeface="Palatino Linotype" charset="0"/>
              </a:rPr>
              <a:t>“I-knew-it-all-along” phenomenon.</a:t>
            </a:r>
            <a:r>
              <a:rPr lang="en-US" sz="2800" dirty="0">
                <a:solidFill>
                  <a:srgbClr val="0000FF"/>
                </a:solidFill>
                <a:latin typeface="Palatino Linotype" charset="0"/>
              </a:rPr>
              <a:t> </a:t>
            </a:r>
          </a:p>
          <a:p>
            <a:pPr marL="0" indent="0">
              <a:buFont typeface="Wingdings" charset="0"/>
              <a:buNone/>
            </a:pPr>
            <a:endParaRPr lang="en-US" sz="2800" dirty="0">
              <a:latin typeface="Palatino Linotype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800" dirty="0" smtClean="0">
                <a:latin typeface="Palatino Linotype" charset="0"/>
              </a:rPr>
              <a:t>Famous Examples: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Palatino Linotype" charset="0"/>
              </a:rPr>
              <a:t>Any economic crash (Great Depression and Recession)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Palatino Linotype" charset="0"/>
              </a:rPr>
              <a:t>NBA Draft Busts (Sam Bowie)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Palatino Linotype" charset="0"/>
              </a:rPr>
              <a:t>Elections…</a:t>
            </a:r>
          </a:p>
          <a:p>
            <a:pPr marL="0" indent="0">
              <a:buFont typeface="Wingdings" charset="0"/>
              <a:buNone/>
            </a:pPr>
            <a:endParaRPr lang="en-US" sz="2800" dirty="0">
              <a:latin typeface="Palatino Linotype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Palatino Linotype" charset="0"/>
              </a:rPr>
              <a:t>Hindsight Bias</a:t>
            </a:r>
          </a:p>
        </p:txBody>
      </p:sp>
    </p:spTree>
    <p:extLst>
      <p:ext uri="{BB962C8B-B14F-4D97-AF65-F5344CB8AC3E}">
        <p14:creationId xmlns:p14="http://schemas.microsoft.com/office/powerpoint/2010/main" val="3788931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2324-C59B-4342-A548-F491C7FD278E}" type="slidenum">
              <a:rPr lang="en-US"/>
              <a:pPr/>
              <a:t>6</a:t>
            </a:fld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4099"/>
            <a:ext cx="86868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Palatino Linotype" charset="0"/>
              </a:rPr>
              <a:t>Everyone is susceptible to overconfidence</a:t>
            </a:r>
            <a:endParaRPr lang="en-US" sz="4000" dirty="0">
              <a:solidFill>
                <a:schemeClr val="tx1"/>
              </a:solidFill>
              <a:latin typeface="Palatino Linotype" charset="0"/>
            </a:endParaRPr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5562600" y="2590800"/>
            <a:ext cx="3190875" cy="666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/>
              <a:t>Anagram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7158038" y="4591050"/>
            <a:ext cx="1595437" cy="666750"/>
          </a:xfrm>
          <a:prstGeom prst="rect">
            <a:avLst/>
          </a:prstGeom>
          <a:solidFill>
            <a:srgbClr val="FFE5B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/>
              <a:t>BARGE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5562600" y="4591050"/>
            <a:ext cx="1595438" cy="666750"/>
          </a:xfrm>
          <a:prstGeom prst="rect">
            <a:avLst/>
          </a:prstGeom>
          <a:solidFill>
            <a:srgbClr val="FFE5B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/>
              <a:t>GRABE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7158038" y="3924300"/>
            <a:ext cx="1595437" cy="666750"/>
          </a:xfrm>
          <a:prstGeom prst="rect">
            <a:avLst/>
          </a:prstGeom>
          <a:solidFill>
            <a:srgbClr val="FFE5B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/>
              <a:t>ENTRY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5562600" y="3924300"/>
            <a:ext cx="1595438" cy="666750"/>
          </a:xfrm>
          <a:prstGeom prst="rect">
            <a:avLst/>
          </a:prstGeom>
          <a:solidFill>
            <a:srgbClr val="FFE5B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/>
              <a:t>ETYRN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7158038" y="3257550"/>
            <a:ext cx="1595437" cy="666750"/>
          </a:xfrm>
          <a:prstGeom prst="rect">
            <a:avLst/>
          </a:prstGeom>
          <a:solidFill>
            <a:srgbClr val="FFE5B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/>
              <a:t>WATER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562600" y="3257550"/>
            <a:ext cx="1595438" cy="666750"/>
          </a:xfrm>
          <a:prstGeom prst="rect">
            <a:avLst/>
          </a:prstGeom>
          <a:solidFill>
            <a:srgbClr val="FFE5B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2400" dirty="0"/>
              <a:t>WREAT</a:t>
            </a: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5562600" y="2590800"/>
            <a:ext cx="31908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5562600" y="5257800"/>
            <a:ext cx="15954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562600" y="2590800"/>
            <a:ext cx="0" cy="1333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8753475" y="2590800"/>
            <a:ext cx="0" cy="13335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5562600" y="3924300"/>
            <a:ext cx="0" cy="666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>
            <a:off x="8753475" y="3924300"/>
            <a:ext cx="0" cy="666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>
            <a:off x="5562600" y="4591050"/>
            <a:ext cx="0" cy="666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>
            <a:off x="8753475" y="4591050"/>
            <a:ext cx="0" cy="666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>
            <a:off x="7158038" y="5257800"/>
            <a:ext cx="15954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pic>
        <p:nvPicPr>
          <p:cNvPr id="2" name="Picture 1" descr="The-princess-bride-inconceivab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68258"/>
            <a:ext cx="8791230" cy="550227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93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6" grpId="0" animBg="1"/>
      <p:bldP spid="85003" grpId="0" animBg="1"/>
      <p:bldP spid="85002" grpId="0" animBg="1"/>
      <p:bldP spid="85001" grpId="0" animBg="1"/>
      <p:bldP spid="85000" grpId="0" animBg="1"/>
      <p:bldP spid="84999" grpId="0" animBg="1"/>
      <p:bldP spid="849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Research: Important Things to Remember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any and all biases</a:t>
            </a:r>
          </a:p>
          <a:p>
            <a:r>
              <a:rPr lang="en-US" dirty="0" smtClean="0"/>
              <a:t>Must create </a:t>
            </a:r>
            <a:r>
              <a:rPr lang="en-US" dirty="0" smtClean="0">
                <a:solidFill>
                  <a:srgbClr val="FFFF00"/>
                </a:solidFill>
              </a:rPr>
              <a:t>operational definitions</a:t>
            </a:r>
          </a:p>
          <a:p>
            <a:pPr lvl="1"/>
            <a:r>
              <a:rPr lang="en-US" dirty="0" smtClean="0"/>
              <a:t>ODs = clear definitions of research variables</a:t>
            </a:r>
          </a:p>
          <a:p>
            <a:pPr lvl="2"/>
            <a:r>
              <a:rPr lang="en-US" dirty="0" smtClean="0"/>
              <a:t>EX: Intelligence operationally defined as 4.0 GPA…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3 Forms of Research</a:t>
            </a:r>
            <a:endParaRPr lang="en-US" dirty="0">
              <a:latin typeface="Palatino"/>
              <a:cs typeface="Palatino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376952"/>
              </p:ext>
            </p:extLst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RESEARCH</a:t>
                      </a:r>
                    </a:p>
                    <a:p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PURPOSE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Descriptive</a:t>
                      </a:r>
                      <a:r>
                        <a:rPr lang="en-US" sz="3000" baseline="0" dirty="0" smtClean="0">
                          <a:latin typeface="Palatino"/>
                          <a:cs typeface="Palatino"/>
                        </a:rPr>
                        <a:t> Research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Describes</a:t>
                      </a:r>
                      <a:r>
                        <a:rPr lang="en-US" sz="3000" baseline="0" dirty="0" smtClean="0">
                          <a:latin typeface="Palatino"/>
                          <a:cs typeface="Palatino"/>
                        </a:rPr>
                        <a:t> info via observation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Correlational Research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Finds</a:t>
                      </a:r>
                      <a:r>
                        <a:rPr lang="en-US" sz="3000" baseline="0" dirty="0" smtClean="0">
                          <a:latin typeface="Palatino"/>
                          <a:cs typeface="Palatino"/>
                        </a:rPr>
                        <a:t> associations between variables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smtClean="0">
                          <a:latin typeface="Palatino"/>
                          <a:cs typeface="Palatino"/>
                        </a:rPr>
                        <a:t>Experimentation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Palatino"/>
                          <a:cs typeface="Palatino"/>
                        </a:rPr>
                        <a:t>Finds</a:t>
                      </a:r>
                      <a:r>
                        <a:rPr lang="en-US" sz="3000" baseline="0" dirty="0" smtClean="0">
                          <a:latin typeface="Palatino"/>
                          <a:cs typeface="Palatino"/>
                        </a:rPr>
                        <a:t> cause and effect between variables</a:t>
                      </a:r>
                      <a:endParaRPr lang="en-US" sz="3000" dirty="0">
                        <a:latin typeface="Palatino"/>
                        <a:cs typeface="Palatin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6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Methods of Descriptive Research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en-US" dirty="0">
                <a:latin typeface="Palatino Linotype"/>
                <a:cs typeface="Palatino Linotype"/>
              </a:rPr>
              <a:t>Case </a:t>
            </a:r>
            <a:r>
              <a:rPr lang="en-US" altLang="en-US" dirty="0" smtClean="0">
                <a:latin typeface="Palatino Linotype"/>
                <a:cs typeface="Palatino Linotype"/>
              </a:rPr>
              <a:t>Studies or Clinical Studies</a:t>
            </a:r>
            <a:endParaRPr lang="en-US" altLang="en-US" dirty="0">
              <a:latin typeface="Palatino Linotype"/>
              <a:cs typeface="Palatino Linotype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en-US" dirty="0">
                <a:latin typeface="Palatino Linotype"/>
                <a:cs typeface="Palatino Linotype"/>
              </a:rPr>
              <a:t>Surveys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dirty="0">
                <a:latin typeface="Palatino Linotype"/>
                <a:cs typeface="Palatino Linotype"/>
              </a:rPr>
              <a:t>Naturalistic Observations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727</TotalTime>
  <Words>708</Words>
  <Application>Microsoft Office PowerPoint</Application>
  <PresentationFormat>On-screen Show (4:3)</PresentationFormat>
  <Paragraphs>125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Palatino</vt:lpstr>
      <vt:lpstr>Palatino Linotype</vt:lpstr>
      <vt:lpstr>Wingdings</vt:lpstr>
      <vt:lpstr>Black</vt:lpstr>
      <vt:lpstr>Doing Research</vt:lpstr>
      <vt:lpstr>Are there any questions from Tuesday and Wednesday nights’ readings?</vt:lpstr>
      <vt:lpstr>Intuition has its limits</vt:lpstr>
      <vt:lpstr>Hindsight bias</vt:lpstr>
      <vt:lpstr>Hindsight Bias</vt:lpstr>
      <vt:lpstr>Everyone is susceptible to overconfidence</vt:lpstr>
      <vt:lpstr>Research: Important Things to Remember</vt:lpstr>
      <vt:lpstr>3 Forms of Research</vt:lpstr>
      <vt:lpstr>Methods of Descriptive Research</vt:lpstr>
      <vt:lpstr>Case Studies</vt:lpstr>
      <vt:lpstr>Surveys</vt:lpstr>
      <vt:lpstr>Sampling</vt:lpstr>
      <vt:lpstr>Words are Hard: Problems w/Framing</vt:lpstr>
      <vt:lpstr>Can you think of any other challenges with surveys?</vt:lpstr>
      <vt:lpstr>Naturalistic Observation</vt:lpstr>
      <vt:lpstr>Review Activity</vt:lpstr>
      <vt:lpstr>Correlational Research</vt:lpstr>
      <vt:lpstr>Scatterplots</vt:lpstr>
      <vt:lpstr>Correlation DOES NOT equal causation</vt:lpstr>
      <vt:lpstr>Illusory Correlation</vt:lpstr>
      <vt:lpstr>Experimentation: Basic procedure</vt:lpstr>
      <vt:lpstr>Experiments must have…</vt:lpstr>
      <vt:lpstr>Methods of doing a control condition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Research</dc:title>
  <dc:creator>Durham Public Schools</dc:creator>
  <cp:lastModifiedBy>Victor Cadilla</cp:lastModifiedBy>
  <cp:revision>27</cp:revision>
  <dcterms:created xsi:type="dcterms:W3CDTF">2017-09-05T11:16:58Z</dcterms:created>
  <dcterms:modified xsi:type="dcterms:W3CDTF">2019-09-02T18:32:57Z</dcterms:modified>
</cp:coreProperties>
</file>