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3" r:id="rId9"/>
    <p:sldId id="264" r:id="rId10"/>
    <p:sldId id="262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3" r:id="rId27"/>
    <p:sldId id="281" r:id="rId28"/>
    <p:sldId id="282" r:id="rId29"/>
    <p:sldId id="284" r:id="rId30"/>
    <p:sldId id="285" r:id="rId31"/>
    <p:sldId id="286" r:id="rId32"/>
    <p:sldId id="287" r:id="rId33"/>
    <p:sldId id="288" r:id="rId34"/>
    <p:sldId id="289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9" autoAdjust="0"/>
    <p:restoredTop sz="94660"/>
  </p:normalViewPr>
  <p:slideViewPr>
    <p:cSldViewPr snapToGrid="0">
      <p:cViewPr>
        <p:scale>
          <a:sx n="66" d="100"/>
          <a:sy n="66" d="100"/>
        </p:scale>
        <p:origin x="31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D2FA-A4AE-489F-9330-FF60FAF3A53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5D62-B544-4770-B823-CA73884D1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83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D2FA-A4AE-489F-9330-FF60FAF3A53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5D62-B544-4770-B823-CA73884D1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62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D2FA-A4AE-489F-9330-FF60FAF3A53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5D62-B544-4770-B823-CA73884D1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0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D2FA-A4AE-489F-9330-FF60FAF3A53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5D62-B544-4770-B823-CA73884D1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01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D2FA-A4AE-489F-9330-FF60FAF3A53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5D62-B544-4770-B823-CA73884D1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97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D2FA-A4AE-489F-9330-FF60FAF3A53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5D62-B544-4770-B823-CA73884D1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27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D2FA-A4AE-489F-9330-FF60FAF3A53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5D62-B544-4770-B823-CA73884D1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1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D2FA-A4AE-489F-9330-FF60FAF3A53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5D62-B544-4770-B823-CA73884D1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60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D2FA-A4AE-489F-9330-FF60FAF3A53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5D62-B544-4770-B823-CA73884D1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9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D2FA-A4AE-489F-9330-FF60FAF3A53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5D62-B544-4770-B823-CA73884D1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3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D2FA-A4AE-489F-9330-FF60FAF3A53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5D62-B544-4770-B823-CA73884D1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140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BD2FA-A4AE-489F-9330-FF60FAF3A53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D5D62-B544-4770-B823-CA73884D1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3743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Reviewing Units 6-8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6 – Memory</a:t>
            </a:r>
          </a:p>
          <a:p>
            <a:r>
              <a:rPr lang="en-US" dirty="0" smtClean="0"/>
              <a:t>Unit 7 – Thinking, Language, and Intelligence</a:t>
            </a:r>
          </a:p>
          <a:p>
            <a:r>
              <a:rPr lang="en-US" dirty="0" smtClean="0"/>
              <a:t>Unit 8 – Motivation, Emotions, and Stress</a:t>
            </a:r>
          </a:p>
        </p:txBody>
      </p:sp>
    </p:spTree>
    <p:extLst>
      <p:ext uri="{BB962C8B-B14F-4D97-AF65-F5344CB8AC3E}">
        <p14:creationId xmlns:p14="http://schemas.microsoft.com/office/powerpoint/2010/main" val="87880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Retrieval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Proactive Interference</a:t>
            </a:r>
          </a:p>
          <a:p>
            <a:r>
              <a:rPr lang="en-US" dirty="0" smtClean="0"/>
              <a:t>Retroactive Interference</a:t>
            </a:r>
          </a:p>
          <a:p>
            <a:r>
              <a:rPr lang="en-US" dirty="0" smtClean="0"/>
              <a:t>Tip-of-the-Tongue Phenomenon</a:t>
            </a:r>
          </a:p>
          <a:p>
            <a:r>
              <a:rPr lang="en-US" dirty="0" smtClean="0"/>
              <a:t>Anterograde Amnesia – can’t form new memories</a:t>
            </a:r>
          </a:p>
          <a:p>
            <a:r>
              <a:rPr lang="en-US" dirty="0" smtClean="0"/>
              <a:t>Retrograde Amnesia – can’t retrieve old memories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437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Fake Memories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Misinformation effect</a:t>
            </a:r>
          </a:p>
          <a:p>
            <a:r>
              <a:rPr lang="en-US" dirty="0" smtClean="0"/>
              <a:t>Recovered memories</a:t>
            </a:r>
          </a:p>
          <a:p>
            <a:r>
              <a:rPr lang="en-US" dirty="0" smtClean="0"/>
              <a:t>Constructed memories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148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think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Prototypes – mental image for each concept</a:t>
            </a:r>
          </a:p>
          <a:p>
            <a:r>
              <a:rPr lang="en-US" dirty="0" smtClean="0"/>
              <a:t>Schema formation during development…</a:t>
            </a:r>
          </a:p>
          <a:p>
            <a:pPr lvl="1"/>
            <a:r>
              <a:rPr lang="en-US" dirty="0" smtClean="0"/>
              <a:t>Assimilation</a:t>
            </a:r>
          </a:p>
          <a:p>
            <a:pPr lvl="1"/>
            <a:r>
              <a:rPr lang="en-US" dirty="0" smtClean="0"/>
              <a:t>Accommodation</a:t>
            </a:r>
          </a:p>
        </p:txBody>
      </p:sp>
    </p:spTree>
    <p:extLst>
      <p:ext uri="{BB962C8B-B14F-4D97-AF65-F5344CB8AC3E}">
        <p14:creationId xmlns:p14="http://schemas.microsoft.com/office/powerpoint/2010/main" val="398928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Insight – “Eureka!” moment</a:t>
            </a:r>
          </a:p>
          <a:p>
            <a:r>
              <a:rPr lang="en-US" dirty="0" smtClean="0"/>
              <a:t>Algorithm – step-by-step process</a:t>
            </a:r>
          </a:p>
          <a:p>
            <a:pPr lvl="1"/>
            <a:r>
              <a:rPr lang="en-US" dirty="0" smtClean="0"/>
              <a:t>Slow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lways works…</a:t>
            </a:r>
          </a:p>
          <a:p>
            <a:r>
              <a:rPr lang="en-US" dirty="0" smtClean="0"/>
              <a:t>Heuristics – a shortcut</a:t>
            </a:r>
          </a:p>
          <a:p>
            <a:pPr lvl="1"/>
            <a:r>
              <a:rPr lang="en-US" dirty="0" smtClean="0"/>
              <a:t>Fast</a:t>
            </a:r>
          </a:p>
          <a:p>
            <a:pPr lvl="1"/>
            <a:r>
              <a:rPr lang="en-US" dirty="0" smtClean="0"/>
              <a:t>Sometimes leads you to wrong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65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Heuristics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Availability heuristic – based on most recent memory</a:t>
            </a:r>
          </a:p>
          <a:p>
            <a:r>
              <a:rPr lang="en-US" dirty="0" smtClean="0"/>
              <a:t>Representativeness heuristic – based on matching a prototype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02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Impediment to 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 fixedness</a:t>
            </a:r>
          </a:p>
          <a:p>
            <a:r>
              <a:rPr lang="en-US" dirty="0" smtClean="0"/>
              <a:t>Confirmation bias</a:t>
            </a:r>
          </a:p>
          <a:p>
            <a:r>
              <a:rPr lang="en-US" dirty="0" smtClean="0"/>
              <a:t>Belief bias</a:t>
            </a:r>
          </a:p>
          <a:p>
            <a:r>
              <a:rPr lang="en-US" dirty="0" smtClean="0"/>
              <a:t>Mental Set</a:t>
            </a:r>
          </a:p>
          <a:p>
            <a:r>
              <a:rPr lang="en-US" dirty="0" smtClean="0"/>
              <a:t>Belief </a:t>
            </a:r>
            <a:r>
              <a:rPr lang="en-US" dirty="0" err="1" smtClean="0"/>
              <a:t>perserverance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60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Creativity and 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Divergent thinking – multiple answers to problem</a:t>
            </a:r>
          </a:p>
          <a:p>
            <a:r>
              <a:rPr lang="en-US" dirty="0" smtClean="0"/>
              <a:t>Convergent thinking – single answer to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3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Phonemes – smallest distinctive sound units</a:t>
            </a:r>
          </a:p>
          <a:p>
            <a:r>
              <a:rPr lang="en-US" dirty="0" smtClean="0"/>
              <a:t>Morphemes – smallest unit of meaningful sound</a:t>
            </a:r>
          </a:p>
          <a:p>
            <a:r>
              <a:rPr lang="en-US" dirty="0" smtClean="0"/>
              <a:t>Grammar</a:t>
            </a:r>
          </a:p>
          <a:p>
            <a:pPr lvl="1"/>
            <a:r>
              <a:rPr lang="en-US" dirty="0" smtClean="0"/>
              <a:t>Syntax – word order</a:t>
            </a:r>
          </a:p>
          <a:p>
            <a:pPr lvl="1"/>
            <a:r>
              <a:rPr lang="en-US" dirty="0" smtClean="0"/>
              <a:t>Semantics - meaning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22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Acquisition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Babbling stage – noise, not language</a:t>
            </a:r>
          </a:p>
          <a:p>
            <a:r>
              <a:rPr lang="en-US" dirty="0" smtClean="0"/>
              <a:t>One-word stage</a:t>
            </a:r>
          </a:p>
          <a:p>
            <a:r>
              <a:rPr lang="en-US" dirty="0" smtClean="0"/>
              <a:t>Two-word stage – telegraphic speech</a:t>
            </a:r>
          </a:p>
          <a:p>
            <a:r>
              <a:rPr lang="en-US" dirty="0" smtClean="0"/>
              <a:t>Theories:</a:t>
            </a:r>
          </a:p>
          <a:p>
            <a:pPr lvl="1"/>
            <a:r>
              <a:rPr lang="en-US" dirty="0" smtClean="0"/>
              <a:t>Noam Chomsky – innate language ability</a:t>
            </a:r>
          </a:p>
          <a:p>
            <a:pPr lvl="2"/>
            <a:r>
              <a:rPr lang="en-US" dirty="0" smtClean="0"/>
              <a:t>Critical Period - Genie</a:t>
            </a:r>
          </a:p>
          <a:p>
            <a:pPr lvl="1"/>
            <a:r>
              <a:rPr lang="en-US" dirty="0" smtClean="0"/>
              <a:t>Skinner – language is conditioned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69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and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Benjamin Whorf – linguistic relativity hypothesis</a:t>
            </a:r>
          </a:p>
          <a:p>
            <a:pPr lvl="1"/>
            <a:r>
              <a:rPr lang="en-US" dirty="0" smtClean="0"/>
              <a:t>Can you think without language?</a:t>
            </a:r>
          </a:p>
          <a:p>
            <a:pPr lvl="1"/>
            <a:r>
              <a:rPr lang="en-US" dirty="0" smtClean="0"/>
              <a:t>Do people who speak different languages think differently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2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Steps of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Encoding  </a:t>
            </a:r>
            <a:r>
              <a:rPr lang="en-US" dirty="0" smtClean="0">
                <a:sym typeface="Wingdings" panose="05000000000000000000" pitchFamily="2" charset="2"/>
              </a:rPr>
              <a:t> Storage  Retrieval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3 stage model (old school):</a:t>
            </a:r>
          </a:p>
        </p:txBody>
      </p:sp>
      <p:pic>
        <p:nvPicPr>
          <p:cNvPr id="4" name="Picture 18" descr="MyersPsy8e_fi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495"/>
          <a:stretch/>
        </p:blipFill>
        <p:spPr bwMode="auto">
          <a:xfrm>
            <a:off x="323558" y="3052689"/>
            <a:ext cx="11507372" cy="3124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872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Theories on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Charles Spearman – g factor</a:t>
            </a:r>
          </a:p>
          <a:p>
            <a:r>
              <a:rPr lang="en-US" dirty="0" smtClean="0"/>
              <a:t>Howard Gardner – Multiple intelligences</a:t>
            </a:r>
          </a:p>
          <a:p>
            <a:r>
              <a:rPr lang="en-US" dirty="0" smtClean="0"/>
              <a:t>Robert Sternberg – </a:t>
            </a:r>
            <a:r>
              <a:rPr lang="en-US" dirty="0" err="1" smtClean="0"/>
              <a:t>Triarchic</a:t>
            </a:r>
            <a:r>
              <a:rPr lang="en-US" dirty="0" smtClean="0"/>
              <a:t> theory of intelligence</a:t>
            </a:r>
          </a:p>
          <a:p>
            <a:r>
              <a:rPr lang="en-US" dirty="0" smtClean="0"/>
              <a:t>Emotional Intelligence (EQ) – is it a form of intelligence?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22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Intelligence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Alfred </a:t>
            </a:r>
            <a:r>
              <a:rPr lang="en-US" dirty="0" err="1" smtClean="0"/>
              <a:t>Binet</a:t>
            </a:r>
            <a:r>
              <a:rPr lang="en-US" dirty="0" smtClean="0"/>
              <a:t> – the first one</a:t>
            </a:r>
          </a:p>
          <a:p>
            <a:r>
              <a:rPr lang="en-US" dirty="0" smtClean="0"/>
              <a:t>The Stanford-</a:t>
            </a:r>
            <a:r>
              <a:rPr lang="en-US" dirty="0" err="1" smtClean="0"/>
              <a:t>Binet</a:t>
            </a:r>
            <a:r>
              <a:rPr lang="en-US" dirty="0" smtClean="0"/>
              <a:t> Test</a:t>
            </a:r>
          </a:p>
          <a:p>
            <a:pPr lvl="1"/>
            <a:r>
              <a:rPr lang="en-US" dirty="0" smtClean="0"/>
              <a:t>Created by Lewis </a:t>
            </a:r>
            <a:r>
              <a:rPr lang="en-US" dirty="0" err="1" smtClean="0"/>
              <a:t>Terman’s</a:t>
            </a:r>
            <a:endParaRPr lang="en-US" dirty="0"/>
          </a:p>
          <a:p>
            <a:pPr lvl="1"/>
            <a:r>
              <a:rPr lang="en-US" dirty="0" smtClean="0"/>
              <a:t>Used for eugenics purposes</a:t>
            </a:r>
          </a:p>
          <a:p>
            <a:r>
              <a:rPr lang="en-US" dirty="0" smtClean="0"/>
              <a:t>WAIS and WISC</a:t>
            </a:r>
          </a:p>
          <a:p>
            <a:pPr lvl="1"/>
            <a:r>
              <a:rPr lang="en-US" dirty="0" err="1" smtClean="0"/>
              <a:t>Weschler</a:t>
            </a:r>
            <a:r>
              <a:rPr lang="en-US" dirty="0" smtClean="0"/>
              <a:t> Adult Intelligent Scale</a:t>
            </a:r>
          </a:p>
          <a:p>
            <a:pPr lvl="1"/>
            <a:r>
              <a:rPr lang="en-US" dirty="0" err="1" smtClean="0"/>
              <a:t>Wescheler</a:t>
            </a:r>
            <a:r>
              <a:rPr lang="en-US" dirty="0" smtClean="0"/>
              <a:t> Intelligence Scale for Children</a:t>
            </a:r>
          </a:p>
          <a:p>
            <a:r>
              <a:rPr lang="en-US" dirty="0" smtClean="0"/>
              <a:t>Achievement vs Aptitude Tests</a:t>
            </a:r>
          </a:p>
          <a:p>
            <a:r>
              <a:rPr lang="en-US" dirty="0" smtClean="0"/>
              <a:t>The Flynn Effect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5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Making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Validity</a:t>
            </a:r>
          </a:p>
          <a:p>
            <a:pPr lvl="1"/>
            <a:r>
              <a:rPr lang="en-US" dirty="0" smtClean="0"/>
              <a:t>Content validity</a:t>
            </a:r>
          </a:p>
          <a:p>
            <a:pPr lvl="1"/>
            <a:r>
              <a:rPr lang="en-US" dirty="0" smtClean="0"/>
              <a:t>Predictive validity</a:t>
            </a:r>
          </a:p>
          <a:p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Split-half reliability</a:t>
            </a:r>
          </a:p>
          <a:p>
            <a:pPr lvl="1"/>
            <a:r>
              <a:rPr lang="en-US" dirty="0" smtClean="0"/>
              <a:t>Test-retest reliability</a:t>
            </a:r>
          </a:p>
          <a:p>
            <a:r>
              <a:rPr lang="en-US" dirty="0" smtClean="0"/>
              <a:t>Standardization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16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Theories on Emotion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828" y="1825625"/>
            <a:ext cx="11324492" cy="4351338"/>
          </a:xfrm>
        </p:spPr>
        <p:txBody>
          <a:bodyPr/>
          <a:lstStyle/>
          <a:p>
            <a:r>
              <a:rPr lang="en-US" dirty="0" smtClean="0"/>
              <a:t>James-Lange Theory </a:t>
            </a:r>
          </a:p>
          <a:p>
            <a:pPr lvl="1"/>
            <a:r>
              <a:rPr lang="en-US" dirty="0" smtClean="0"/>
              <a:t>Physiological arousal comes first</a:t>
            </a:r>
          </a:p>
          <a:p>
            <a:r>
              <a:rPr lang="en-US" dirty="0" smtClean="0"/>
              <a:t>Cannon-Bard Theory </a:t>
            </a:r>
          </a:p>
          <a:p>
            <a:pPr lvl="1"/>
            <a:r>
              <a:rPr lang="en-US" dirty="0" smtClean="0"/>
              <a:t>Arousal and Cognitive Awareness = simultaneous</a:t>
            </a:r>
          </a:p>
          <a:p>
            <a:r>
              <a:rPr lang="en-US" dirty="0" err="1" smtClean="0"/>
              <a:t>Schachter</a:t>
            </a:r>
            <a:r>
              <a:rPr lang="en-US" dirty="0" smtClean="0"/>
              <a:t>-Singer Theory (a.k.a. Two Factor Theory)</a:t>
            </a:r>
          </a:p>
          <a:p>
            <a:pPr lvl="1"/>
            <a:r>
              <a:rPr lang="en-US" dirty="0" smtClean="0"/>
              <a:t>Arousal + Cognitive Label = full emotion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0332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19"/>
            <a:ext cx="10515600" cy="1325563"/>
          </a:xfrm>
        </p:spPr>
        <p:txBody>
          <a:bodyPr/>
          <a:lstStyle/>
          <a:p>
            <a:r>
              <a:rPr lang="en-US" dirty="0" smtClean="0"/>
              <a:t>Motivation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0918"/>
            <a:ext cx="10515600" cy="4886045"/>
          </a:xfrm>
        </p:spPr>
        <p:txBody>
          <a:bodyPr/>
          <a:lstStyle/>
          <a:p>
            <a:r>
              <a:rPr lang="en-US" dirty="0" smtClean="0"/>
              <a:t>Instinct theory </a:t>
            </a:r>
            <a:r>
              <a:rPr lang="en-US" dirty="0" smtClean="0">
                <a:sym typeface="Wingdings" panose="05000000000000000000" pitchFamily="2" charset="2"/>
              </a:rPr>
              <a:t> more for non-human animals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Arousal theory  need optimum level of arousal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Drive Reduction Theory  based on homeostasis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Need creates drive to reduce need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Maslow’s Hierarchy of Needs</a:t>
            </a:r>
          </a:p>
        </p:txBody>
      </p:sp>
      <p:pic>
        <p:nvPicPr>
          <p:cNvPr id="1028" name="Picture 4" descr="Image result for hierarchy of nee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315" y="2998694"/>
            <a:ext cx="5387779" cy="3724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0055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Hunger and Motivation – Biological Roots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8" name="Group 7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5409415"/>
              </p:ext>
            </p:extLst>
          </p:nvPr>
        </p:nvGraphicFramePr>
        <p:xfrm>
          <a:off x="2462599" y="1572031"/>
          <a:ext cx="6999454" cy="4604932"/>
        </p:xfrm>
        <a:graphic>
          <a:graphicData uri="http://schemas.openxmlformats.org/drawingml/2006/table">
            <a:tbl>
              <a:tblPr/>
              <a:tblGrid>
                <a:gridCol w="2342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1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54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1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Hormone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Tissue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Response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10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Orexin increase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Hypothalamus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Increases hunger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7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Ghrelin increase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Stomach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Increases hunger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10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Insulin increase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Pancreas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Increases hunger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10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Leptin increase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Fat cells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Decreases hunger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80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PPY increase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Digestive tract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Decreases hunger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4167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Hunger and Motivation – Biological Roots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Point Theory</a:t>
            </a:r>
          </a:p>
          <a:p>
            <a:pPr lvl="1"/>
            <a:r>
              <a:rPr lang="en-US" dirty="0" smtClean="0"/>
              <a:t>Changes in Basal Metabolic Rate</a:t>
            </a:r>
          </a:p>
          <a:p>
            <a:r>
              <a:rPr lang="en-US" dirty="0" smtClean="0"/>
              <a:t>Hunger pangs caused by stomach contractions</a:t>
            </a:r>
            <a:endParaRPr lang="en-US" dirty="0"/>
          </a:p>
        </p:txBody>
      </p:sp>
      <p:pic>
        <p:nvPicPr>
          <p:cNvPr id="4" name="Picture 8" descr="MyersPsy8e_f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9423" y="3218543"/>
            <a:ext cx="7067550" cy="34020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41647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Hunger and Motivation – Biological Roots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Lateral Hypothalamus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Increases hunger</a:t>
            </a:r>
          </a:p>
          <a:p>
            <a:pPr marL="0" indent="0">
              <a:buNone/>
            </a:pPr>
            <a:r>
              <a:rPr lang="en-US" dirty="0"/>
              <a:t>(when stimulated)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834270" cy="823912"/>
          </a:xfrm>
        </p:spPr>
        <p:txBody>
          <a:bodyPr>
            <a:noAutofit/>
          </a:bodyPr>
          <a:lstStyle/>
          <a:p>
            <a:r>
              <a:rPr lang="en-US" sz="3400" dirty="0" smtClean="0"/>
              <a:t>Ventromedial Hypothalamus</a:t>
            </a:r>
            <a:endParaRPr lang="en-US" sz="34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Decreases hunger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(when stimulated)</a:t>
            </a:r>
            <a:endParaRPr lang="en-US" dirty="0"/>
          </a:p>
        </p:txBody>
      </p:sp>
      <p:pic>
        <p:nvPicPr>
          <p:cNvPr id="5" name="Picture 21" descr="Lateral Hypothalam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25"/>
          <a:stretch>
            <a:fillRect/>
          </a:stretch>
        </p:blipFill>
        <p:spPr>
          <a:xfrm>
            <a:off x="675824" y="3519224"/>
            <a:ext cx="4466019" cy="313104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" name="Picture 11" descr="VM Hypothalam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0"/>
          <a:stretch>
            <a:fillRect/>
          </a:stretch>
        </p:blipFill>
        <p:spPr>
          <a:xfrm>
            <a:off x="6957391" y="3552520"/>
            <a:ext cx="4196488" cy="30617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95921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Hunger and Motivation – Psychological Roots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Eating disorders</a:t>
            </a:r>
          </a:p>
          <a:p>
            <a:pPr lvl="1"/>
            <a:r>
              <a:rPr lang="en-US" dirty="0" smtClean="0"/>
              <a:t>Bulimia</a:t>
            </a:r>
          </a:p>
          <a:p>
            <a:pPr lvl="1"/>
            <a:r>
              <a:rPr lang="en-US" dirty="0" smtClean="0"/>
              <a:t>Anorexia nervosa</a:t>
            </a:r>
          </a:p>
          <a:p>
            <a:pPr lvl="1"/>
            <a:r>
              <a:rPr lang="en-US" dirty="0" smtClean="0"/>
              <a:t>Obesity</a:t>
            </a:r>
          </a:p>
          <a:p>
            <a:r>
              <a:rPr lang="en-US" dirty="0" smtClean="0"/>
              <a:t>Eat when we’re bored (arousal theory)</a:t>
            </a:r>
          </a:p>
          <a:p>
            <a:r>
              <a:rPr lang="en-US" dirty="0" smtClean="0"/>
              <a:t>Different emotional states influence hunger</a:t>
            </a:r>
          </a:p>
          <a:p>
            <a:r>
              <a:rPr lang="en-US" dirty="0" smtClean="0"/>
              <a:t>Cultures influence hunger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7557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857" y="365125"/>
            <a:ext cx="10990943" cy="1325563"/>
          </a:xfrm>
        </p:spPr>
        <p:txBody>
          <a:bodyPr/>
          <a:lstStyle/>
          <a:p>
            <a:r>
              <a:rPr lang="en-US" dirty="0" smtClean="0"/>
              <a:t>Sexual Motivation – Biological Roots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Sexual Response Cycle – Masters and Johnson</a:t>
            </a:r>
          </a:p>
          <a:p>
            <a:pPr lvl="1"/>
            <a:r>
              <a:rPr lang="en-US" dirty="0" smtClean="0"/>
              <a:t>E</a:t>
            </a:r>
          </a:p>
          <a:p>
            <a:pPr lvl="1"/>
            <a:r>
              <a:rPr lang="en-US" dirty="0" smtClean="0"/>
              <a:t>P</a:t>
            </a:r>
          </a:p>
          <a:p>
            <a:pPr lvl="1"/>
            <a:r>
              <a:rPr lang="en-US" dirty="0" smtClean="0"/>
              <a:t>O</a:t>
            </a:r>
          </a:p>
          <a:p>
            <a:pPr lvl="1"/>
            <a:r>
              <a:rPr lang="en-US" dirty="0" smtClean="0"/>
              <a:t>R</a:t>
            </a:r>
          </a:p>
          <a:p>
            <a:r>
              <a:rPr lang="en-US" dirty="0" smtClean="0"/>
              <a:t>Hormones play an incomplete role in humans. </a:t>
            </a:r>
          </a:p>
          <a:p>
            <a:pPr lvl="1"/>
            <a:r>
              <a:rPr lang="en-US" dirty="0" smtClean="0"/>
              <a:t>Which ones?</a:t>
            </a:r>
          </a:p>
          <a:p>
            <a:r>
              <a:rPr lang="en-US" dirty="0" smtClean="0"/>
              <a:t>Biological basis of sexual orientation</a:t>
            </a:r>
          </a:p>
          <a:p>
            <a:pPr lvl="1"/>
            <a:r>
              <a:rPr lang="en-US" dirty="0" smtClean="0"/>
              <a:t>Hypothalamus structure and genetic evidence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607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Alan Baddeley’s Working Memory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MyersPsy8e_f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492" y="1448972"/>
            <a:ext cx="7061501" cy="5248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78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Motivation – Psychological Roots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Sexual arousal caused by erotic material or thoughts</a:t>
            </a:r>
          </a:p>
          <a:p>
            <a:r>
              <a:rPr lang="en-US" dirty="0" smtClean="0"/>
              <a:t>Sexual arousal leads to (not caused by) elevated sex hormones</a:t>
            </a:r>
          </a:p>
          <a:p>
            <a:r>
              <a:rPr lang="en-US" dirty="0" smtClean="0"/>
              <a:t>Alfred Kinsey research…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0782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Types of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Achievement motivation</a:t>
            </a:r>
          </a:p>
          <a:p>
            <a:pPr lvl="1"/>
            <a:r>
              <a:rPr lang="en-US" dirty="0" smtClean="0"/>
              <a:t>Motivation to set goals and accomplish them.</a:t>
            </a:r>
          </a:p>
          <a:p>
            <a:r>
              <a:rPr lang="en-US" dirty="0" smtClean="0"/>
              <a:t>Extrinsic motivation</a:t>
            </a:r>
          </a:p>
          <a:p>
            <a:pPr lvl="1"/>
            <a:r>
              <a:rPr lang="en-US" dirty="0" smtClean="0"/>
              <a:t>Motivation caused by external rewards</a:t>
            </a:r>
          </a:p>
          <a:p>
            <a:pPr lvl="1"/>
            <a:r>
              <a:rPr lang="en-US" dirty="0" smtClean="0"/>
              <a:t>Doesn’t have to be tangible rewards (social acceptance = external reward)</a:t>
            </a:r>
          </a:p>
          <a:p>
            <a:r>
              <a:rPr lang="en-US" dirty="0" smtClean="0"/>
              <a:t>Intrinsic motivation</a:t>
            </a:r>
          </a:p>
          <a:p>
            <a:pPr lvl="1"/>
            <a:r>
              <a:rPr lang="en-US" dirty="0" smtClean="0"/>
              <a:t>Motivated by self-satisfaction and enjoyment of task</a:t>
            </a:r>
          </a:p>
          <a:p>
            <a:pPr lvl="1"/>
            <a:r>
              <a:rPr lang="en-US" dirty="0" smtClean="0"/>
              <a:t>Using rewards can eliminate intrinsic motivation</a:t>
            </a:r>
          </a:p>
        </p:txBody>
      </p:sp>
    </p:spTree>
    <p:extLst>
      <p:ext uri="{BB962C8B-B14F-4D97-AF65-F5344CB8AC3E}">
        <p14:creationId xmlns:p14="http://schemas.microsoft.com/office/powerpoint/2010/main" val="19668880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Theory X – managers believe employees only have extrinsic motivation</a:t>
            </a:r>
          </a:p>
          <a:p>
            <a:pPr lvl="1"/>
            <a:r>
              <a:rPr lang="en-US" dirty="0" smtClean="0"/>
              <a:t>Rewards and punishment should be used to manage workers</a:t>
            </a:r>
          </a:p>
          <a:p>
            <a:r>
              <a:rPr lang="en-US" dirty="0" smtClean="0"/>
              <a:t>Theory Y – managers believe employees have intrinsic motivation</a:t>
            </a:r>
          </a:p>
          <a:p>
            <a:pPr lvl="1"/>
            <a:r>
              <a:rPr lang="en-US" dirty="0" smtClean="0"/>
              <a:t>Work policies should encourage intrinsic 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3843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Conflicting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Approach-Approach Conflict</a:t>
            </a:r>
          </a:p>
          <a:p>
            <a:pPr lvl="1"/>
            <a:r>
              <a:rPr lang="en-US" dirty="0" smtClean="0"/>
              <a:t>Choosing between 2 desirable options</a:t>
            </a:r>
          </a:p>
          <a:p>
            <a:r>
              <a:rPr lang="en-US" dirty="0" smtClean="0"/>
              <a:t>Avoidance-Avoidance Conflict</a:t>
            </a:r>
          </a:p>
          <a:p>
            <a:pPr lvl="1"/>
            <a:r>
              <a:rPr lang="en-US" dirty="0" smtClean="0"/>
              <a:t>Choosing between 2 undesirable options</a:t>
            </a:r>
          </a:p>
          <a:p>
            <a:r>
              <a:rPr lang="en-US" dirty="0" smtClean="0"/>
              <a:t>Approach-Avoidance Conflict</a:t>
            </a:r>
          </a:p>
          <a:p>
            <a:pPr lvl="1"/>
            <a:r>
              <a:rPr lang="en-US" dirty="0" smtClean="0"/>
              <a:t>When one thing has desirable AND undesirable options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Example: Choosing where to go to college…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4442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Stress = life events (stressors) or your </a:t>
            </a:r>
            <a:r>
              <a:rPr lang="en-US" dirty="0" err="1" smtClean="0"/>
              <a:t>rxn</a:t>
            </a:r>
            <a:r>
              <a:rPr lang="en-US" dirty="0" smtClean="0"/>
              <a:t> to life events (“I’m stressed out”)</a:t>
            </a:r>
          </a:p>
          <a:p>
            <a:r>
              <a:rPr lang="en-US" dirty="0" smtClean="0"/>
              <a:t>Hans </a:t>
            </a:r>
            <a:r>
              <a:rPr lang="en-US" dirty="0" err="1" smtClean="0"/>
              <a:t>Selye’s</a:t>
            </a:r>
            <a:r>
              <a:rPr lang="en-US" dirty="0" smtClean="0"/>
              <a:t> General Adaptation Syndrome</a:t>
            </a:r>
          </a:p>
          <a:p>
            <a:pPr lvl="1"/>
            <a:r>
              <a:rPr lang="en-US" dirty="0" smtClean="0"/>
              <a:t>Deals with physiological response to stress</a:t>
            </a:r>
          </a:p>
          <a:p>
            <a:pPr lvl="1"/>
            <a:r>
              <a:rPr lang="en-US" dirty="0" smtClean="0"/>
              <a:t>A</a:t>
            </a:r>
          </a:p>
          <a:p>
            <a:pPr lvl="1"/>
            <a:r>
              <a:rPr lang="en-US" dirty="0" smtClean="0"/>
              <a:t>R</a:t>
            </a:r>
          </a:p>
          <a:p>
            <a:pPr lvl="1"/>
            <a:r>
              <a:rPr lang="en-US" dirty="0" smtClean="0"/>
              <a:t>E</a:t>
            </a:r>
          </a:p>
          <a:p>
            <a:r>
              <a:rPr lang="en-US" dirty="0" smtClean="0"/>
              <a:t>Locus of control</a:t>
            </a:r>
          </a:p>
          <a:p>
            <a:pPr lvl="1"/>
            <a:r>
              <a:rPr lang="en-US" dirty="0" smtClean="0"/>
              <a:t>Internal vs External</a:t>
            </a:r>
          </a:p>
        </p:txBody>
      </p:sp>
    </p:spTree>
    <p:extLst>
      <p:ext uri="{BB962C8B-B14F-4D97-AF65-F5344CB8AC3E}">
        <p14:creationId xmlns:p14="http://schemas.microsoft.com/office/powerpoint/2010/main" val="2551538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6609"/>
            <a:ext cx="10515600" cy="1564079"/>
          </a:xfrm>
        </p:spPr>
        <p:txBody>
          <a:bodyPr/>
          <a:lstStyle/>
          <a:p>
            <a:r>
              <a:rPr lang="en-US" dirty="0" smtClean="0"/>
              <a:t>Types of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emory_typ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222" y="1265149"/>
            <a:ext cx="8325555" cy="5472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18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Basis of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Long-term potentiation – strengthening of neural connections thru rehearsal</a:t>
            </a:r>
          </a:p>
          <a:p>
            <a:r>
              <a:rPr lang="en-US" dirty="0" smtClean="0"/>
              <a:t>Declarative memories processed in hippocampus</a:t>
            </a:r>
          </a:p>
          <a:p>
            <a:r>
              <a:rPr lang="en-US" dirty="0" smtClean="0"/>
              <a:t>Procedural memories processed in cerebellum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48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Effortful</a:t>
            </a:r>
          </a:p>
          <a:p>
            <a:pPr lvl="1"/>
            <a:r>
              <a:rPr lang="en-US" dirty="0" err="1" smtClean="0"/>
              <a:t>Ebbinghaus</a:t>
            </a:r>
            <a:r>
              <a:rPr lang="en-US" dirty="0"/>
              <a:t> </a:t>
            </a:r>
            <a:r>
              <a:rPr lang="en-US" dirty="0" smtClean="0">
                <a:sym typeface="Wingdings" panose="05000000000000000000" pitchFamily="2" charset="2"/>
              </a:rPr>
              <a:t> Rehearsal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Automatic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Unconscious</a:t>
            </a: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86128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US" dirty="0" smtClean="0"/>
              <a:t>Visual</a:t>
            </a:r>
          </a:p>
          <a:p>
            <a:r>
              <a:rPr lang="en-US" dirty="0" smtClean="0"/>
              <a:t>Acoustic</a:t>
            </a:r>
          </a:p>
          <a:p>
            <a:r>
              <a:rPr lang="en-US" dirty="0" smtClean="0"/>
              <a:t>Semantic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Which is the best one on it’s own?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80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Retrieval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Chunking</a:t>
            </a:r>
          </a:p>
          <a:p>
            <a:r>
              <a:rPr lang="en-US" dirty="0" smtClean="0"/>
              <a:t>Hierarchy</a:t>
            </a:r>
          </a:p>
          <a:p>
            <a:r>
              <a:rPr lang="en-US" dirty="0" smtClean="0"/>
              <a:t>Mnemonic Devices</a:t>
            </a:r>
          </a:p>
          <a:p>
            <a:pPr lvl="1"/>
            <a:r>
              <a:rPr lang="en-US" dirty="0" smtClean="0"/>
              <a:t>Method of Loci</a:t>
            </a:r>
          </a:p>
          <a:p>
            <a:pPr lvl="1"/>
            <a:r>
              <a:rPr lang="en-US" dirty="0" smtClean="0"/>
              <a:t>Rhyming</a:t>
            </a:r>
          </a:p>
          <a:p>
            <a:pPr lvl="1"/>
            <a:r>
              <a:rPr lang="en-US" dirty="0" smtClean="0"/>
              <a:t>Acronyms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352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Retrieval Tendencies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Serial Position Effect</a:t>
            </a:r>
          </a:p>
          <a:p>
            <a:r>
              <a:rPr lang="en-US" dirty="0" smtClean="0"/>
              <a:t>Primacy Effect</a:t>
            </a:r>
          </a:p>
          <a:p>
            <a:r>
              <a:rPr lang="en-US" dirty="0" err="1" smtClean="0"/>
              <a:t>Recency</a:t>
            </a:r>
            <a:r>
              <a:rPr lang="en-US" dirty="0" smtClean="0"/>
              <a:t> Effect</a:t>
            </a:r>
          </a:p>
          <a:p>
            <a:r>
              <a:rPr lang="en-US" dirty="0" smtClean="0"/>
              <a:t>Mood-congruent memories</a:t>
            </a:r>
          </a:p>
          <a:p>
            <a:r>
              <a:rPr lang="en-US" dirty="0" smtClean="0"/>
              <a:t>State-dependent memories</a:t>
            </a:r>
          </a:p>
          <a:p>
            <a:r>
              <a:rPr lang="en-US" dirty="0" smtClean="0"/>
              <a:t>Recognition vs Recall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298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578</TotalTime>
  <Words>810</Words>
  <Application>Microsoft Office PowerPoint</Application>
  <PresentationFormat>Widescreen</PresentationFormat>
  <Paragraphs>211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ＭＳ Ｐゴシック</vt:lpstr>
      <vt:lpstr>Arial</vt:lpstr>
      <vt:lpstr>Calibri</vt:lpstr>
      <vt:lpstr>Calibri Light</vt:lpstr>
      <vt:lpstr>Palatino Linotype</vt:lpstr>
      <vt:lpstr>Wingdings</vt:lpstr>
      <vt:lpstr>Office Theme</vt:lpstr>
      <vt:lpstr>Reviewing Units 6-8</vt:lpstr>
      <vt:lpstr>3 Steps of Memory</vt:lpstr>
      <vt:lpstr>Alan Baddeley’s Working Memory Model</vt:lpstr>
      <vt:lpstr>Types of Memory</vt:lpstr>
      <vt:lpstr>Biological Basis of Memory</vt:lpstr>
      <vt:lpstr>Types of Processing</vt:lpstr>
      <vt:lpstr>Types of Encoding</vt:lpstr>
      <vt:lpstr>Retrieval Tips</vt:lpstr>
      <vt:lpstr>Retrieval Tendencies</vt:lpstr>
      <vt:lpstr>Retrieval Problems</vt:lpstr>
      <vt:lpstr>Fake Memories</vt:lpstr>
      <vt:lpstr>How we think</vt:lpstr>
      <vt:lpstr>Problem Solving</vt:lpstr>
      <vt:lpstr>Heuristics</vt:lpstr>
      <vt:lpstr>Impediment to Problem Solving</vt:lpstr>
      <vt:lpstr>Creativity and Problem Solving</vt:lpstr>
      <vt:lpstr>Language Basics</vt:lpstr>
      <vt:lpstr>Language Acquisition</vt:lpstr>
      <vt:lpstr>Language and Thinking</vt:lpstr>
      <vt:lpstr>Theories on Intelligence</vt:lpstr>
      <vt:lpstr>Intelligence Tests</vt:lpstr>
      <vt:lpstr>Test Making Principles</vt:lpstr>
      <vt:lpstr>Theories on Emotion</vt:lpstr>
      <vt:lpstr>Motivation Theories</vt:lpstr>
      <vt:lpstr>Hunger and Motivation – Biological Roots</vt:lpstr>
      <vt:lpstr>Hunger and Motivation – Biological Roots</vt:lpstr>
      <vt:lpstr>Hunger and Motivation – Biological Roots</vt:lpstr>
      <vt:lpstr>Hunger and Motivation – Psychological Roots</vt:lpstr>
      <vt:lpstr>Sexual Motivation – Biological Roots</vt:lpstr>
      <vt:lpstr>Sexual Motivation – Psychological Roots</vt:lpstr>
      <vt:lpstr>Other Types of Motivation</vt:lpstr>
      <vt:lpstr>Management Theories</vt:lpstr>
      <vt:lpstr>Conflicting Motivation</vt:lpstr>
      <vt:lpstr>Stress</vt:lpstr>
    </vt:vector>
  </TitlesOfParts>
  <Company>Durham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Reviewing Units 6-9</dc:title>
  <dc:creator>Victor Cadilla</dc:creator>
  <cp:lastModifiedBy>Victor Cadilla</cp:lastModifiedBy>
  <cp:revision>16</cp:revision>
  <dcterms:created xsi:type="dcterms:W3CDTF">2018-04-25T15:01:21Z</dcterms:created>
  <dcterms:modified xsi:type="dcterms:W3CDTF">2018-05-02T12:26:17Z</dcterms:modified>
</cp:coreProperties>
</file>