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9" r:id="rId2"/>
    <p:sldId id="260" r:id="rId3"/>
    <p:sldId id="261" r:id="rId4"/>
    <p:sldId id="262" r:id="rId5"/>
    <p:sldId id="263" r:id="rId6"/>
    <p:sldId id="267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62F9F-33F7-2149-A6C1-AFCB5FB8F3E7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F4FEC-7355-B542-B9EA-BFDC5512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7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Psychology 7e in Modules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7CF31-C45C-6C43-9535-256C3E4B746E}" type="slidenum">
              <a:rPr lang="en-US"/>
              <a:pPr/>
              <a:t>2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</a:t>
            </a:r>
            <a:r>
              <a:rPr lang="en-US" b="1">
                <a:cs typeface="Arial" charset="0"/>
              </a:rPr>
              <a:t>| Describe hindsight bias and explain how it can make research findings seem like mere common sense.</a:t>
            </a:r>
          </a:p>
          <a:p>
            <a:r>
              <a:rPr lang="ja-JP" altLang="en-US">
                <a:latin typeface="Arial"/>
              </a:rPr>
              <a:t>“</a:t>
            </a:r>
            <a:r>
              <a:rPr lang="en-US"/>
              <a:t>Anything seems commonplace, once explained.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</a:t>
            </a:r>
            <a:r>
              <a:rPr lang="en-US" i="1"/>
              <a:t>Dr. Watson to Sherlock Holmes.</a:t>
            </a:r>
          </a:p>
          <a:p>
            <a:r>
              <a:rPr lang="en-US"/>
              <a:t>Two phenomena – hindsight bias and judgmental overconfidence – illustrate why we cannot rely solely on intuition and common sense.</a:t>
            </a:r>
            <a:endParaRPr lang="en-US" i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Psychology 7e in Modules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B9F15-31B7-7944-A5D6-44A5AD0A203D}" type="slidenum">
              <a:rPr lang="en-US"/>
              <a:pPr/>
              <a:t>25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12</a:t>
            </a:r>
            <a:r>
              <a:rPr lang="en-US" b="1">
                <a:cs typeface="Arial" charset="0"/>
              </a:rPr>
              <a:t>| Explain how experiments help researchers isolate cause and effect.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Psychology 7e in Modules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F8AB9-2631-E143-8430-E4C59F2A74E8}" type="slidenum">
              <a:rPr lang="en-US"/>
              <a:pPr/>
              <a:t>28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Palatino Linotype" charset="0"/>
              </a:rPr>
              <a:t>Sometime research participants out of enthusiasm or personal beliefs can affect the out come of an experiment. To control for such affects, a double-blind procedure is used, in which the participants and the experimenter’s assistants are not aware of which participants got real treatment and who got placebo.</a:t>
            </a:r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Psychology 7e in Modules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55D60-17B1-0745-8D12-4510123E3E59}" type="slidenum">
              <a:rPr lang="en-US"/>
              <a:pPr/>
              <a:t>30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15</a:t>
            </a:r>
            <a:r>
              <a:rPr lang="en-US" b="1">
                <a:cs typeface="Arial" charset="0"/>
              </a:rPr>
              <a:t>| Explain the importance of statistical principles, and give an example of their use in daily life.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Psychology 7e in Modules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8D57F-F045-8949-8F2C-B212018C47D2}" type="slidenum">
              <a:rPr lang="en-US"/>
              <a:pPr/>
              <a:t>31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16</a:t>
            </a:r>
            <a:r>
              <a:rPr lang="en-US" b="1">
                <a:cs typeface="Arial" charset="0"/>
              </a:rPr>
              <a:t>| Explain how graphs can misrepresent data.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Psychology 7e in Modules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2A0040-51EC-5749-82F8-17B335095F17}" type="slidenum">
              <a:rPr lang="en-US"/>
              <a:pPr/>
              <a:t>32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17</a:t>
            </a:r>
            <a:r>
              <a:rPr lang="en-US" b="1">
                <a:cs typeface="Arial" charset="0"/>
              </a:rPr>
              <a:t>| Describe three measures of central tendency and tell which is most affected by extreme scores.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Psychology 7e in Modules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9945C-F869-A44A-A2EE-693A42CCFF1E}" type="slidenum">
              <a:rPr lang="en-US"/>
              <a:pPr/>
              <a:t>34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18</a:t>
            </a:r>
            <a:r>
              <a:rPr lang="en-US" b="1">
                <a:cs typeface="Arial" charset="0"/>
              </a:rPr>
              <a:t>| Explain two measures of variation.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Psychology 7e in Modules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CEF51-60D0-7846-95D5-77DC75AE2A71}" type="slidenum">
              <a:rPr lang="en-US"/>
              <a:pPr/>
              <a:t>35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19</a:t>
            </a:r>
            <a:r>
              <a:rPr lang="en-US" b="1">
                <a:cs typeface="Arial" charset="0"/>
              </a:rPr>
              <a:t>| Identify three principles for making generalizations from samples.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Psychology 7e in Modules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7A30E-A6B2-4B45-8797-F3809B9DCA86}" type="slidenum">
              <a:rPr lang="en-US"/>
              <a:pPr/>
              <a:t>36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20</a:t>
            </a:r>
            <a:r>
              <a:rPr lang="en-US" b="1">
                <a:cs typeface="Arial" charset="0"/>
              </a:rPr>
              <a:t>| Explain how psychologists decide whether differences are meaningful.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Psychology 7e in Modules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C8109-242D-4A4D-B297-1FFE9D72D3A9}" type="slidenum">
              <a:rPr lang="en-US"/>
              <a:pPr/>
              <a:t>3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2</a:t>
            </a:r>
            <a:r>
              <a:rPr lang="en-US" b="1">
                <a:cs typeface="Arial" charset="0"/>
              </a:rPr>
              <a:t>| Describe how overconfidence contaminates our everyday judgments.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8DDD2-24AC-0046-AD36-79EE826267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8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Psychology 7e in Modules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0990F-E393-6C46-B1BC-A29CE082CF6E}" type="slidenum">
              <a:rPr lang="en-US"/>
              <a:pPr/>
              <a:t>10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5</a:t>
            </a:r>
            <a:r>
              <a:rPr lang="en-US" b="1">
                <a:cs typeface="Arial" charset="0"/>
              </a:rPr>
              <a:t>| Identify the advantages and disadvantages of case studies in studying behavior and mental processes.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Psychology 7e in Modules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EE48D-4183-7241-8E19-CF9A1C60299D}" type="slidenum">
              <a:rPr lang="en-US"/>
              <a:pPr/>
              <a:t>12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6</a:t>
            </a:r>
            <a:r>
              <a:rPr lang="en-US" b="1">
                <a:cs typeface="Arial" charset="0"/>
              </a:rPr>
              <a:t>| Identify the advantages and disadvantages of surveys in studying behavior and mental processes, and explain the importance of wording effects and random sampling.</a:t>
            </a:r>
            <a:endParaRPr lang="en-US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Psychology 7e in Modules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3695F-00E8-FB49-917B-D3680AECED5B}" type="slidenum">
              <a:rPr lang="en-US"/>
              <a:pPr/>
              <a:t>17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8</a:t>
            </a:r>
            <a:r>
              <a:rPr lang="en-US" b="1">
                <a:cs typeface="Arial" charset="0"/>
              </a:rPr>
              <a:t>| Describe positive and negative correlations and explain how correlational measures can aid the process of prediction.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Psychology 7e in Modules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48780-EF93-CA4A-894A-D5BA2D4657B4}" type="slidenum">
              <a:rPr lang="en-US"/>
              <a:pPr/>
              <a:t>21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9</a:t>
            </a:r>
            <a:r>
              <a:rPr lang="en-US" b="1">
                <a:cs typeface="Arial" charset="0"/>
              </a:rPr>
              <a:t>| Explain why correlational research fails to provide evidence of cause-effect relationships.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Psychology 7e in Modules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F8A0D-4583-174F-A4DB-B14A4FF1F301}" type="slidenum">
              <a:rPr lang="en-US"/>
              <a:pPr/>
              <a:t>23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Psychology 7e in Modules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810-2080-394E-99DF-EF1754E50CC4}" type="slidenum">
              <a:rPr lang="en-US"/>
              <a:pPr/>
              <a:t>24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10</a:t>
            </a:r>
            <a:r>
              <a:rPr lang="en-US" b="1">
                <a:cs typeface="Arial" charset="0"/>
              </a:rPr>
              <a:t>| Describe how people form illusory correlations.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F7BC-BEC3-5047-94BA-AF1D0EBAF919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6200-5869-324B-B373-8F78C093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F7BC-BEC3-5047-94BA-AF1D0EBAF919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6200-5869-324B-B373-8F78C093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5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F7BC-BEC3-5047-94BA-AF1D0EBAF919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6200-5869-324B-B373-8F78C093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51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Psychology 7e in Modules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635FA8-2EF4-284D-AC16-232779612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7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Psychology 7e in Modules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290AF3-3936-214E-8484-FD6EE19325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0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Psychology 7e in Modules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E7373A-F5F4-9149-87F5-F1E9418559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1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F7BC-BEC3-5047-94BA-AF1D0EBAF919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6200-5869-324B-B373-8F78C093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6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F7BC-BEC3-5047-94BA-AF1D0EBAF919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6200-5869-324B-B373-8F78C093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F7BC-BEC3-5047-94BA-AF1D0EBAF919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6200-5869-324B-B373-8F78C093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6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F7BC-BEC3-5047-94BA-AF1D0EBAF919}" type="datetimeFigureOut">
              <a:rPr lang="en-US" smtClean="0"/>
              <a:t>9/5/17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6200-5869-324B-B373-8F78C093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5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F7BC-BEC3-5047-94BA-AF1D0EBAF919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6200-5869-324B-B373-8F78C093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1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F7BC-BEC3-5047-94BA-AF1D0EBAF919}" type="datetimeFigureOut">
              <a:rPr lang="en-US" smtClean="0"/>
              <a:t>9/5/17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6200-5869-324B-B373-8F78C093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F7BC-BEC3-5047-94BA-AF1D0EBAF919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6200-5869-324B-B373-8F78C093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2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F7BC-BEC3-5047-94BA-AF1D0EBAF919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6200-5869-324B-B373-8F78C093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2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BF7BC-BEC3-5047-94BA-AF1D0EBAF919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06200-5869-324B-B373-8F78C093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7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9FE3-8D1E-8D4F-968E-74AD393BC338}" type="slidenum">
              <a:rPr lang="en-US"/>
              <a:pPr/>
              <a:t>1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620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Palatino Linotype" charset="0"/>
              </a:rPr>
              <a:t>Intuition has its limits</a:t>
            </a:r>
            <a:endParaRPr lang="en-US" sz="4000" dirty="0">
              <a:latin typeface="Palatino Linotype" charset="0"/>
            </a:endParaRP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4800600" y="58674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2438400" y="57150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745ab73853ffb1f677fd082619cacc92469bbbdc0a02787c335326352a1c4aa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" y="1260619"/>
            <a:ext cx="8569837" cy="529030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30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01C0-7D79-444D-8281-660EB46EB0E1}" type="slidenum">
              <a:rPr lang="en-US"/>
              <a:pPr/>
              <a:t>10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BB0BFF"/>
                </a:solidFill>
                <a:latin typeface="Palatino Linotype" charset="0"/>
              </a:rPr>
              <a:t>Case Study</a:t>
            </a:r>
            <a:endParaRPr lang="en-US" dirty="0">
              <a:solidFill>
                <a:srgbClr val="BB0BFF"/>
              </a:solidFill>
              <a:latin typeface="Palatino Linotype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57200" y="1422507"/>
            <a:ext cx="8360388" cy="160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3600" dirty="0">
                <a:latin typeface="Palatino Linotype" charset="0"/>
              </a:rPr>
              <a:t>O</a:t>
            </a:r>
            <a:r>
              <a:rPr lang="en-US" sz="3600" dirty="0" smtClean="0">
                <a:latin typeface="Palatino Linotype" charset="0"/>
              </a:rPr>
              <a:t>ne </a:t>
            </a:r>
            <a:r>
              <a:rPr lang="en-US" sz="3600" dirty="0">
                <a:latin typeface="Palatino Linotype" charset="0"/>
              </a:rPr>
              <a:t>person is studied in depth to reveal underlying behavioral principles.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2667000" y="6080125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Palatino Linotype" charset="0"/>
              </a:rPr>
              <a:t>Is language uniquely human?</a:t>
            </a:r>
          </a:p>
        </p:txBody>
      </p:sp>
      <p:pic>
        <p:nvPicPr>
          <p:cNvPr id="93191" name="Picture 7" descr="un01-p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2736940"/>
            <a:ext cx="3810000" cy="33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52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E71-5C1E-8A4E-A46A-5952A0D82987}" type="slidenum">
              <a:rPr lang="en-US"/>
              <a:pPr/>
              <a:t>11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Palatino Linotype" charset="0"/>
              </a:rPr>
              <a:t>Case Study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8163" y="2362200"/>
            <a:ext cx="4033837" cy="3200400"/>
          </a:xfrm>
        </p:spPr>
        <p:txBody>
          <a:bodyPr/>
          <a:lstStyle/>
          <a:p>
            <a:pPr marL="0" indent="0" algn="ctr">
              <a:buFont typeface="Wingdings" charset="0"/>
              <a:buNone/>
            </a:pPr>
            <a:r>
              <a:rPr lang="en-US" sz="2800" dirty="0">
                <a:latin typeface="Palatino Linotype" charset="0"/>
              </a:rPr>
              <a:t>A </a:t>
            </a:r>
            <a:r>
              <a:rPr lang="en-US" sz="2800" dirty="0">
                <a:solidFill>
                  <a:srgbClr val="BB0BFF"/>
                </a:solidFill>
                <a:latin typeface="Palatino Linotype" charset="0"/>
              </a:rPr>
              <a:t>clinical study </a:t>
            </a:r>
            <a:r>
              <a:rPr lang="en-US" sz="2800" dirty="0">
                <a:latin typeface="Palatino Linotype" charset="0"/>
              </a:rPr>
              <a:t>is a form of case study in which the therapist investigates the problems associated with a client.</a:t>
            </a:r>
          </a:p>
        </p:txBody>
      </p:sp>
      <p:pic>
        <p:nvPicPr>
          <p:cNvPr id="103428" name="Picture 4" descr="psychothera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5" t="7408" r="9953" b="9261"/>
          <a:stretch>
            <a:fillRect/>
          </a:stretch>
        </p:blipFill>
        <p:spPr>
          <a:xfrm>
            <a:off x="5025845" y="2362200"/>
            <a:ext cx="3505573" cy="3883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442913" y="16002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 Linotype" charset="0"/>
              </a:rPr>
              <a:t>Clinical Study</a:t>
            </a:r>
          </a:p>
        </p:txBody>
      </p:sp>
    </p:spTree>
    <p:extLst>
      <p:ext uri="{BB962C8B-B14F-4D97-AF65-F5344CB8AC3E}">
        <p14:creationId xmlns:p14="http://schemas.microsoft.com/office/powerpoint/2010/main" val="2555776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3BF2-EE91-5E46-8BC0-651CE0A3FFCB}" type="slidenum">
              <a:rPr lang="en-US"/>
              <a:pPr/>
              <a:t>12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BB0BFF"/>
                </a:solidFill>
                <a:latin typeface="Palatino Linotype" charset="0"/>
              </a:rPr>
              <a:t>Survey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17638"/>
            <a:ext cx="7886700" cy="2011362"/>
          </a:xfrm>
        </p:spPr>
        <p:txBody>
          <a:bodyPr/>
          <a:lstStyle/>
          <a:p>
            <a:r>
              <a:rPr lang="en-US" sz="2800" dirty="0" smtClean="0">
                <a:latin typeface="Palatino Linotype" charset="0"/>
              </a:rPr>
              <a:t>People self</a:t>
            </a:r>
            <a:r>
              <a:rPr lang="en-US" sz="2800" dirty="0">
                <a:latin typeface="Palatino Linotype" charset="0"/>
              </a:rPr>
              <a:t>-</a:t>
            </a:r>
            <a:r>
              <a:rPr lang="en-US" sz="2800" dirty="0" smtClean="0">
                <a:latin typeface="Palatino Linotype" charset="0"/>
              </a:rPr>
              <a:t>report </a:t>
            </a:r>
            <a:r>
              <a:rPr lang="en-US" sz="2800" dirty="0">
                <a:latin typeface="Palatino Linotype" charset="0"/>
              </a:rPr>
              <a:t>attitudes, opinions or </a:t>
            </a:r>
            <a:r>
              <a:rPr lang="en-US" sz="2800" dirty="0" smtClean="0">
                <a:latin typeface="Palatino Linotype" charset="0"/>
              </a:rPr>
              <a:t>behaviors</a:t>
            </a:r>
          </a:p>
          <a:p>
            <a:r>
              <a:rPr lang="en-US" sz="2800" dirty="0" smtClean="0">
                <a:latin typeface="Palatino Linotype" charset="0"/>
              </a:rPr>
              <a:t>Usually </a:t>
            </a:r>
            <a:r>
              <a:rPr lang="en-US" sz="2800" dirty="0">
                <a:latin typeface="Palatino Linotype" charset="0"/>
              </a:rPr>
              <a:t>done by questioning a </a:t>
            </a:r>
            <a:r>
              <a:rPr lang="en-US" sz="2800" u="sng" dirty="0">
                <a:latin typeface="Palatino Linotype" charset="0"/>
              </a:rPr>
              <a:t>representative</a:t>
            </a:r>
            <a:r>
              <a:rPr lang="en-US" sz="2800" dirty="0">
                <a:latin typeface="Palatino Linotype" charset="0"/>
              </a:rPr>
              <a:t>, </a:t>
            </a:r>
            <a:r>
              <a:rPr lang="en-US" sz="2800" u="sng" dirty="0">
                <a:latin typeface="Palatino Linotype" charset="0"/>
              </a:rPr>
              <a:t>random sample </a:t>
            </a:r>
            <a:r>
              <a:rPr lang="en-US" sz="2800" dirty="0">
                <a:latin typeface="Palatino Linotype" charset="0"/>
              </a:rPr>
              <a:t>of people. </a:t>
            </a:r>
          </a:p>
        </p:txBody>
      </p:sp>
      <p:pic>
        <p:nvPicPr>
          <p:cNvPr id="104452" name="Picture 4" descr="surv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1738" y="3581399"/>
            <a:ext cx="4171950" cy="28763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343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EA5E-E8EC-834F-9D7A-A1529D9EFD77}" type="slidenum">
              <a:rPr lang="en-US"/>
              <a:pPr/>
              <a:t>13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BB0BFF"/>
                </a:solidFill>
                <a:latin typeface="Palatino Linotype" charset="0"/>
              </a:rPr>
              <a:t>Random Sampling</a:t>
            </a:r>
            <a:endParaRPr lang="en-US" sz="4000" dirty="0">
              <a:solidFill>
                <a:srgbClr val="BB0BFF"/>
              </a:solidFill>
              <a:latin typeface="Palatino Linotype" charset="0"/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68609"/>
            <a:ext cx="4773442" cy="4911565"/>
          </a:xfrm>
          <a:noFill/>
          <a:ln/>
        </p:spPr>
        <p:txBody>
          <a:bodyPr>
            <a:noAutofit/>
          </a:bodyPr>
          <a:lstStyle/>
          <a:p>
            <a:r>
              <a:rPr lang="en-US" dirty="0" smtClean="0">
                <a:latin typeface="Palatino Linotype" charset="0"/>
              </a:rPr>
              <a:t>Unbiased Sample = If </a:t>
            </a:r>
            <a:r>
              <a:rPr lang="en-US" dirty="0">
                <a:latin typeface="Palatino Linotype" charset="0"/>
              </a:rPr>
              <a:t>each member of a population has an equal chance of inclusion into a </a:t>
            </a:r>
            <a:r>
              <a:rPr lang="en-US" dirty="0" smtClean="0">
                <a:latin typeface="Palatino Linotype" charset="0"/>
              </a:rPr>
              <a:t>sample</a:t>
            </a:r>
          </a:p>
          <a:p>
            <a:pPr marL="0" indent="0">
              <a:buNone/>
            </a:pPr>
            <a:endParaRPr lang="en-US" dirty="0" smtClean="0">
              <a:latin typeface="Palatino Linotype" charset="0"/>
            </a:endParaRPr>
          </a:p>
          <a:p>
            <a:r>
              <a:rPr lang="en-US" dirty="0" smtClean="0">
                <a:latin typeface="Palatino Linotype" charset="0"/>
              </a:rPr>
              <a:t>Biased samples make survey results invalid.</a:t>
            </a:r>
            <a:endParaRPr lang="en-US" dirty="0">
              <a:latin typeface="Palatino Linotype" charset="0"/>
            </a:endParaRPr>
          </a:p>
        </p:txBody>
      </p:sp>
      <p:pic>
        <p:nvPicPr>
          <p:cNvPr id="10855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4329" r="5556" b="2615"/>
          <a:stretch>
            <a:fillRect/>
          </a:stretch>
        </p:blipFill>
        <p:spPr>
          <a:xfrm>
            <a:off x="5341198" y="1568610"/>
            <a:ext cx="3193202" cy="3946365"/>
          </a:xfrm>
          <a:noFill/>
          <a:ln/>
        </p:spPr>
      </p:pic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5154442" y="5562600"/>
            <a:ext cx="3379957" cy="93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dirty="0">
                <a:latin typeface="Palatino Linotype" charset="0"/>
              </a:rPr>
              <a:t>The fastest way to know about the marble color ratio is to blindly transfer a few into a smaller jar and count them.</a:t>
            </a:r>
          </a:p>
        </p:txBody>
      </p:sp>
    </p:spTree>
    <p:extLst>
      <p:ext uri="{BB962C8B-B14F-4D97-AF65-F5344CB8AC3E}">
        <p14:creationId xmlns:p14="http://schemas.microsoft.com/office/powerpoint/2010/main" val="875063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>
                <a:solidFill>
                  <a:srgbClr val="000000"/>
                </a:solidFill>
                <a:latin typeface="Palatino"/>
                <a:cs typeface="Palatino"/>
              </a:rPr>
              <a:t>Survey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 Challenges</a:t>
            </a: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B0BFF"/>
                </a:solidFill>
                <a:latin typeface="Palatino"/>
                <a:cs typeface="Palatino"/>
              </a:rPr>
              <a:t>Wording Effect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Wording can change the results of a survey.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Example: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“Should people be </a:t>
            </a:r>
            <a:r>
              <a:rPr lang="en-US" i="1" dirty="0" smtClean="0">
                <a:solidFill>
                  <a:srgbClr val="000000"/>
                </a:solidFill>
                <a:latin typeface="Palatino"/>
                <a:cs typeface="Palatino"/>
              </a:rPr>
              <a:t>allowed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 to own guns?” OR “Should people be </a:t>
            </a:r>
            <a:r>
              <a:rPr lang="en-US" i="1" dirty="0" smtClean="0">
                <a:solidFill>
                  <a:srgbClr val="000000"/>
                </a:solidFill>
                <a:latin typeface="Palatino"/>
                <a:cs typeface="Palatino"/>
              </a:rPr>
              <a:t>forbidden 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from</a:t>
            </a:r>
            <a:r>
              <a:rPr lang="en-US" i="1" dirty="0" smtClean="0">
                <a:solidFill>
                  <a:srgbClr val="000000"/>
                </a:solidFill>
                <a:latin typeface="Palatino"/>
                <a:cs typeface="Palatino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owning guns?”</a:t>
            </a:r>
          </a:p>
          <a:p>
            <a:r>
              <a:rPr kumimoji="0" lang="en-US" altLang="en-US" dirty="0" smtClean="0">
                <a:solidFill>
                  <a:srgbClr val="000000"/>
                </a:solidFill>
                <a:latin typeface="Palatino"/>
                <a:cs typeface="Palatino"/>
              </a:rPr>
              <a:t>False Consensus Effect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Palatino"/>
                <a:cs typeface="Palatino"/>
              </a:rPr>
              <a:t>T</a:t>
            </a:r>
            <a:r>
              <a:rPr kumimoji="0" lang="en-US" altLang="en-US" dirty="0" smtClean="0">
                <a:solidFill>
                  <a:srgbClr val="000000"/>
                </a:solidFill>
                <a:latin typeface="Palatino"/>
                <a:cs typeface="Palatino"/>
              </a:rPr>
              <a:t>endency to overestimate the extent to which others share our beliefs and behaviors</a:t>
            </a:r>
          </a:p>
        </p:txBody>
      </p:sp>
    </p:spTree>
    <p:extLst>
      <p:ext uri="{BB962C8B-B14F-4D97-AF65-F5344CB8AC3E}">
        <p14:creationId xmlns:p14="http://schemas.microsoft.com/office/powerpoint/2010/main" val="375760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552950"/>
          </a:xfrm>
        </p:spPr>
        <p:txBody>
          <a:bodyPr/>
          <a:lstStyle/>
          <a:p>
            <a:endParaRPr kumimoji="0" lang="en-US" altLang="en-US">
              <a:solidFill>
                <a:srgbClr val="000000"/>
              </a:solidFill>
              <a:latin typeface="Palatino"/>
              <a:cs typeface="Palatino"/>
            </a:endParaRPr>
          </a:p>
        </p:txBody>
      </p:sp>
      <p:pic>
        <p:nvPicPr>
          <p:cNvPr id="68615" name="Picture 7" descr="D:\Art\ch01\jpg\un01-p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93" y="224650"/>
            <a:ext cx="6985000" cy="1143000"/>
          </a:xfrm>
        </p:spPr>
        <p:txBody>
          <a:bodyPr>
            <a:normAutofit/>
          </a:bodyPr>
          <a:lstStyle/>
          <a:p>
            <a:r>
              <a:rPr kumimoji="0" lang="en-US" altLang="en-US" sz="4000" dirty="0" smtClean="0">
                <a:solidFill>
                  <a:srgbClr val="BB0BFF"/>
                </a:solidFill>
                <a:latin typeface="Palatino"/>
                <a:cs typeface="Palatino"/>
              </a:rPr>
              <a:t>Naturalistic Observation</a:t>
            </a:r>
            <a:endParaRPr kumimoji="0" lang="en-US" altLang="en-US" sz="4000" dirty="0">
              <a:solidFill>
                <a:srgbClr val="BB0BFF"/>
              </a:solidFill>
              <a:latin typeface="Palatino"/>
              <a:cs typeface="Palatino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6199" y="1706670"/>
            <a:ext cx="4191000" cy="4572000"/>
          </a:xfrm>
        </p:spPr>
        <p:txBody>
          <a:bodyPr/>
          <a:lstStyle/>
          <a:p>
            <a:pPr marL="285750" lvl="1">
              <a:buFont typeface="Wingdings" charset="0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Palatino"/>
                <a:cs typeface="Palatino"/>
              </a:rPr>
              <a:t>O</a:t>
            </a:r>
            <a:r>
              <a:rPr kumimoji="0" lang="en-US" altLang="en-US" dirty="0" smtClean="0">
                <a:solidFill>
                  <a:srgbClr val="000000"/>
                </a:solidFill>
                <a:latin typeface="Palatino"/>
                <a:cs typeface="Palatino"/>
              </a:rPr>
              <a:t>bserving </a:t>
            </a:r>
            <a:r>
              <a:rPr kumimoji="0" lang="en-US" altLang="en-US" dirty="0">
                <a:solidFill>
                  <a:srgbClr val="000000"/>
                </a:solidFill>
                <a:latin typeface="Palatino"/>
                <a:cs typeface="Palatino"/>
              </a:rPr>
              <a:t>and recording behavior in naturally occurring situations </a:t>
            </a:r>
            <a:r>
              <a:rPr kumimoji="0" lang="en-US" altLang="en-US" u="sng" dirty="0">
                <a:solidFill>
                  <a:srgbClr val="000000"/>
                </a:solidFill>
                <a:latin typeface="Palatino"/>
                <a:cs typeface="Palatino"/>
              </a:rPr>
              <a:t>without trying to manipulate and control the </a:t>
            </a:r>
            <a:r>
              <a:rPr kumimoji="0" lang="en-US" altLang="en-US" u="sng" dirty="0" smtClean="0">
                <a:solidFill>
                  <a:srgbClr val="000000"/>
                </a:solidFill>
                <a:latin typeface="Palatino"/>
                <a:cs typeface="Palatino"/>
              </a:rPr>
              <a:t>situation</a:t>
            </a:r>
          </a:p>
        </p:txBody>
      </p:sp>
      <p:pic>
        <p:nvPicPr>
          <p:cNvPr id="70663" name="Picture 7" descr="D:\Art\ch01\jpg\un01-p23-bot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" y="1367650"/>
            <a:ext cx="3573463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E0D-050E-BB43-99BE-1AD186DE945F}" type="slidenum">
              <a:rPr lang="en-US"/>
              <a:pPr/>
              <a:t>17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BB0BFF"/>
                </a:solidFill>
                <a:latin typeface="Palatino Linotype" charset="0"/>
              </a:rPr>
              <a:t>Correlation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441325" y="1600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3200" dirty="0">
                <a:latin typeface="Palatino Linotype" charset="0"/>
              </a:rPr>
              <a:t>When one trait or behavior accompanies another, we say the two correlate.</a:t>
            </a:r>
          </a:p>
        </p:txBody>
      </p:sp>
      <p:grpSp>
        <p:nvGrpSpPr>
          <p:cNvPr id="143365" name="Group 5"/>
          <p:cNvGrpSpPr>
            <a:grpSpLocks/>
          </p:cNvGrpSpPr>
          <p:nvPr/>
        </p:nvGrpSpPr>
        <p:grpSpPr bwMode="auto">
          <a:xfrm>
            <a:off x="685800" y="3962400"/>
            <a:ext cx="2514600" cy="1143000"/>
            <a:chOff x="240" y="2640"/>
            <a:chExt cx="1584" cy="720"/>
          </a:xfrm>
        </p:grpSpPr>
        <p:sp>
          <p:nvSpPr>
            <p:cNvPr id="143366" name="Rectangle 6"/>
            <p:cNvSpPr>
              <a:spLocks noChangeArrowheads="1"/>
            </p:cNvSpPr>
            <p:nvPr/>
          </p:nvSpPr>
          <p:spPr bwMode="auto">
            <a:xfrm>
              <a:off x="240" y="2640"/>
              <a:ext cx="1584" cy="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Correlation </a:t>
              </a:r>
            </a:p>
            <a:p>
              <a:pPr algn="ctr" eaLnBrk="0" hangingPunct="0"/>
              <a:r>
                <a:rPr lang="en-US" b="1"/>
                <a:t>coefficient</a:t>
              </a:r>
            </a:p>
          </p:txBody>
        </p:sp>
        <p:sp>
          <p:nvSpPr>
            <p:cNvPr id="143367" name="Line 7"/>
            <p:cNvSpPr>
              <a:spLocks noChangeShapeType="1"/>
            </p:cNvSpPr>
            <p:nvPr/>
          </p:nvSpPr>
          <p:spPr bwMode="auto">
            <a:xfrm>
              <a:off x="240" y="2640"/>
              <a:ext cx="1584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368" name="Group 8"/>
          <p:cNvGrpSpPr>
            <a:grpSpLocks/>
          </p:cNvGrpSpPr>
          <p:nvPr/>
        </p:nvGrpSpPr>
        <p:grpSpPr bwMode="auto">
          <a:xfrm>
            <a:off x="5140325" y="5486400"/>
            <a:ext cx="2667000" cy="1143000"/>
            <a:chOff x="3168" y="1920"/>
            <a:chExt cx="1680" cy="720"/>
          </a:xfrm>
        </p:grpSpPr>
        <p:sp>
          <p:nvSpPr>
            <p:cNvPr id="143369" name="Rectangle 9"/>
            <p:cNvSpPr>
              <a:spLocks noChangeArrowheads="1"/>
            </p:cNvSpPr>
            <p:nvPr/>
          </p:nvSpPr>
          <p:spPr bwMode="auto">
            <a:xfrm>
              <a:off x="3168" y="1920"/>
              <a:ext cx="1680" cy="720"/>
            </a:xfrm>
            <a:prstGeom prst="rect">
              <a:avLst/>
            </a:prstGeom>
            <a:solidFill>
              <a:srgbClr val="FFE5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Indicates direction</a:t>
              </a:r>
            </a:p>
            <a:p>
              <a:pPr algn="ctr" eaLnBrk="0" hangingPunct="0"/>
              <a:r>
                <a:rPr lang="en-US" b="1"/>
                <a:t>of relationship</a:t>
              </a:r>
            </a:p>
            <a:p>
              <a:pPr algn="ctr" eaLnBrk="0" hangingPunct="0"/>
              <a:r>
                <a:rPr lang="en-US" b="1"/>
                <a:t>(positive or negative)</a:t>
              </a:r>
            </a:p>
          </p:txBody>
        </p:sp>
        <p:sp>
          <p:nvSpPr>
            <p:cNvPr id="143370" name="Line 10"/>
            <p:cNvSpPr>
              <a:spLocks noChangeShapeType="1"/>
            </p:cNvSpPr>
            <p:nvPr/>
          </p:nvSpPr>
          <p:spPr bwMode="auto">
            <a:xfrm>
              <a:off x="3168" y="1920"/>
              <a:ext cx="168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371" name="Group 11"/>
          <p:cNvGrpSpPr>
            <a:grpSpLocks/>
          </p:cNvGrpSpPr>
          <p:nvPr/>
        </p:nvGrpSpPr>
        <p:grpSpPr bwMode="auto">
          <a:xfrm>
            <a:off x="5715000" y="2667000"/>
            <a:ext cx="2667000" cy="1143000"/>
            <a:chOff x="3168" y="3360"/>
            <a:chExt cx="1680" cy="720"/>
          </a:xfrm>
        </p:grpSpPr>
        <p:sp>
          <p:nvSpPr>
            <p:cNvPr id="143372" name="Rectangle 12"/>
            <p:cNvSpPr>
              <a:spLocks noChangeArrowheads="1"/>
            </p:cNvSpPr>
            <p:nvPr/>
          </p:nvSpPr>
          <p:spPr bwMode="auto">
            <a:xfrm>
              <a:off x="3168" y="3360"/>
              <a:ext cx="1680" cy="720"/>
            </a:xfrm>
            <a:prstGeom prst="rect">
              <a:avLst/>
            </a:prstGeom>
            <a:solidFill>
              <a:srgbClr val="FFE5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Indicates strength</a:t>
              </a:r>
            </a:p>
            <a:p>
              <a:pPr algn="ctr" eaLnBrk="0" hangingPunct="0"/>
              <a:r>
                <a:rPr lang="en-US" b="1"/>
                <a:t>of relationship</a:t>
              </a:r>
            </a:p>
            <a:p>
              <a:pPr algn="ctr" eaLnBrk="0" hangingPunct="0"/>
              <a:r>
                <a:rPr lang="en-US" b="1"/>
                <a:t>(0.00 to 1.00)</a:t>
              </a:r>
            </a:p>
          </p:txBody>
        </p:sp>
        <p:sp>
          <p:nvSpPr>
            <p:cNvPr id="143373" name="Line 13"/>
            <p:cNvSpPr>
              <a:spLocks noChangeShapeType="1"/>
            </p:cNvSpPr>
            <p:nvPr/>
          </p:nvSpPr>
          <p:spPr bwMode="auto">
            <a:xfrm>
              <a:off x="3168" y="3360"/>
              <a:ext cx="168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5564188" y="4232275"/>
            <a:ext cx="693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0000FF"/>
                </a:solidFill>
              </a:rPr>
              <a:t>r =</a:t>
            </a:r>
          </a:p>
        </p:txBody>
      </p:sp>
      <p:cxnSp>
        <p:nvCxnSpPr>
          <p:cNvPr id="143375" name="AutoShape 15"/>
          <p:cNvCxnSpPr>
            <a:cxnSpLocks noChangeShapeType="1"/>
            <a:stCxn id="143369" idx="0"/>
            <a:endCxn id="143377" idx="2"/>
          </p:cNvCxnSpPr>
          <p:nvPr/>
        </p:nvCxnSpPr>
        <p:spPr bwMode="auto">
          <a:xfrm flipV="1">
            <a:off x="6473825" y="4832350"/>
            <a:ext cx="11113" cy="654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6557963" y="4267200"/>
            <a:ext cx="973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0000FF"/>
                </a:solidFill>
              </a:rPr>
              <a:t>0.37</a:t>
            </a:r>
          </a:p>
        </p:txBody>
      </p:sp>
      <p:sp>
        <p:nvSpPr>
          <p:cNvPr id="143377" name="Text Box 17"/>
          <p:cNvSpPr txBox="1">
            <a:spLocks noChangeArrowheads="1"/>
          </p:cNvSpPr>
          <p:nvPr/>
        </p:nvSpPr>
        <p:spPr bwMode="auto">
          <a:xfrm>
            <a:off x="6273800" y="4252913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0000FF"/>
                </a:solidFill>
              </a:rPr>
              <a:t>+</a:t>
            </a:r>
          </a:p>
        </p:txBody>
      </p:sp>
      <p:cxnSp>
        <p:nvCxnSpPr>
          <p:cNvPr id="143378" name="AutoShape 18"/>
          <p:cNvCxnSpPr>
            <a:cxnSpLocks noChangeShapeType="1"/>
            <a:stCxn id="143366" idx="3"/>
            <a:endCxn id="143374" idx="1"/>
          </p:cNvCxnSpPr>
          <p:nvPr/>
        </p:nvCxnSpPr>
        <p:spPr bwMode="auto">
          <a:xfrm flipV="1">
            <a:off x="3200400" y="4522788"/>
            <a:ext cx="2363788" cy="111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379" name="AutoShape 19"/>
          <p:cNvCxnSpPr>
            <a:cxnSpLocks noChangeShapeType="1"/>
            <a:stCxn id="143372" idx="2"/>
            <a:endCxn id="143376" idx="0"/>
          </p:cNvCxnSpPr>
          <p:nvPr/>
        </p:nvCxnSpPr>
        <p:spPr bwMode="auto">
          <a:xfrm flipH="1">
            <a:off x="7045325" y="3810000"/>
            <a:ext cx="3175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338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0"/>
            <a:ext cx="4572000" cy="1143000"/>
          </a:xfrm>
          <a:noFill/>
          <a:ln/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charset="0"/>
              <a:buNone/>
            </a:pPr>
            <a:r>
              <a:rPr lang="en-US" sz="2200" dirty="0">
                <a:solidFill>
                  <a:srgbClr val="BB0BFF"/>
                </a:solidFill>
                <a:latin typeface="Palatino Linotype" charset="0"/>
              </a:rPr>
              <a:t>Correlation Coefficient </a:t>
            </a:r>
            <a:r>
              <a:rPr lang="en-US" sz="2200" dirty="0">
                <a:latin typeface="Palatino Linotype" charset="0"/>
              </a:rPr>
              <a:t>is a statistical measure of the relationship between two variables.</a:t>
            </a:r>
          </a:p>
        </p:txBody>
      </p:sp>
    </p:spTree>
    <p:extLst>
      <p:ext uri="{BB962C8B-B14F-4D97-AF65-F5344CB8AC3E}">
        <p14:creationId xmlns:p14="http://schemas.microsoft.com/office/powerpoint/2010/main" val="643592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A254-8BD9-DB41-9EA7-1BF304A73211}" type="slidenum">
              <a:rPr lang="en-US"/>
              <a:pPr/>
              <a:t>18</a:t>
            </a:fld>
            <a:endParaRPr lang="en-US"/>
          </a:p>
        </p:txBody>
      </p:sp>
      <p:sp>
        <p:nvSpPr>
          <p:cNvPr id="112661" name="Text Box 21"/>
          <p:cNvSpPr txBox="1">
            <a:spLocks noChangeArrowheads="1"/>
          </p:cNvSpPr>
          <p:nvPr/>
        </p:nvSpPr>
        <p:spPr bwMode="auto">
          <a:xfrm>
            <a:off x="6553200" y="3686854"/>
            <a:ext cx="2205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Palatino Linotype" charset="0"/>
              </a:rPr>
              <a:t>Perfect positive</a:t>
            </a:r>
          </a:p>
          <a:p>
            <a:pPr algn="ctr" eaLnBrk="0" hangingPunct="0"/>
            <a:r>
              <a:rPr lang="en-US" sz="2000" dirty="0">
                <a:latin typeface="Palatino Linotype" charset="0"/>
              </a:rPr>
              <a:t>correlation (+1.00)</a:t>
            </a:r>
          </a:p>
        </p:txBody>
      </p:sp>
      <p:grpSp>
        <p:nvGrpSpPr>
          <p:cNvPr id="112687" name="Group 47"/>
          <p:cNvGrpSpPr>
            <a:grpSpLocks noChangeAspect="1"/>
          </p:cNvGrpSpPr>
          <p:nvPr/>
        </p:nvGrpSpPr>
        <p:grpSpPr bwMode="auto">
          <a:xfrm>
            <a:off x="6291174" y="1212305"/>
            <a:ext cx="2667000" cy="2286000"/>
            <a:chOff x="2040" y="1008"/>
            <a:chExt cx="1680" cy="1200"/>
          </a:xfrm>
        </p:grpSpPr>
        <p:grpSp>
          <p:nvGrpSpPr>
            <p:cNvPr id="112643" name="Group 3"/>
            <p:cNvGrpSpPr>
              <a:grpSpLocks noChangeAspect="1"/>
            </p:cNvGrpSpPr>
            <p:nvPr/>
          </p:nvGrpSpPr>
          <p:grpSpPr bwMode="auto">
            <a:xfrm>
              <a:off x="2040" y="1008"/>
              <a:ext cx="1680" cy="1200"/>
              <a:chOff x="336" y="1776"/>
              <a:chExt cx="1680" cy="1200"/>
            </a:xfrm>
          </p:grpSpPr>
          <p:sp>
            <p:nvSpPr>
              <p:cNvPr id="112644" name="Rectangle 4"/>
              <p:cNvSpPr>
                <a:spLocks noChangeAspect="1" noChangeArrowheads="1"/>
              </p:cNvSpPr>
              <p:nvPr/>
            </p:nvSpPr>
            <p:spPr bwMode="auto">
              <a:xfrm>
                <a:off x="432" y="1776"/>
                <a:ext cx="1584" cy="1104"/>
              </a:xfrm>
              <a:prstGeom prst="rect">
                <a:avLst/>
              </a:prstGeom>
              <a:solidFill>
                <a:srgbClr val="FFE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45" name="Line 5"/>
              <p:cNvSpPr>
                <a:spLocks noChangeAspect="1" noChangeShapeType="1"/>
              </p:cNvSpPr>
              <p:nvPr/>
            </p:nvSpPr>
            <p:spPr bwMode="auto">
              <a:xfrm>
                <a:off x="432" y="1776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46" name="Line 6"/>
              <p:cNvSpPr>
                <a:spLocks noChangeAspect="1" noChangeShapeType="1"/>
              </p:cNvSpPr>
              <p:nvPr/>
            </p:nvSpPr>
            <p:spPr bwMode="auto">
              <a:xfrm>
                <a:off x="432" y="2880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47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336" y="1776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48" name="Line 8"/>
              <p:cNvSpPr>
                <a:spLocks noChangeAspect="1" noChangeShapeType="1"/>
              </p:cNvSpPr>
              <p:nvPr/>
            </p:nvSpPr>
            <p:spPr bwMode="auto">
              <a:xfrm>
                <a:off x="336" y="2976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664" name="Line 24"/>
            <p:cNvSpPr>
              <a:spLocks noChangeAspect="1" noChangeShapeType="1"/>
            </p:cNvSpPr>
            <p:nvPr/>
          </p:nvSpPr>
          <p:spPr bwMode="auto">
            <a:xfrm flipV="1">
              <a:off x="2136" y="1008"/>
              <a:ext cx="1296" cy="110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84" name="Text Box 44"/>
          <p:cNvSpPr txBox="1">
            <a:spLocks noChangeArrowheads="1"/>
          </p:cNvSpPr>
          <p:nvPr/>
        </p:nvSpPr>
        <p:spPr bwMode="auto">
          <a:xfrm>
            <a:off x="457200" y="4388529"/>
            <a:ext cx="8115300" cy="233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solidFill>
                  <a:srgbClr val="BB0BFF"/>
                </a:solidFill>
                <a:latin typeface="Palatino Linotype" charset="0"/>
              </a:rPr>
              <a:t>Scatterplot</a:t>
            </a:r>
            <a:r>
              <a:rPr lang="en-US" sz="2800" dirty="0">
                <a:solidFill>
                  <a:srgbClr val="6600CC"/>
                </a:solidFill>
                <a:latin typeface="Palatino Linotype" charset="0"/>
              </a:rPr>
              <a:t> </a:t>
            </a:r>
            <a:r>
              <a:rPr lang="en-US" sz="2800" dirty="0">
                <a:latin typeface="Palatino Linotype" charset="0"/>
              </a:rPr>
              <a:t>is a graph comprised of points that are generated by values of two variables. </a:t>
            </a:r>
            <a:endParaRPr lang="en-US" sz="2800" dirty="0" smtClean="0">
              <a:latin typeface="Palatino Linotype" charset="0"/>
            </a:endParaRPr>
          </a:p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800" dirty="0" smtClean="0">
                <a:latin typeface="Palatino Linotype" charset="0"/>
              </a:rPr>
              <a:t>The </a:t>
            </a:r>
            <a:r>
              <a:rPr lang="en-US" sz="2800" dirty="0">
                <a:latin typeface="Palatino Linotype" charset="0"/>
              </a:rPr>
              <a:t>slope of the points depicts the direction, while the amount of scatter depicts the strength of the relationship. </a:t>
            </a:r>
          </a:p>
        </p:txBody>
      </p:sp>
      <p:sp>
        <p:nvSpPr>
          <p:cNvPr id="112685" name="Rectangle 4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>
                <a:latin typeface="Palatino Linotype" charset="0"/>
              </a:rPr>
              <a:t>Scatterplots</a:t>
            </a:r>
          </a:p>
        </p:txBody>
      </p:sp>
      <p:grpSp>
        <p:nvGrpSpPr>
          <p:cNvPr id="14" name="Group 46"/>
          <p:cNvGrpSpPr>
            <a:grpSpLocks noChangeAspect="1"/>
          </p:cNvGrpSpPr>
          <p:nvPr/>
        </p:nvGrpSpPr>
        <p:grpSpPr bwMode="auto">
          <a:xfrm>
            <a:off x="0" y="1212305"/>
            <a:ext cx="2667000" cy="2286000"/>
            <a:chOff x="480" y="912"/>
            <a:chExt cx="1680" cy="1200"/>
          </a:xfrm>
        </p:grpSpPr>
        <p:grpSp>
          <p:nvGrpSpPr>
            <p:cNvPr id="15" name="Group 15"/>
            <p:cNvGrpSpPr>
              <a:grpSpLocks noChangeAspect="1"/>
            </p:cNvGrpSpPr>
            <p:nvPr/>
          </p:nvGrpSpPr>
          <p:grpSpPr bwMode="auto">
            <a:xfrm>
              <a:off x="480" y="912"/>
              <a:ext cx="1680" cy="1200"/>
              <a:chOff x="336" y="1776"/>
              <a:chExt cx="1680" cy="1200"/>
            </a:xfrm>
          </p:grpSpPr>
          <p:sp>
            <p:nvSpPr>
              <p:cNvPr id="17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432" y="1776"/>
                <a:ext cx="1584" cy="1104"/>
              </a:xfrm>
              <a:prstGeom prst="rect">
                <a:avLst/>
              </a:prstGeom>
              <a:solidFill>
                <a:srgbClr val="FFE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Aspect="1" noChangeShapeType="1"/>
              </p:cNvSpPr>
              <p:nvPr/>
            </p:nvSpPr>
            <p:spPr bwMode="auto">
              <a:xfrm>
                <a:off x="432" y="1776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Aspect="1" noChangeShapeType="1"/>
              </p:cNvSpPr>
              <p:nvPr/>
            </p:nvSpPr>
            <p:spPr bwMode="auto">
              <a:xfrm>
                <a:off x="432" y="2880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336" y="1776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0"/>
              <p:cNvSpPr>
                <a:spLocks noChangeAspect="1" noChangeShapeType="1"/>
              </p:cNvSpPr>
              <p:nvPr/>
            </p:nvSpPr>
            <p:spPr bwMode="auto">
              <a:xfrm>
                <a:off x="336" y="2976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Line 25"/>
            <p:cNvSpPr>
              <a:spLocks noChangeAspect="1" noChangeShapeType="1"/>
            </p:cNvSpPr>
            <p:nvPr/>
          </p:nvSpPr>
          <p:spPr bwMode="auto">
            <a:xfrm>
              <a:off x="576" y="912"/>
              <a:ext cx="1248" cy="110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152400" y="3648375"/>
            <a:ext cx="2162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Palatino Linotype" charset="0"/>
              </a:rPr>
              <a:t>Perfect negative</a:t>
            </a:r>
          </a:p>
          <a:p>
            <a:pPr algn="ctr" eaLnBrk="0" hangingPunct="0"/>
            <a:r>
              <a:rPr lang="en-US" sz="2000" dirty="0">
                <a:latin typeface="Palatino Linotype" charset="0"/>
              </a:rPr>
              <a:t>correlation (-1.00)</a:t>
            </a:r>
          </a:p>
        </p:txBody>
      </p:sp>
      <p:grpSp>
        <p:nvGrpSpPr>
          <p:cNvPr id="23" name="Group 66"/>
          <p:cNvGrpSpPr>
            <a:grpSpLocks noChangeAspect="1"/>
          </p:cNvGrpSpPr>
          <p:nvPr/>
        </p:nvGrpSpPr>
        <p:grpSpPr bwMode="auto">
          <a:xfrm>
            <a:off x="3227211" y="1235076"/>
            <a:ext cx="2667000" cy="2286000"/>
            <a:chOff x="3446" y="912"/>
            <a:chExt cx="1680" cy="1440"/>
          </a:xfrm>
        </p:grpSpPr>
        <p:grpSp>
          <p:nvGrpSpPr>
            <p:cNvPr id="24" name="Group 9"/>
            <p:cNvGrpSpPr>
              <a:grpSpLocks noChangeAspect="1"/>
            </p:cNvGrpSpPr>
            <p:nvPr/>
          </p:nvGrpSpPr>
          <p:grpSpPr bwMode="auto">
            <a:xfrm>
              <a:off x="3446" y="912"/>
              <a:ext cx="1680" cy="1440"/>
              <a:chOff x="336" y="1776"/>
              <a:chExt cx="1680" cy="1200"/>
            </a:xfrm>
          </p:grpSpPr>
          <p:sp>
            <p:nvSpPr>
              <p:cNvPr id="43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32" y="1776"/>
                <a:ext cx="1584" cy="1104"/>
              </a:xfrm>
              <a:prstGeom prst="rect">
                <a:avLst/>
              </a:prstGeom>
              <a:solidFill>
                <a:srgbClr val="FFE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/>
              <p:cNvSpPr>
                <a:spLocks noChangeAspect="1" noChangeShapeType="1"/>
              </p:cNvSpPr>
              <p:nvPr/>
            </p:nvSpPr>
            <p:spPr bwMode="auto">
              <a:xfrm>
                <a:off x="432" y="1776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2"/>
              <p:cNvSpPr>
                <a:spLocks noChangeAspect="1" noChangeShapeType="1"/>
              </p:cNvSpPr>
              <p:nvPr/>
            </p:nvSpPr>
            <p:spPr bwMode="auto">
              <a:xfrm>
                <a:off x="432" y="2880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336" y="1776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4"/>
              <p:cNvSpPr>
                <a:spLocks noChangeAspect="1" noChangeShapeType="1"/>
              </p:cNvSpPr>
              <p:nvPr/>
            </p:nvSpPr>
            <p:spPr bwMode="auto">
              <a:xfrm>
                <a:off x="336" y="2976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Line 26"/>
            <p:cNvSpPr>
              <a:spLocks noChangeAspect="1" noChangeShapeType="1"/>
            </p:cNvSpPr>
            <p:nvPr/>
          </p:nvSpPr>
          <p:spPr bwMode="auto">
            <a:xfrm>
              <a:off x="3734" y="1142"/>
              <a:ext cx="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48"/>
            <p:cNvSpPr>
              <a:spLocks noChangeAspect="1" noChangeArrowheads="1"/>
            </p:cNvSpPr>
            <p:nvPr/>
          </p:nvSpPr>
          <p:spPr bwMode="auto">
            <a:xfrm>
              <a:off x="4069" y="1029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49"/>
            <p:cNvSpPr>
              <a:spLocks noChangeAspect="1" noChangeArrowheads="1"/>
            </p:cNvSpPr>
            <p:nvPr/>
          </p:nvSpPr>
          <p:spPr bwMode="auto">
            <a:xfrm>
              <a:off x="3792" y="1200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50"/>
            <p:cNvSpPr>
              <a:spLocks noChangeAspect="1" noChangeArrowheads="1"/>
            </p:cNvSpPr>
            <p:nvPr/>
          </p:nvSpPr>
          <p:spPr bwMode="auto">
            <a:xfrm>
              <a:off x="4320" y="1248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51"/>
            <p:cNvSpPr>
              <a:spLocks noChangeAspect="1" noChangeArrowheads="1"/>
            </p:cNvSpPr>
            <p:nvPr/>
          </p:nvSpPr>
          <p:spPr bwMode="auto">
            <a:xfrm>
              <a:off x="4560" y="1104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52"/>
            <p:cNvSpPr>
              <a:spLocks noChangeAspect="1" noChangeArrowheads="1"/>
            </p:cNvSpPr>
            <p:nvPr/>
          </p:nvSpPr>
          <p:spPr bwMode="auto">
            <a:xfrm>
              <a:off x="5040" y="1200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53"/>
            <p:cNvSpPr>
              <a:spLocks noChangeAspect="1" noChangeArrowheads="1"/>
            </p:cNvSpPr>
            <p:nvPr/>
          </p:nvSpPr>
          <p:spPr bwMode="auto">
            <a:xfrm>
              <a:off x="3984" y="1440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54"/>
            <p:cNvSpPr>
              <a:spLocks noChangeAspect="1" noChangeArrowheads="1"/>
            </p:cNvSpPr>
            <p:nvPr/>
          </p:nvSpPr>
          <p:spPr bwMode="auto">
            <a:xfrm>
              <a:off x="3744" y="1584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55"/>
            <p:cNvSpPr>
              <a:spLocks noChangeAspect="1" noChangeArrowheads="1"/>
            </p:cNvSpPr>
            <p:nvPr/>
          </p:nvSpPr>
          <p:spPr bwMode="auto">
            <a:xfrm>
              <a:off x="4176" y="1680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56"/>
            <p:cNvSpPr>
              <a:spLocks noChangeAspect="1" noChangeArrowheads="1"/>
            </p:cNvSpPr>
            <p:nvPr/>
          </p:nvSpPr>
          <p:spPr bwMode="auto">
            <a:xfrm>
              <a:off x="3984" y="1680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57"/>
            <p:cNvSpPr>
              <a:spLocks noChangeAspect="1" noChangeArrowheads="1"/>
            </p:cNvSpPr>
            <p:nvPr/>
          </p:nvSpPr>
          <p:spPr bwMode="auto">
            <a:xfrm>
              <a:off x="4800" y="1680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58"/>
            <p:cNvSpPr>
              <a:spLocks noChangeAspect="1" noChangeArrowheads="1"/>
            </p:cNvSpPr>
            <p:nvPr/>
          </p:nvSpPr>
          <p:spPr bwMode="auto">
            <a:xfrm>
              <a:off x="4464" y="1632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59"/>
            <p:cNvSpPr>
              <a:spLocks noChangeAspect="1" noChangeArrowheads="1"/>
            </p:cNvSpPr>
            <p:nvPr/>
          </p:nvSpPr>
          <p:spPr bwMode="auto">
            <a:xfrm>
              <a:off x="4848" y="1776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60"/>
            <p:cNvSpPr>
              <a:spLocks noChangeAspect="1" noChangeArrowheads="1"/>
            </p:cNvSpPr>
            <p:nvPr/>
          </p:nvSpPr>
          <p:spPr bwMode="auto">
            <a:xfrm>
              <a:off x="3888" y="1824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61"/>
            <p:cNvSpPr>
              <a:spLocks noChangeAspect="1" noChangeArrowheads="1"/>
            </p:cNvSpPr>
            <p:nvPr/>
          </p:nvSpPr>
          <p:spPr bwMode="auto">
            <a:xfrm>
              <a:off x="4224" y="1872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62"/>
            <p:cNvSpPr>
              <a:spLocks noChangeAspect="1" noChangeArrowheads="1"/>
            </p:cNvSpPr>
            <p:nvPr/>
          </p:nvSpPr>
          <p:spPr bwMode="auto">
            <a:xfrm>
              <a:off x="4368" y="1872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63"/>
            <p:cNvSpPr>
              <a:spLocks noChangeAspect="1" noChangeArrowheads="1"/>
            </p:cNvSpPr>
            <p:nvPr/>
          </p:nvSpPr>
          <p:spPr bwMode="auto">
            <a:xfrm>
              <a:off x="4800" y="1872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64"/>
            <p:cNvSpPr>
              <a:spLocks noChangeAspect="1" noChangeArrowheads="1"/>
            </p:cNvSpPr>
            <p:nvPr/>
          </p:nvSpPr>
          <p:spPr bwMode="auto">
            <a:xfrm>
              <a:off x="4512" y="2112"/>
              <a:ext cx="29" cy="2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3227211" y="3731630"/>
            <a:ext cx="2622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Palatino Linotype" charset="0"/>
              </a:rPr>
              <a:t>No relationship (0.00)</a:t>
            </a:r>
            <a:endParaRPr lang="en-US" sz="2400" dirty="0"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90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AD10-FE46-4E47-A606-A25C04EF7696}" type="slidenum">
              <a:rPr lang="en-US"/>
              <a:pPr/>
              <a:t>19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Palatino Linotype" charset="0"/>
              </a:rPr>
              <a:t>Data</a:t>
            </a:r>
          </a:p>
        </p:txBody>
      </p:sp>
      <p:grpSp>
        <p:nvGrpSpPr>
          <p:cNvPr id="113688" name="Group 24"/>
          <p:cNvGrpSpPr>
            <a:grpSpLocks noChangeAspect="1"/>
          </p:cNvGrpSpPr>
          <p:nvPr/>
        </p:nvGrpSpPr>
        <p:grpSpPr bwMode="auto">
          <a:xfrm>
            <a:off x="685800" y="2087563"/>
            <a:ext cx="7696200" cy="4313237"/>
            <a:chOff x="288" y="1056"/>
            <a:chExt cx="5183" cy="2905"/>
          </a:xfrm>
        </p:grpSpPr>
        <p:pic>
          <p:nvPicPr>
            <p:cNvPr id="113667" name="Picture 3" descr="table-02-01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50" b="40500"/>
            <a:stretch>
              <a:fillRect/>
            </a:stretch>
          </p:blipFill>
          <p:spPr bwMode="auto">
            <a:xfrm>
              <a:off x="288" y="1056"/>
              <a:ext cx="2447" cy="2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13687" name="Group 23"/>
            <p:cNvGrpSpPr>
              <a:grpSpLocks noChangeAspect="1"/>
            </p:cNvGrpSpPr>
            <p:nvPr/>
          </p:nvGrpSpPr>
          <p:grpSpPr bwMode="auto">
            <a:xfrm>
              <a:off x="3015" y="1064"/>
              <a:ext cx="2456" cy="2897"/>
              <a:chOff x="3015" y="1064"/>
              <a:chExt cx="2456" cy="2897"/>
            </a:xfrm>
          </p:grpSpPr>
          <p:pic>
            <p:nvPicPr>
              <p:cNvPr id="113668" name="Picture 4" descr="table-02-0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250"/>
              <a:stretch>
                <a:fillRect/>
              </a:stretch>
            </p:blipFill>
            <p:spPr bwMode="auto">
              <a:xfrm>
                <a:off x="3024" y="1784"/>
                <a:ext cx="2447" cy="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0808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13683" name="Picture 19" descr="table-02-0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50" b="80099"/>
              <a:stretch>
                <a:fillRect/>
              </a:stretch>
            </p:blipFill>
            <p:spPr bwMode="auto">
              <a:xfrm>
                <a:off x="3015" y="1064"/>
                <a:ext cx="2447" cy="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0808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13686" name="Rectangle 22"/>
          <p:cNvSpPr>
            <a:spLocks noChangeArrowheads="1"/>
          </p:cNvSpPr>
          <p:nvPr/>
        </p:nvSpPr>
        <p:spPr bwMode="auto">
          <a:xfrm>
            <a:off x="457200" y="13716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800">
                <a:latin typeface="Palatino Linotype" charset="0"/>
              </a:rPr>
              <a:t>Data showing height and temperament in people.</a:t>
            </a:r>
          </a:p>
        </p:txBody>
      </p:sp>
    </p:spTree>
    <p:extLst>
      <p:ext uri="{BB962C8B-B14F-4D97-AF65-F5344CB8AC3E}">
        <p14:creationId xmlns:p14="http://schemas.microsoft.com/office/powerpoint/2010/main" val="327351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B01C-1C7D-5449-80C1-40282B5540B9}" type="slidenum">
              <a:rPr lang="en-US"/>
              <a:pPr/>
              <a:t>2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 marL="0" indent="0">
              <a:buFont typeface="Wingdings" charset="0"/>
              <a:buNone/>
            </a:pPr>
            <a:r>
              <a:rPr lang="en-US" sz="2800" dirty="0">
                <a:solidFill>
                  <a:srgbClr val="BB0BFF"/>
                </a:solidFill>
                <a:latin typeface="Palatino Linotype" charset="0"/>
              </a:rPr>
              <a:t>Hindsight Bias </a:t>
            </a:r>
            <a:r>
              <a:rPr lang="en-US" sz="2800" dirty="0" err="1" smtClean="0">
                <a:latin typeface="Palatino Linotype" charset="0"/>
              </a:rPr>
              <a:t>a.k.a</a:t>
            </a:r>
            <a:r>
              <a:rPr lang="en-US" sz="2800" dirty="0" smtClean="0">
                <a:latin typeface="Palatino Linotype" charset="0"/>
              </a:rPr>
              <a:t> </a:t>
            </a:r>
            <a:r>
              <a:rPr lang="en-US" sz="2800" dirty="0">
                <a:latin typeface="Palatino Linotype" charset="0"/>
              </a:rPr>
              <a:t>“I-knew-it-all-along” phenomenon.</a:t>
            </a:r>
            <a:r>
              <a:rPr lang="en-US" sz="2800" dirty="0">
                <a:solidFill>
                  <a:srgbClr val="0000FF"/>
                </a:solidFill>
                <a:latin typeface="Palatino Linotype" charset="0"/>
              </a:rPr>
              <a:t> </a:t>
            </a:r>
          </a:p>
          <a:p>
            <a:pPr marL="0" indent="0">
              <a:buFont typeface="Wingdings" charset="0"/>
              <a:buNone/>
            </a:pPr>
            <a:endParaRPr lang="en-US" sz="2800" dirty="0">
              <a:latin typeface="Palatino Linotype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800" dirty="0" smtClean="0">
                <a:latin typeface="Palatino Linotype" charset="0"/>
              </a:rPr>
              <a:t>Famous Examples: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Palatino Linotype" charset="0"/>
              </a:rPr>
              <a:t>Any economic crash (Great Depression and Recession)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Palatino Linotype" charset="0"/>
              </a:rPr>
              <a:t>NBA Draft Busts (Sam Bowie)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Palatino Linotype" charset="0"/>
              </a:rPr>
              <a:t>Elections…</a:t>
            </a:r>
          </a:p>
          <a:p>
            <a:pPr marL="0" indent="0">
              <a:buFont typeface="Wingdings" charset="0"/>
              <a:buNone/>
            </a:pPr>
            <a:endParaRPr lang="en-US" sz="2800" dirty="0">
              <a:latin typeface="Palatino Linotype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Palatino Linotype" charset="0"/>
              </a:rPr>
              <a:t>Hindsight Bias</a:t>
            </a:r>
          </a:p>
        </p:txBody>
      </p:sp>
    </p:spTree>
    <p:extLst>
      <p:ext uri="{BB962C8B-B14F-4D97-AF65-F5344CB8AC3E}">
        <p14:creationId xmlns:p14="http://schemas.microsoft.com/office/powerpoint/2010/main" val="1126520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4326-EC38-F24B-9507-044F6C95D19B}" type="slidenum">
              <a:rPr lang="en-US"/>
              <a:pPr/>
              <a:t>20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Palatino Linotype" charset="0"/>
              </a:rPr>
              <a:t>Scatterplot</a:t>
            </a:r>
          </a:p>
        </p:txBody>
      </p:sp>
      <p:pic>
        <p:nvPicPr>
          <p:cNvPr id="114691" name="Picture 3" descr="figure-02-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"/>
          <a:stretch>
            <a:fillRect/>
          </a:stretch>
        </p:blipFill>
        <p:spPr>
          <a:xfrm>
            <a:off x="685800" y="2743200"/>
            <a:ext cx="6248400" cy="3786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81000" y="1600200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800">
                <a:latin typeface="Palatino Linotype" charset="0"/>
              </a:rPr>
              <a:t>The Scatterplot below shows the relationship between height and temperament in people.  There is  a moderate positive correlation of +0.63.</a:t>
            </a:r>
          </a:p>
        </p:txBody>
      </p:sp>
    </p:spTree>
    <p:extLst>
      <p:ext uri="{BB962C8B-B14F-4D97-AF65-F5344CB8AC3E}">
        <p14:creationId xmlns:p14="http://schemas.microsoft.com/office/powerpoint/2010/main" val="1327500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F127-8F58-B046-B2EC-312514C36E5F}" type="slidenum">
              <a:rPr lang="en-US"/>
              <a:pPr/>
              <a:t>21</a:t>
            </a:fld>
            <a:endParaRPr lang="en-US"/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4335463" y="40513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/>
              <a:t>or</a:t>
            </a:r>
            <a:endParaRPr lang="en-US" sz="2400" b="1"/>
          </a:p>
        </p:txBody>
      </p:sp>
      <p:sp>
        <p:nvSpPr>
          <p:cNvPr id="1955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Palatino Linotype" charset="0"/>
              </a:rPr>
              <a:t>Correlation and Causation</a:t>
            </a:r>
          </a:p>
        </p:txBody>
      </p:sp>
      <p:pic>
        <p:nvPicPr>
          <p:cNvPr id="195620" name="Picture 36" descr="12673_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1517" r="1146" b="1453"/>
          <a:stretch>
            <a:fillRect/>
          </a:stretch>
        </p:blipFill>
        <p:spPr>
          <a:xfrm>
            <a:off x="900113" y="1295400"/>
            <a:ext cx="7315200" cy="5089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913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alatino"/>
                <a:cs typeface="Palatino"/>
              </a:rPr>
              <a:t>Correlation does not equal causation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Notable correlations: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Positive correlation between crime rates and ice cream sales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Positive correlation between time watching </a:t>
            </a:r>
            <a:r>
              <a:rPr lang="en-US" dirty="0" err="1" smtClean="0">
                <a:latin typeface="Palatino"/>
                <a:cs typeface="Palatino"/>
              </a:rPr>
              <a:t>tv</a:t>
            </a:r>
            <a:r>
              <a:rPr lang="en-US" dirty="0" smtClean="0">
                <a:latin typeface="Palatino"/>
                <a:cs typeface="Palatino"/>
              </a:rPr>
              <a:t> and obesity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Pellagra outbreaks and poor sewage in the Southeast</a:t>
            </a:r>
          </a:p>
          <a:p>
            <a:pPr lvl="1"/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8493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1099-DA91-3149-8FD6-E15A5F6DDAEE}" type="slidenum">
              <a:rPr lang="en-US"/>
              <a:pPr/>
              <a:t>23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990600"/>
          </a:xfrm>
        </p:spPr>
        <p:txBody>
          <a:bodyPr/>
          <a:lstStyle/>
          <a:p>
            <a:pPr marL="0" indent="0" algn="ctr">
              <a:buFont typeface="Wingdings" charset="0"/>
              <a:buNone/>
            </a:pPr>
            <a:r>
              <a:rPr lang="en-US" sz="2800" dirty="0">
                <a:latin typeface="Palatino Linotype" charset="0"/>
              </a:rPr>
              <a:t>Given random data, we look for order and meaningful patterns</a:t>
            </a:r>
            <a:r>
              <a:rPr lang="en-US" sz="2800" dirty="0" smtClean="0">
                <a:latin typeface="Palatino Linotype" charset="0"/>
              </a:rPr>
              <a:t>.</a:t>
            </a:r>
            <a:endParaRPr lang="en-US" sz="2800" dirty="0">
              <a:latin typeface="Palatino Linotype" charset="0"/>
            </a:endParaRPr>
          </a:p>
        </p:txBody>
      </p:sp>
      <p:pic>
        <p:nvPicPr>
          <p:cNvPr id="117763" name="Picture 3" descr="1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2167" r="1848" b="2527"/>
          <a:stretch>
            <a:fillRect/>
          </a:stretch>
        </p:blipFill>
        <p:spPr bwMode="auto">
          <a:xfrm>
            <a:off x="2266950" y="2819400"/>
            <a:ext cx="45720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Palatino Linotype" charset="0"/>
              </a:rPr>
              <a:t>Order in Random Events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524000" y="59436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dirty="0">
                <a:latin typeface="Palatino Linotype" charset="0"/>
              </a:rPr>
              <a:t>Your chances of being dealt either of these hands is precisely the same:  1 in 2,598,960.</a:t>
            </a:r>
          </a:p>
        </p:txBody>
      </p:sp>
    </p:spTree>
    <p:extLst>
      <p:ext uri="{BB962C8B-B14F-4D97-AF65-F5344CB8AC3E}">
        <p14:creationId xmlns:p14="http://schemas.microsoft.com/office/powerpoint/2010/main" val="5753129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DA01-DD47-7B46-9DA0-45EC3B69FD0A}" type="slidenum">
              <a:rPr lang="en-US"/>
              <a:pPr/>
              <a:t>24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BB0BFF"/>
                </a:solidFill>
                <a:latin typeface="Palatino Linotype" charset="0"/>
              </a:rPr>
              <a:t>Illusory Correlation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199"/>
            <a:ext cx="7848600" cy="2514599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charset="0"/>
              <a:buNone/>
            </a:pPr>
            <a:r>
              <a:rPr lang="en-US" sz="2400" dirty="0">
                <a:latin typeface="Palatino Linotype" charset="0"/>
              </a:rPr>
              <a:t>The perception of a relationship where no relationship actually exists.  </a:t>
            </a:r>
            <a:endParaRPr lang="en-US" sz="2400" dirty="0" smtClean="0">
              <a:latin typeface="Palatino Linotype" charset="0"/>
            </a:endParaRPr>
          </a:p>
          <a:p>
            <a:pPr marL="0" indent="0">
              <a:buFont typeface="Wingdings" charset="0"/>
              <a:buNone/>
            </a:pPr>
            <a:endParaRPr lang="en-US" sz="2400" dirty="0">
              <a:latin typeface="Palatino Linotype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 smtClean="0">
                <a:latin typeface="Palatino Linotype" charset="0"/>
              </a:rPr>
              <a:t>We are willing to look at some evidence but not all</a:t>
            </a:r>
          </a:p>
          <a:p>
            <a:pPr marL="0" indent="0">
              <a:buFont typeface="Wingdings" charset="0"/>
              <a:buNone/>
            </a:pPr>
            <a:r>
              <a:rPr lang="en-US" sz="2400" dirty="0" smtClean="0">
                <a:latin typeface="Palatino Linotype" charset="0"/>
              </a:rPr>
              <a:t>Ex: </a:t>
            </a: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Palatino Linotype" charset="0"/>
              </a:rPr>
              <a:t>-</a:t>
            </a:r>
            <a:r>
              <a:rPr lang="en-US" sz="2400" dirty="0" smtClean="0">
                <a:latin typeface="Palatino Linotype" charset="0"/>
              </a:rPr>
              <a:t>Crime rates are higher during a full moon.</a:t>
            </a:r>
          </a:p>
          <a:p>
            <a:pPr marL="0" indent="0">
              <a:buFont typeface="Wingdings" charset="0"/>
              <a:buNone/>
            </a:pPr>
            <a:r>
              <a:rPr lang="en-US" sz="2400" dirty="0" smtClean="0">
                <a:latin typeface="Palatino Linotype" charset="0"/>
              </a:rPr>
              <a:t>-More likely to conceive after you adopt a child</a:t>
            </a:r>
          </a:p>
          <a:p>
            <a:pPr marL="0" indent="0" algn="ctr">
              <a:buFont typeface="Wingdings" charset="0"/>
              <a:buNone/>
            </a:pPr>
            <a:endParaRPr lang="en-US" sz="2400" dirty="0">
              <a:latin typeface="Palatino Linotype" charset="0"/>
            </a:endParaRPr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152400" y="2286000"/>
            <a:ext cx="2362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55" name="Line 19"/>
          <p:cNvSpPr>
            <a:spLocks noChangeShapeType="1"/>
          </p:cNvSpPr>
          <p:nvPr/>
        </p:nvSpPr>
        <p:spPr bwMode="auto">
          <a:xfrm>
            <a:off x="152400" y="5973763"/>
            <a:ext cx="2362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56" name="Line 20"/>
          <p:cNvSpPr>
            <a:spLocks noChangeShapeType="1"/>
          </p:cNvSpPr>
          <p:nvPr/>
        </p:nvSpPr>
        <p:spPr bwMode="auto">
          <a:xfrm>
            <a:off x="152400" y="2286000"/>
            <a:ext cx="0" cy="12287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59" name="Line 23"/>
          <p:cNvSpPr>
            <a:spLocks noChangeShapeType="1"/>
          </p:cNvSpPr>
          <p:nvPr/>
        </p:nvSpPr>
        <p:spPr bwMode="auto">
          <a:xfrm>
            <a:off x="7239000" y="2286000"/>
            <a:ext cx="0" cy="12287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73" name="Line 37"/>
          <p:cNvSpPr>
            <a:spLocks noChangeShapeType="1"/>
          </p:cNvSpPr>
          <p:nvPr/>
        </p:nvSpPr>
        <p:spPr bwMode="auto">
          <a:xfrm>
            <a:off x="2514600" y="2286000"/>
            <a:ext cx="2362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74" name="Line 38"/>
          <p:cNvSpPr>
            <a:spLocks noChangeShapeType="1"/>
          </p:cNvSpPr>
          <p:nvPr/>
        </p:nvSpPr>
        <p:spPr bwMode="auto">
          <a:xfrm>
            <a:off x="152400" y="3514725"/>
            <a:ext cx="0" cy="12303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75" name="Line 39"/>
          <p:cNvSpPr>
            <a:spLocks noChangeShapeType="1"/>
          </p:cNvSpPr>
          <p:nvPr/>
        </p:nvSpPr>
        <p:spPr bwMode="auto">
          <a:xfrm>
            <a:off x="4876800" y="2286000"/>
            <a:ext cx="2362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78" name="Line 42"/>
          <p:cNvSpPr>
            <a:spLocks noChangeShapeType="1"/>
          </p:cNvSpPr>
          <p:nvPr/>
        </p:nvSpPr>
        <p:spPr bwMode="auto">
          <a:xfrm>
            <a:off x="7239000" y="3514725"/>
            <a:ext cx="0" cy="12303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80" name="Line 44"/>
          <p:cNvSpPr>
            <a:spLocks noChangeShapeType="1"/>
          </p:cNvSpPr>
          <p:nvPr/>
        </p:nvSpPr>
        <p:spPr bwMode="auto">
          <a:xfrm>
            <a:off x="152400" y="4745038"/>
            <a:ext cx="0" cy="12287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84" name="Line 48"/>
          <p:cNvSpPr>
            <a:spLocks noChangeShapeType="1"/>
          </p:cNvSpPr>
          <p:nvPr/>
        </p:nvSpPr>
        <p:spPr bwMode="auto">
          <a:xfrm>
            <a:off x="7239000" y="4745038"/>
            <a:ext cx="0" cy="12287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86" name="Line 50"/>
          <p:cNvSpPr>
            <a:spLocks noChangeShapeType="1"/>
          </p:cNvSpPr>
          <p:nvPr/>
        </p:nvSpPr>
        <p:spPr bwMode="auto">
          <a:xfrm>
            <a:off x="2514600" y="5973763"/>
            <a:ext cx="2362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88" name="Line 52"/>
          <p:cNvSpPr>
            <a:spLocks noChangeShapeType="1"/>
          </p:cNvSpPr>
          <p:nvPr/>
        </p:nvSpPr>
        <p:spPr bwMode="auto">
          <a:xfrm>
            <a:off x="4876800" y="5973763"/>
            <a:ext cx="2362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802" name="Group 66"/>
          <p:cNvGrpSpPr>
            <a:grpSpLocks/>
          </p:cNvGrpSpPr>
          <p:nvPr/>
        </p:nvGrpSpPr>
        <p:grpSpPr bwMode="auto">
          <a:xfrm>
            <a:off x="457200" y="4114799"/>
            <a:ext cx="5943600" cy="2730500"/>
            <a:chOff x="816" y="1680"/>
            <a:chExt cx="3744" cy="2083"/>
          </a:xfrm>
        </p:grpSpPr>
        <p:sp>
          <p:nvSpPr>
            <p:cNvPr id="116751" name="Rectangle 15"/>
            <p:cNvSpPr>
              <a:spLocks noChangeArrowheads="1"/>
            </p:cNvSpPr>
            <p:nvPr/>
          </p:nvSpPr>
          <p:spPr bwMode="auto">
            <a:xfrm>
              <a:off x="3072" y="2989"/>
              <a:ext cx="1488" cy="774"/>
            </a:xfrm>
            <a:prstGeom prst="rect">
              <a:avLst/>
            </a:prstGeom>
            <a:solidFill>
              <a:srgbClr val="FFE5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Confirming evidence</a:t>
              </a:r>
            </a:p>
          </p:txBody>
        </p:sp>
        <p:sp>
          <p:nvSpPr>
            <p:cNvPr id="116750" name="Rectangle 14"/>
            <p:cNvSpPr>
              <a:spLocks noChangeArrowheads="1"/>
            </p:cNvSpPr>
            <p:nvPr/>
          </p:nvSpPr>
          <p:spPr bwMode="auto">
            <a:xfrm>
              <a:off x="1584" y="2989"/>
              <a:ext cx="1488" cy="774"/>
            </a:xfrm>
            <a:prstGeom prst="rect">
              <a:avLst/>
            </a:prstGeom>
            <a:solidFill>
              <a:srgbClr val="FFE5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Disconfirming evidence</a:t>
              </a:r>
            </a:p>
          </p:txBody>
        </p:sp>
        <p:sp>
          <p:nvSpPr>
            <p:cNvPr id="116749" name="Rectangle 13"/>
            <p:cNvSpPr>
              <a:spLocks noChangeArrowheads="1"/>
            </p:cNvSpPr>
            <p:nvPr/>
          </p:nvSpPr>
          <p:spPr bwMode="auto">
            <a:xfrm>
              <a:off x="816" y="2989"/>
              <a:ext cx="768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r">
                <a:spcBef>
                  <a:spcPct val="20000"/>
                </a:spcBef>
              </a:pPr>
              <a:r>
                <a:rPr lang="en-US" sz="2400"/>
                <a:t>Do not</a:t>
              </a:r>
            </a:p>
            <a:p>
              <a:pPr algn="r">
                <a:spcBef>
                  <a:spcPct val="20000"/>
                </a:spcBef>
              </a:pPr>
              <a:r>
                <a:rPr lang="en-US" sz="2400"/>
                <a:t>adopt</a:t>
              </a:r>
            </a:p>
          </p:txBody>
        </p:sp>
        <p:sp>
          <p:nvSpPr>
            <p:cNvPr id="116748" name="Rectangle 12"/>
            <p:cNvSpPr>
              <a:spLocks noChangeArrowheads="1"/>
            </p:cNvSpPr>
            <p:nvPr/>
          </p:nvSpPr>
          <p:spPr bwMode="auto">
            <a:xfrm>
              <a:off x="3072" y="2214"/>
              <a:ext cx="1488" cy="775"/>
            </a:xfrm>
            <a:prstGeom prst="rect">
              <a:avLst/>
            </a:prstGeom>
            <a:solidFill>
              <a:srgbClr val="FFE5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Disconfirming evidence</a:t>
              </a:r>
            </a:p>
          </p:txBody>
        </p:sp>
        <p:sp>
          <p:nvSpPr>
            <p:cNvPr id="116747" name="Rectangle 11"/>
            <p:cNvSpPr>
              <a:spLocks noChangeArrowheads="1"/>
            </p:cNvSpPr>
            <p:nvPr/>
          </p:nvSpPr>
          <p:spPr bwMode="auto">
            <a:xfrm>
              <a:off x="1584" y="2214"/>
              <a:ext cx="1488" cy="775"/>
            </a:xfrm>
            <a:prstGeom prst="rect">
              <a:avLst/>
            </a:prstGeom>
            <a:solidFill>
              <a:srgbClr val="FFE5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spcBef>
                  <a:spcPct val="20000"/>
                </a:spcBef>
              </a:pPr>
              <a:r>
                <a:rPr lang="en-US" sz="2400" dirty="0"/>
                <a:t>Confirming evidence</a:t>
              </a:r>
            </a:p>
          </p:txBody>
        </p:sp>
        <p:sp>
          <p:nvSpPr>
            <p:cNvPr id="116746" name="Rectangle 10"/>
            <p:cNvSpPr>
              <a:spLocks noChangeArrowheads="1"/>
            </p:cNvSpPr>
            <p:nvPr/>
          </p:nvSpPr>
          <p:spPr bwMode="auto">
            <a:xfrm>
              <a:off x="912" y="2214"/>
              <a:ext cx="672" cy="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r">
                <a:spcBef>
                  <a:spcPct val="20000"/>
                </a:spcBef>
              </a:pPr>
              <a:r>
                <a:rPr lang="en-US" sz="2400"/>
                <a:t>Adopt</a:t>
              </a:r>
            </a:p>
          </p:txBody>
        </p:sp>
        <p:sp>
          <p:nvSpPr>
            <p:cNvPr id="116745" name="Rectangle 9"/>
            <p:cNvSpPr>
              <a:spLocks noChangeArrowheads="1"/>
            </p:cNvSpPr>
            <p:nvPr/>
          </p:nvSpPr>
          <p:spPr bwMode="auto">
            <a:xfrm>
              <a:off x="3072" y="1680"/>
              <a:ext cx="1488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Do not conceive</a:t>
              </a:r>
            </a:p>
          </p:txBody>
        </p:sp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1584" y="1872"/>
              <a:ext cx="1488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Conceive</a:t>
              </a:r>
            </a:p>
          </p:txBody>
        </p:sp>
        <p:sp>
          <p:nvSpPr>
            <p:cNvPr id="116794" name="Line 58"/>
            <p:cNvSpPr>
              <a:spLocks noChangeShapeType="1"/>
            </p:cNvSpPr>
            <p:nvPr/>
          </p:nvSpPr>
          <p:spPr bwMode="auto">
            <a:xfrm>
              <a:off x="3072" y="2214"/>
              <a:ext cx="0" cy="154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5" name="Line 59"/>
            <p:cNvSpPr>
              <a:spLocks noChangeShapeType="1"/>
            </p:cNvSpPr>
            <p:nvPr/>
          </p:nvSpPr>
          <p:spPr bwMode="auto">
            <a:xfrm>
              <a:off x="1584" y="2989"/>
              <a:ext cx="297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6804" name="Picture 68" descr="12673_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r="18069"/>
          <a:stretch>
            <a:fillRect/>
          </a:stretch>
        </p:blipFill>
        <p:spPr bwMode="auto">
          <a:xfrm>
            <a:off x="6696902" y="4814793"/>
            <a:ext cx="1905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805" name="Text Box 69"/>
          <p:cNvSpPr txBox="1">
            <a:spLocks noChangeArrowheads="1"/>
          </p:cNvSpPr>
          <p:nvPr/>
        </p:nvSpPr>
        <p:spPr bwMode="auto">
          <a:xfrm rot="5400000">
            <a:off x="7782018" y="5619656"/>
            <a:ext cx="1854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latin typeface="Times New Roman" charset="0"/>
              </a:rPr>
              <a:t>Michael Newman Jr./ Photo Edit</a:t>
            </a:r>
          </a:p>
        </p:txBody>
      </p:sp>
    </p:spTree>
    <p:extLst>
      <p:ext uri="{BB962C8B-B14F-4D97-AF65-F5344CB8AC3E}">
        <p14:creationId xmlns:p14="http://schemas.microsoft.com/office/powerpoint/2010/main" val="956391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DAE7-2E51-9240-8344-DBB2F825B599}" type="slidenum">
              <a:rPr lang="en-US">
                <a:solidFill>
                  <a:srgbClr val="000000"/>
                </a:solidFill>
                <a:latin typeface="Palatino Linotype"/>
                <a:cs typeface="Palatino Linotype"/>
              </a:rPr>
              <a:pPr/>
              <a:t>25</a:t>
            </a:fld>
            <a:endParaRPr lang="en-US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Palatino Linotype"/>
                <a:cs typeface="Palatino Linotype"/>
              </a:rPr>
              <a:t>Experimentation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417637"/>
            <a:ext cx="8153400" cy="4968553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US" altLang="en-US" sz="3600" dirty="0">
                <a:solidFill>
                  <a:srgbClr val="000000"/>
                </a:solidFill>
                <a:latin typeface="Palatino Linotype"/>
                <a:cs typeface="Palatino Linotype"/>
              </a:rPr>
              <a:t>Experiment </a:t>
            </a:r>
          </a:p>
          <a:p>
            <a:pPr lvl="1">
              <a:buFont typeface="Wingdings" charset="0"/>
              <a:buChar char="§"/>
            </a:pPr>
            <a:r>
              <a:rPr lang="en-US" altLang="en-US" sz="3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An </a:t>
            </a:r>
            <a:r>
              <a:rPr lang="en-US" altLang="en-US" sz="3200" dirty="0">
                <a:solidFill>
                  <a:srgbClr val="000000"/>
                </a:solidFill>
                <a:latin typeface="Palatino Linotype"/>
                <a:cs typeface="Palatino Linotype"/>
              </a:rPr>
              <a:t>investigator manipulates one or more factors (</a:t>
            </a:r>
            <a:r>
              <a:rPr lang="en-US" altLang="en-US" sz="3200" dirty="0">
                <a:solidFill>
                  <a:srgbClr val="BB0BFF"/>
                </a:solidFill>
                <a:latin typeface="Palatino Linotype"/>
                <a:cs typeface="Palatino Linotype"/>
              </a:rPr>
              <a:t>independent variables</a:t>
            </a:r>
            <a:r>
              <a:rPr lang="en-US" altLang="en-US" sz="3200" dirty="0">
                <a:solidFill>
                  <a:srgbClr val="000000"/>
                </a:solidFill>
                <a:latin typeface="Palatino Linotype"/>
                <a:cs typeface="Palatino Linotype"/>
              </a:rPr>
              <a:t>) to observe their effect on some behavior or mental process </a:t>
            </a:r>
            <a:r>
              <a:rPr lang="en-US" altLang="en-US" sz="3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(</a:t>
            </a:r>
            <a:r>
              <a:rPr lang="en-US" altLang="en-US" sz="3200" dirty="0" smtClean="0">
                <a:solidFill>
                  <a:srgbClr val="BB0BFF"/>
                </a:solidFill>
                <a:latin typeface="Palatino Linotype"/>
                <a:cs typeface="Palatino Linotype"/>
              </a:rPr>
              <a:t>dependent </a:t>
            </a:r>
            <a:r>
              <a:rPr lang="en-US" altLang="en-US" sz="3200" dirty="0">
                <a:solidFill>
                  <a:srgbClr val="BB0BFF"/>
                </a:solidFill>
                <a:latin typeface="Palatino Linotype"/>
                <a:cs typeface="Palatino Linotype"/>
              </a:rPr>
              <a:t>variable</a:t>
            </a:r>
            <a:r>
              <a:rPr lang="en-US" altLang="en-US" sz="3200" dirty="0">
                <a:solidFill>
                  <a:srgbClr val="000000"/>
                </a:solidFill>
                <a:latin typeface="Palatino Linotype"/>
                <a:cs typeface="Palatino Linotype"/>
              </a:rPr>
              <a:t>) </a:t>
            </a:r>
          </a:p>
          <a:p>
            <a:pPr lvl="1">
              <a:buFont typeface="Wingdings" charset="0"/>
              <a:buChar char="§"/>
            </a:pPr>
            <a:r>
              <a:rPr lang="en-US" altLang="en-US" sz="3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By </a:t>
            </a:r>
            <a:r>
              <a:rPr lang="en-US" altLang="en-US" sz="3200" dirty="0">
                <a:solidFill>
                  <a:srgbClr val="BB0BFF"/>
                </a:solidFill>
                <a:latin typeface="Palatino Linotype"/>
                <a:cs typeface="Palatino Linotype"/>
              </a:rPr>
              <a:t>random assignment </a:t>
            </a:r>
            <a:r>
              <a:rPr lang="en-US" altLang="en-US" sz="3200" dirty="0">
                <a:solidFill>
                  <a:srgbClr val="000000"/>
                </a:solidFill>
                <a:latin typeface="Palatino Linotype"/>
                <a:cs typeface="Palatino Linotype"/>
              </a:rPr>
              <a:t>of participants the experiment controls other relevant factors</a:t>
            </a:r>
          </a:p>
          <a:p>
            <a:pPr marL="0" indent="0" algn="ctr">
              <a:buFont typeface="Wingdings" charset="0"/>
              <a:buNone/>
            </a:pPr>
            <a:endParaRPr lang="en-US" sz="28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269214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solidFill>
                  <a:srgbClr val="6600CC"/>
                </a:solidFill>
                <a:latin typeface="Palatino Linotype"/>
                <a:cs typeface="Palatino Linotype"/>
              </a:rPr>
              <a:t>Experimentation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74186"/>
            <a:ext cx="8534400" cy="5036163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kumimoji="0" lang="en-US" altLang="en-US" dirty="0">
                <a:solidFill>
                  <a:srgbClr val="6600CC"/>
                </a:solidFill>
                <a:latin typeface="Palatino Linotype"/>
                <a:cs typeface="Palatino Linotype"/>
              </a:rPr>
              <a:t>Experimental Condition</a:t>
            </a:r>
            <a:endParaRPr kumimoji="0" lang="en-US" altLang="en-US" dirty="0">
              <a:latin typeface="Palatino Linotype"/>
              <a:cs typeface="Palatino Linotype"/>
            </a:endParaRPr>
          </a:p>
          <a:p>
            <a:pPr lvl="1">
              <a:buFont typeface="Wingdings" charset="0"/>
              <a:buChar char="§"/>
            </a:pPr>
            <a:r>
              <a:rPr lang="en-US" altLang="en-US" dirty="0" smtClean="0">
                <a:latin typeface="Palatino Linotype"/>
                <a:cs typeface="Palatino Linotype"/>
              </a:rPr>
              <a:t>T</a:t>
            </a:r>
            <a:r>
              <a:rPr kumimoji="0" lang="en-US" altLang="en-US" dirty="0" smtClean="0">
                <a:latin typeface="Palatino Linotype"/>
                <a:cs typeface="Palatino Linotype"/>
              </a:rPr>
              <a:t>he </a:t>
            </a:r>
            <a:r>
              <a:rPr kumimoji="0" lang="en-US" altLang="en-US" dirty="0">
                <a:latin typeface="Palatino Linotype"/>
                <a:cs typeface="Palatino Linotype"/>
              </a:rPr>
              <a:t>condition of an experiment that exposes participants to the treatment, that is, to one version of the independent variable</a:t>
            </a:r>
          </a:p>
          <a:p>
            <a:pPr>
              <a:buFont typeface="Wingdings" charset="0"/>
              <a:buChar char="§"/>
            </a:pPr>
            <a:r>
              <a:rPr kumimoji="0" lang="en-US" altLang="en-US" dirty="0">
                <a:solidFill>
                  <a:srgbClr val="6600CC"/>
                </a:solidFill>
                <a:latin typeface="Palatino Linotype"/>
                <a:cs typeface="Palatino Linotype"/>
              </a:rPr>
              <a:t>Control Condition</a:t>
            </a:r>
            <a:endParaRPr kumimoji="0" lang="en-US" altLang="en-US" dirty="0">
              <a:latin typeface="Palatino Linotype"/>
              <a:cs typeface="Palatino Linotype"/>
            </a:endParaRPr>
          </a:p>
          <a:p>
            <a:pPr lvl="1">
              <a:buFont typeface="Wingdings" charset="0"/>
              <a:buChar char="§"/>
            </a:pPr>
            <a:r>
              <a:rPr lang="en-US" altLang="en-US" dirty="0" smtClean="0">
                <a:latin typeface="Palatino Linotype"/>
                <a:cs typeface="Palatino Linotype"/>
              </a:rPr>
              <a:t>T</a:t>
            </a:r>
            <a:r>
              <a:rPr kumimoji="0" lang="en-US" altLang="en-US" dirty="0" smtClean="0">
                <a:latin typeface="Palatino Linotype"/>
                <a:cs typeface="Palatino Linotype"/>
              </a:rPr>
              <a:t>he </a:t>
            </a:r>
            <a:r>
              <a:rPr kumimoji="0" lang="en-US" altLang="en-US" dirty="0">
                <a:latin typeface="Palatino Linotype"/>
                <a:cs typeface="Palatino Linotype"/>
              </a:rPr>
              <a:t>condition of an experiment that contrasts with the experimental treatment </a:t>
            </a:r>
          </a:p>
          <a:p>
            <a:pPr lvl="1">
              <a:buFont typeface="Wingdings" charset="0"/>
              <a:buChar char="§"/>
            </a:pPr>
            <a:r>
              <a:rPr lang="en-US" altLang="en-US" dirty="0" smtClean="0">
                <a:latin typeface="Palatino Linotype"/>
                <a:cs typeface="Palatino Linotype"/>
              </a:rPr>
              <a:t>S</a:t>
            </a:r>
            <a:r>
              <a:rPr kumimoji="0" lang="en-US" altLang="en-US" dirty="0" smtClean="0">
                <a:latin typeface="Palatino Linotype"/>
                <a:cs typeface="Palatino Linotype"/>
              </a:rPr>
              <a:t>erves </a:t>
            </a:r>
            <a:r>
              <a:rPr kumimoji="0" lang="en-US" altLang="en-US" dirty="0">
                <a:latin typeface="Palatino Linotype"/>
                <a:cs typeface="Palatino Linotype"/>
              </a:rPr>
              <a:t>as a comparison for evaluating the effect of the treatment</a:t>
            </a:r>
          </a:p>
        </p:txBody>
      </p:sp>
    </p:spTree>
    <p:extLst>
      <p:ext uri="{BB962C8B-B14F-4D97-AF65-F5344CB8AC3E}">
        <p14:creationId xmlns:p14="http://schemas.microsoft.com/office/powerpoint/2010/main" val="4781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>
            <a:normAutofit/>
          </a:bodyPr>
          <a:lstStyle/>
          <a:p>
            <a:r>
              <a:rPr lang="en-US" altLang="en-US" sz="4600" dirty="0">
                <a:latin typeface="Palatino Linotype"/>
                <a:cs typeface="Palatino Linotype"/>
              </a:rPr>
              <a:t>Experimentation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14187" cy="51934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US" altLang="en-US" sz="3000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Double</a:t>
            </a:r>
            <a:r>
              <a:rPr lang="en-US" altLang="en-US" sz="3000" dirty="0">
                <a:solidFill>
                  <a:srgbClr val="6600CC"/>
                </a:solidFill>
                <a:latin typeface="Palatino Linotype"/>
                <a:cs typeface="Palatino Linotype"/>
              </a:rPr>
              <a:t>-blind Procedure</a:t>
            </a:r>
            <a:endParaRPr lang="en-US" altLang="en-US" sz="3000" dirty="0">
              <a:latin typeface="Palatino Linotype"/>
              <a:cs typeface="Palatino Linotype"/>
            </a:endParaRP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en-US" dirty="0">
                <a:latin typeface="Palatino Linotype"/>
                <a:cs typeface="Palatino Linotype"/>
              </a:rPr>
              <a:t>B</a:t>
            </a:r>
            <a:r>
              <a:rPr kumimoji="0" lang="en-US" altLang="en-US" dirty="0" smtClean="0">
                <a:latin typeface="Palatino Linotype"/>
                <a:cs typeface="Palatino Linotype"/>
              </a:rPr>
              <a:t>oth </a:t>
            </a:r>
            <a:r>
              <a:rPr kumimoji="0" lang="en-US" altLang="en-US" dirty="0">
                <a:latin typeface="Palatino Linotype"/>
                <a:cs typeface="Palatino Linotype"/>
              </a:rPr>
              <a:t>the research participants and the research staff are ignorant (blind) about whether the research participants have received the treatment or a placebo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en-US" dirty="0">
                <a:latin typeface="Palatino Linotype"/>
                <a:cs typeface="Palatino Linotype"/>
              </a:rPr>
              <a:t>C</a:t>
            </a:r>
            <a:r>
              <a:rPr kumimoji="0" lang="en-US" altLang="en-US" dirty="0" smtClean="0">
                <a:latin typeface="Palatino Linotype"/>
                <a:cs typeface="Palatino Linotype"/>
              </a:rPr>
              <a:t>ommonly </a:t>
            </a:r>
            <a:r>
              <a:rPr kumimoji="0" lang="en-US" altLang="en-US" dirty="0">
                <a:latin typeface="Palatino Linotype"/>
                <a:cs typeface="Palatino Linotype"/>
              </a:rPr>
              <a:t>used in drug-evaluation studies</a:t>
            </a:r>
          </a:p>
        </p:txBody>
      </p:sp>
    </p:spTree>
    <p:extLst>
      <p:ext uri="{BB962C8B-B14F-4D97-AF65-F5344CB8AC3E}">
        <p14:creationId xmlns:p14="http://schemas.microsoft.com/office/powerpoint/2010/main" val="1042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A423-26F7-3747-BDB8-0706D631D820}" type="slidenum">
              <a:rPr lang="en-US"/>
              <a:pPr/>
              <a:t>28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8175" y="1417638"/>
            <a:ext cx="7848600" cy="4682337"/>
          </a:xfrm>
        </p:spPr>
        <p:txBody>
          <a:bodyPr>
            <a:normAutofit/>
          </a:bodyPr>
          <a:lstStyle/>
          <a:p>
            <a:pPr marL="0" lvl="1" indent="0">
              <a:lnSpc>
                <a:spcPct val="90000"/>
              </a:lnSpc>
              <a:buNone/>
            </a:pPr>
            <a:r>
              <a:rPr lang="en-US" dirty="0">
                <a:solidFill>
                  <a:srgbClr val="BB0BFF"/>
                </a:solidFill>
                <a:latin typeface="Palatino Linotype" charset="0"/>
              </a:rPr>
              <a:t>Placebo</a:t>
            </a:r>
            <a:endParaRPr lang="en-US" altLang="en-US" dirty="0" smtClean="0">
              <a:latin typeface="Palatino Linotype"/>
              <a:cs typeface="Palatino Linotype"/>
            </a:endParaRPr>
          </a:p>
          <a:p>
            <a:pPr marL="285750" lvl="1">
              <a:lnSpc>
                <a:spcPct val="90000"/>
              </a:lnSpc>
              <a:buFont typeface="Arial"/>
              <a:buChar char="•"/>
            </a:pPr>
            <a:r>
              <a:rPr lang="en-US" altLang="en-US" dirty="0" smtClean="0">
                <a:latin typeface="Palatino Linotype"/>
                <a:cs typeface="Palatino Linotype"/>
              </a:rPr>
              <a:t>An </a:t>
            </a:r>
            <a:r>
              <a:rPr lang="en-US" altLang="en-US" dirty="0">
                <a:latin typeface="Palatino Linotype"/>
                <a:cs typeface="Palatino Linotype"/>
              </a:rPr>
              <a:t>inert substance or condition that may be administered instead of a presumed active agent, such as a drug, to see if it triggers the effects believed to characterize the active agent</a:t>
            </a:r>
          </a:p>
          <a:p>
            <a:pPr marL="0" indent="0" algn="ctr">
              <a:buFont typeface="Wingdings" charset="0"/>
              <a:buNone/>
            </a:pPr>
            <a:endParaRPr lang="en-US" sz="2800" dirty="0">
              <a:latin typeface="Palatino Linotype" charset="0"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Palatino Linotype" charset="0"/>
              </a:rPr>
              <a:t>Experimentation</a:t>
            </a:r>
            <a:endParaRPr lang="en-US" sz="4000" dirty="0">
              <a:latin typeface="Palatino Linotype" charset="0"/>
            </a:endParaRPr>
          </a:p>
        </p:txBody>
      </p:sp>
      <p:pic>
        <p:nvPicPr>
          <p:cNvPr id="2" name="Picture 1" descr="placebo-effect-drug-compan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70" y="3556856"/>
            <a:ext cx="5334373" cy="33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02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BF67-6F65-644A-8086-04BD1E26409C}" type="slidenum">
              <a:rPr lang="en-US"/>
              <a:pPr/>
              <a:t>29</a:t>
            </a:fld>
            <a:endParaRPr lang="en-US"/>
          </a:p>
        </p:txBody>
      </p:sp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990600" y="24384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628650" y="135255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</a:pPr>
            <a:endParaRPr lang="en-US" sz="2800" dirty="0">
              <a:latin typeface="Palatino Linotype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7" descr="12673_MyersPsy8e_Tabl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710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2324-C59B-4342-A548-F491C7FD278E}" type="slidenum">
              <a:rPr lang="en-US"/>
              <a:pPr/>
              <a:t>3</a:t>
            </a:fld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4099"/>
            <a:ext cx="8686800" cy="9445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Palatino Linotype" charset="0"/>
              </a:rPr>
              <a:t>Everyone is susceptible to overconfidence</a:t>
            </a:r>
            <a:endParaRPr lang="en-US" sz="4000" dirty="0">
              <a:solidFill>
                <a:schemeClr val="tx1"/>
              </a:solidFill>
              <a:latin typeface="Palatino Linotype" charset="0"/>
            </a:endParaRPr>
          </a:p>
        </p:txBody>
      </p:sp>
      <p:sp>
        <p:nvSpPr>
          <p:cNvPr id="85026" name="Rectangle 34"/>
          <p:cNvSpPr>
            <a:spLocks noChangeArrowheads="1"/>
          </p:cNvSpPr>
          <p:nvPr/>
        </p:nvSpPr>
        <p:spPr bwMode="auto">
          <a:xfrm>
            <a:off x="5562600" y="2590800"/>
            <a:ext cx="3190875" cy="666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</a:pPr>
            <a:r>
              <a:rPr lang="en-US" sz="2400"/>
              <a:t>Anagram</a:t>
            </a: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7158038" y="4591050"/>
            <a:ext cx="1595437" cy="666750"/>
          </a:xfrm>
          <a:prstGeom prst="rect">
            <a:avLst/>
          </a:prstGeom>
          <a:solidFill>
            <a:srgbClr val="FFE5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</a:pPr>
            <a:r>
              <a:rPr lang="en-US" sz="2400"/>
              <a:t>BARGE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5562600" y="4591050"/>
            <a:ext cx="1595438" cy="666750"/>
          </a:xfrm>
          <a:prstGeom prst="rect">
            <a:avLst/>
          </a:prstGeom>
          <a:solidFill>
            <a:srgbClr val="FFE5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</a:pPr>
            <a:r>
              <a:rPr lang="en-US" sz="2400"/>
              <a:t>GRABE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7158038" y="3924300"/>
            <a:ext cx="1595437" cy="666750"/>
          </a:xfrm>
          <a:prstGeom prst="rect">
            <a:avLst/>
          </a:prstGeom>
          <a:solidFill>
            <a:srgbClr val="FFE5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</a:pPr>
            <a:r>
              <a:rPr lang="en-US" sz="2400"/>
              <a:t>ENTRY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5562600" y="3924300"/>
            <a:ext cx="1595438" cy="666750"/>
          </a:xfrm>
          <a:prstGeom prst="rect">
            <a:avLst/>
          </a:prstGeom>
          <a:solidFill>
            <a:srgbClr val="FFE5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</a:pPr>
            <a:r>
              <a:rPr lang="en-US" sz="2400"/>
              <a:t>ETYRN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7158038" y="3257550"/>
            <a:ext cx="1595437" cy="666750"/>
          </a:xfrm>
          <a:prstGeom prst="rect">
            <a:avLst/>
          </a:prstGeom>
          <a:solidFill>
            <a:srgbClr val="FFE5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</a:pPr>
            <a:r>
              <a:rPr lang="en-US" sz="2400"/>
              <a:t>WATER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562600" y="3257550"/>
            <a:ext cx="1595438" cy="666750"/>
          </a:xfrm>
          <a:prstGeom prst="rect">
            <a:avLst/>
          </a:prstGeom>
          <a:solidFill>
            <a:srgbClr val="FFE5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</a:pPr>
            <a:r>
              <a:rPr lang="en-US" sz="2400" dirty="0"/>
              <a:t>WREAT</a:t>
            </a: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5562600" y="2590800"/>
            <a:ext cx="31908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>
            <a:off x="5562600" y="5257800"/>
            <a:ext cx="159543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>
            <a:off x="5562600" y="2590800"/>
            <a:ext cx="0" cy="1333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8753475" y="2590800"/>
            <a:ext cx="0" cy="1333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85016" name="Line 24"/>
          <p:cNvSpPr>
            <a:spLocks noChangeShapeType="1"/>
          </p:cNvSpPr>
          <p:nvPr/>
        </p:nvSpPr>
        <p:spPr bwMode="auto">
          <a:xfrm>
            <a:off x="5562600" y="3924300"/>
            <a:ext cx="0" cy="666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85018" name="Line 26"/>
          <p:cNvSpPr>
            <a:spLocks noChangeShapeType="1"/>
          </p:cNvSpPr>
          <p:nvPr/>
        </p:nvSpPr>
        <p:spPr bwMode="auto">
          <a:xfrm>
            <a:off x="8753475" y="3924300"/>
            <a:ext cx="0" cy="666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85020" name="Line 28"/>
          <p:cNvSpPr>
            <a:spLocks noChangeShapeType="1"/>
          </p:cNvSpPr>
          <p:nvPr/>
        </p:nvSpPr>
        <p:spPr bwMode="auto">
          <a:xfrm>
            <a:off x="5562600" y="4591050"/>
            <a:ext cx="0" cy="666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85022" name="Line 30"/>
          <p:cNvSpPr>
            <a:spLocks noChangeShapeType="1"/>
          </p:cNvSpPr>
          <p:nvPr/>
        </p:nvSpPr>
        <p:spPr bwMode="auto">
          <a:xfrm>
            <a:off x="8753475" y="4591050"/>
            <a:ext cx="0" cy="666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85024" name="Line 32"/>
          <p:cNvSpPr>
            <a:spLocks noChangeShapeType="1"/>
          </p:cNvSpPr>
          <p:nvPr/>
        </p:nvSpPr>
        <p:spPr bwMode="auto">
          <a:xfrm>
            <a:off x="7158038" y="5257800"/>
            <a:ext cx="15954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en-US"/>
          </a:p>
        </p:txBody>
      </p:sp>
      <p:pic>
        <p:nvPicPr>
          <p:cNvPr id="2" name="Picture 1" descr="The-princess-bride-inconceiv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8258"/>
            <a:ext cx="8791230" cy="5502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07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6" grpId="0" animBg="1"/>
      <p:bldP spid="85003" grpId="0" animBg="1"/>
      <p:bldP spid="85002" grpId="0" animBg="1"/>
      <p:bldP spid="85001" grpId="0" animBg="1"/>
      <p:bldP spid="85000" grpId="0" animBg="1"/>
      <p:bldP spid="84999" grpId="0" animBg="1"/>
      <p:bldP spid="8499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5166-1925-1342-8460-0840DB7A0993}" type="slidenum">
              <a:rPr lang="en-US"/>
              <a:pPr/>
              <a:t>30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Palatino Linotype" charset="0"/>
              </a:rPr>
              <a:t>Statistical Reasoning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47700" y="1600200"/>
            <a:ext cx="784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800">
                <a:latin typeface="Palatino Linotype" charset="0"/>
              </a:rPr>
              <a:t>Statistical procedures analyze and interpret data allowing us to see what the unaided eye misses.</a:t>
            </a:r>
          </a:p>
        </p:txBody>
      </p:sp>
      <p:graphicFrame>
        <p:nvGraphicFramePr>
          <p:cNvPr id="173067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1397000" y="2351088"/>
          <a:ext cx="662463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5" imgW="4886249" imgH="2419502" progId="Excel.Sheet.8">
                  <p:embed/>
                </p:oleObj>
              </mc:Choice>
              <mc:Fallback>
                <p:oleObj name="Worksheet" r:id="rId5" imgW="4886249" imgH="24195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788" t="11047" r="16261" b="12190"/>
                      <a:stretch>
                        <a:fillRect/>
                      </a:stretch>
                    </p:blipFill>
                    <p:spPr bwMode="auto">
                      <a:xfrm>
                        <a:off x="1397000" y="2351088"/>
                        <a:ext cx="662463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2143125" y="6296025"/>
            <a:ext cx="4814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Palatino Linotype" charset="0"/>
              </a:rPr>
              <a:t>Composition of ethnicity in urban locales</a:t>
            </a:r>
          </a:p>
        </p:txBody>
      </p:sp>
    </p:spTree>
    <p:extLst>
      <p:ext uri="{BB962C8B-B14F-4D97-AF65-F5344CB8AC3E}">
        <p14:creationId xmlns:p14="http://schemas.microsoft.com/office/powerpoint/2010/main" val="3574581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4238-1337-1E48-A5CA-BB1B8707D310}" type="slidenum">
              <a:rPr lang="en-US"/>
              <a:pPr/>
              <a:t>31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976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Palatino Linotype" charset="0"/>
              </a:rPr>
              <a:t>Describing Data</a:t>
            </a:r>
          </a:p>
        </p:txBody>
      </p:sp>
      <p:pic>
        <p:nvPicPr>
          <p:cNvPr id="126979" name="Picture 3" descr="figure-02-11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50874"/>
            <a:ext cx="4258816" cy="4170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6980" name="Picture 4" descr="figure-02-1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550874"/>
            <a:ext cx="4572000" cy="4170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647700" y="1179274"/>
            <a:ext cx="7886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 Linotype" charset="0"/>
              </a:rPr>
              <a:t>A meaningful description of data is important in research. Misrepresentation may lead to incorrect conclusions.</a:t>
            </a:r>
          </a:p>
        </p:txBody>
      </p:sp>
    </p:spTree>
    <p:extLst>
      <p:ext uri="{BB962C8B-B14F-4D97-AF65-F5344CB8AC3E}">
        <p14:creationId xmlns:p14="http://schemas.microsoft.com/office/powerpoint/2010/main" val="3532567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690F-3D7E-B74D-B2D4-28BA66FBDC56}" type="slidenum">
              <a:rPr lang="en-US"/>
              <a:pPr/>
              <a:t>32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Measures of Central Tendency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1600200"/>
            <a:ext cx="7219950" cy="4724400"/>
          </a:xfrm>
        </p:spPr>
        <p:txBody>
          <a:bodyPr/>
          <a:lstStyle/>
          <a:p>
            <a:pPr marL="465138" indent="-465138">
              <a:buFont typeface="Wingdings" charset="0"/>
              <a:buNone/>
            </a:pPr>
            <a:r>
              <a:rPr lang="en-US" sz="2800" dirty="0">
                <a:solidFill>
                  <a:srgbClr val="BB0BFF"/>
                </a:solidFill>
                <a:latin typeface="Palatino Linotype" charset="0"/>
              </a:rPr>
              <a:t>Mode: </a:t>
            </a:r>
            <a:r>
              <a:rPr lang="en-US" sz="2800" dirty="0">
                <a:latin typeface="Palatino Linotype" charset="0"/>
              </a:rPr>
              <a:t>The most frequently occurring score in a distribution.</a:t>
            </a:r>
          </a:p>
          <a:p>
            <a:pPr marL="465138" indent="-465138">
              <a:buFont typeface="Wingdings" charset="0"/>
              <a:buNone/>
            </a:pPr>
            <a:endParaRPr lang="en-US" sz="2800" dirty="0">
              <a:latin typeface="Palatino Linotype" charset="0"/>
            </a:endParaRPr>
          </a:p>
          <a:p>
            <a:pPr marL="465138" indent="-465138">
              <a:buFont typeface="Wingdings" charset="0"/>
              <a:buNone/>
            </a:pPr>
            <a:r>
              <a:rPr lang="en-US" sz="2800" dirty="0">
                <a:solidFill>
                  <a:srgbClr val="BB0BFF"/>
                </a:solidFill>
                <a:latin typeface="Palatino Linotype" charset="0"/>
              </a:rPr>
              <a:t>Mean: </a:t>
            </a:r>
            <a:r>
              <a:rPr lang="en-US" sz="2800" dirty="0">
                <a:latin typeface="Palatino Linotype" charset="0"/>
              </a:rPr>
              <a:t>The arithmetic average of scores in a distribution obtained by adding the scores and then dividing by the number of scores that were added together.</a:t>
            </a:r>
          </a:p>
          <a:p>
            <a:pPr marL="465138" indent="-465138">
              <a:buFont typeface="Wingdings" charset="0"/>
              <a:buNone/>
            </a:pPr>
            <a:endParaRPr lang="en-US" sz="2800" dirty="0">
              <a:latin typeface="Palatino Linotype" charset="0"/>
            </a:endParaRPr>
          </a:p>
          <a:p>
            <a:pPr marL="465138" indent="-465138">
              <a:buFont typeface="Wingdings" charset="0"/>
              <a:buNone/>
            </a:pPr>
            <a:r>
              <a:rPr lang="en-US" sz="2800" dirty="0">
                <a:solidFill>
                  <a:srgbClr val="BB0BFF"/>
                </a:solidFill>
                <a:latin typeface="Palatino Linotype" charset="0"/>
              </a:rPr>
              <a:t>Median: </a:t>
            </a:r>
            <a:r>
              <a:rPr lang="en-US" sz="2800" dirty="0">
                <a:latin typeface="Palatino Linotype" charset="0"/>
              </a:rPr>
              <a:t>The middle score in a rank-ordered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403894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AF48-0A76-2644-89C3-4D48926A15E9}" type="slidenum">
              <a:rPr lang="en-US"/>
              <a:pPr/>
              <a:t>33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Measures of Central Tendency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1600200"/>
            <a:ext cx="5881688" cy="533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latin typeface="Palatino Linotype" charset="0"/>
              </a:rPr>
              <a:t>A Skewed Distribution</a:t>
            </a:r>
          </a:p>
        </p:txBody>
      </p:sp>
      <p:pic>
        <p:nvPicPr>
          <p:cNvPr id="129028" name="Picture 4" descr="figure-02-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" y="2819400"/>
            <a:ext cx="8610600" cy="2730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723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0B88-1AAB-B143-9D53-DB7B698883E0}" type="slidenum">
              <a:rPr lang="en-US"/>
              <a:pPr/>
              <a:t>34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Measures of Variation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5438"/>
            <a:ext cx="8229600" cy="23622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solidFill>
                  <a:srgbClr val="BB0BFF"/>
                </a:solidFill>
                <a:latin typeface="Palatino Linotype" charset="0"/>
              </a:rPr>
              <a:t>Range: </a:t>
            </a:r>
            <a:r>
              <a:rPr lang="en-US" sz="2800" dirty="0">
                <a:latin typeface="Palatino Linotype" charset="0"/>
              </a:rPr>
              <a:t>The difference between the highest and lowest scores in a distribution.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</a:pPr>
            <a:endParaRPr lang="en-US" sz="2800" dirty="0">
              <a:latin typeface="Palatino Linotype" charset="0"/>
            </a:endParaRPr>
          </a:p>
          <a:p>
            <a:pPr marL="0" indent="0"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solidFill>
                  <a:srgbClr val="BB0BFF"/>
                </a:solidFill>
                <a:latin typeface="Palatino Linotype" charset="0"/>
              </a:rPr>
              <a:t>Standard Deviation: </a:t>
            </a:r>
            <a:r>
              <a:rPr lang="en-US" sz="2800" dirty="0">
                <a:latin typeface="Palatino Linotype" charset="0"/>
              </a:rPr>
              <a:t>A computed measure of how much scores vary around the mean.</a:t>
            </a:r>
          </a:p>
        </p:txBody>
      </p:sp>
      <p:pic>
        <p:nvPicPr>
          <p:cNvPr id="130059" name="Picture 11" descr="Standard Dev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810000"/>
            <a:ext cx="4710113" cy="28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222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BE17-8FA1-5341-B106-326A88CF332B}" type="slidenum">
              <a:rPr lang="en-US"/>
              <a:pPr/>
              <a:t>35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charset="0"/>
              </a:rPr>
              <a:t>Making Inferences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2555875"/>
            <a:ext cx="8229600" cy="3311525"/>
          </a:xfrm>
        </p:spPr>
        <p:txBody>
          <a:bodyPr/>
          <a:lstStyle/>
          <a:p>
            <a:pPr marL="533400" indent="-533400">
              <a:buFont typeface="Wingdings" charset="0"/>
              <a:buAutoNum type="arabicPeriod"/>
            </a:pPr>
            <a:r>
              <a:rPr lang="en-US" sz="2800">
                <a:latin typeface="Palatino Linotype" charset="0"/>
              </a:rPr>
              <a:t>Representative samples are better than biased samples.</a:t>
            </a:r>
          </a:p>
          <a:p>
            <a:pPr marL="533400" indent="-533400">
              <a:buFont typeface="Wingdings" charset="0"/>
              <a:buAutoNum type="arabicPeriod"/>
            </a:pPr>
            <a:r>
              <a:rPr lang="en-US" sz="2800">
                <a:latin typeface="Palatino Linotype" charset="0"/>
              </a:rPr>
              <a:t>Less variable observations are more reliable than more variable ones.</a:t>
            </a:r>
          </a:p>
          <a:p>
            <a:pPr marL="533400" indent="-533400">
              <a:buFont typeface="Wingdings" charset="0"/>
              <a:buAutoNum type="arabicPeriod"/>
            </a:pPr>
            <a:r>
              <a:rPr lang="en-US" sz="2800">
                <a:latin typeface="Palatino Linotype" charset="0"/>
              </a:rPr>
              <a:t>More cases are better than fewer cases.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762000" y="14478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latin typeface="Palatino Linotype" charset="0"/>
              </a:rPr>
              <a:t>When is an Observed Difference Reliable?</a:t>
            </a:r>
          </a:p>
        </p:txBody>
      </p:sp>
    </p:spTree>
    <p:extLst>
      <p:ext uri="{BB962C8B-B14F-4D97-AF65-F5344CB8AC3E}">
        <p14:creationId xmlns:p14="http://schemas.microsoft.com/office/powerpoint/2010/main" val="4179049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47BC-707B-B44A-838D-BA8CBD6EF606}" type="slidenum">
              <a:rPr lang="en-US"/>
              <a:pPr/>
              <a:t>36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Palatino Linotype" charset="0"/>
              </a:rPr>
              <a:t>Statistical Significance</a:t>
            </a:r>
            <a:endParaRPr lang="en-US" sz="4000" dirty="0">
              <a:latin typeface="Palatino Linotype" charset="0"/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417638"/>
            <a:ext cx="8229600" cy="4938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US" altLang="en-US" sz="2800" dirty="0">
                <a:solidFill>
                  <a:srgbClr val="6600CC"/>
                </a:solidFill>
                <a:latin typeface="Palatino Linotype"/>
                <a:cs typeface="Palatino Linotype"/>
              </a:rPr>
              <a:t>Statistical Significance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en-US" dirty="0">
                <a:latin typeface="Palatino Linotype"/>
                <a:cs typeface="Palatino Linotype"/>
              </a:rPr>
              <a:t>a statistical statement of how likely it is that an obtained result occurred by </a:t>
            </a:r>
            <a:r>
              <a:rPr lang="en-US" altLang="en-US" dirty="0" smtClean="0">
                <a:latin typeface="Palatino Linotype"/>
                <a:cs typeface="Palatino Linotype"/>
              </a:rPr>
              <a:t>chance</a:t>
            </a:r>
            <a:endParaRPr lang="en-US" dirty="0" smtClean="0">
              <a:latin typeface="Palatino Linotype"/>
              <a:cs typeface="Palatino Linotype"/>
            </a:endParaRPr>
          </a:p>
          <a:p>
            <a:pPr marL="0" indent="0">
              <a:buFont typeface="Wingdings" charset="0"/>
              <a:buNone/>
            </a:pPr>
            <a:endParaRPr lang="en-US" sz="2800" dirty="0">
              <a:latin typeface="Palatino Linotype"/>
              <a:cs typeface="Palatino Linotype"/>
            </a:endParaRPr>
          </a:p>
          <a:p>
            <a:r>
              <a:rPr lang="en-US" sz="2800" dirty="0" smtClean="0">
                <a:latin typeface="Palatino Linotype"/>
                <a:cs typeface="Palatino Linotype"/>
              </a:rPr>
              <a:t>Differences have statistical significance when:</a:t>
            </a:r>
          </a:p>
          <a:p>
            <a:pPr lvl="1"/>
            <a:r>
              <a:rPr lang="en-US" dirty="0" smtClean="0">
                <a:latin typeface="Palatino Linotype"/>
                <a:cs typeface="Palatino Linotype"/>
              </a:rPr>
              <a:t>Sample averages are reliable</a:t>
            </a:r>
          </a:p>
          <a:p>
            <a:pPr lvl="1"/>
            <a:r>
              <a:rPr lang="en-US" dirty="0">
                <a:latin typeface="Palatino Linotype"/>
                <a:cs typeface="Palatino Linotype"/>
              </a:rPr>
              <a:t>T</a:t>
            </a:r>
            <a:r>
              <a:rPr lang="en-US" dirty="0" smtClean="0">
                <a:latin typeface="Palatino Linotype"/>
                <a:cs typeface="Palatino Linotype"/>
              </a:rPr>
              <a:t>he difference between sample averages is relatively large</a:t>
            </a:r>
            <a:endParaRPr lang="en-US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5917167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 sz="3200">
                <a:solidFill>
                  <a:srgbClr val="6600CC"/>
                </a:solidFill>
                <a:latin typeface="Palatino Linotype"/>
                <a:cs typeface="Palatino Linotype"/>
              </a:rPr>
              <a:t>Frequently Asked Questions about Psychology</a:t>
            </a:r>
            <a:endParaRPr lang="en-US" altLang="en-US" sz="3200">
              <a:latin typeface="Palatino Linotype"/>
              <a:cs typeface="Palatino Linotype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467600" cy="42481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kumimoji="0" lang="en-US" altLang="en-US" sz="4000">
                <a:solidFill>
                  <a:srgbClr val="6600CC"/>
                </a:solidFill>
                <a:latin typeface="Palatino Linotype"/>
                <a:cs typeface="Palatino Linotype"/>
              </a:rPr>
              <a:t>  </a:t>
            </a:r>
          </a:p>
          <a:p>
            <a:pPr>
              <a:buFont typeface="Wingdings" charset="0"/>
              <a:buNone/>
            </a:pPr>
            <a:r>
              <a:rPr kumimoji="0" lang="en-US" altLang="en-US" sz="4000">
                <a:solidFill>
                  <a:srgbClr val="6600CC"/>
                </a:solidFill>
                <a:latin typeface="Palatino Linotype"/>
                <a:cs typeface="Palatino Linotype"/>
              </a:rPr>
              <a:t>  </a:t>
            </a:r>
            <a:r>
              <a:rPr kumimoji="0" lang="en-US" altLang="en-US" sz="4400">
                <a:solidFill>
                  <a:srgbClr val="6600CC"/>
                </a:solidFill>
                <a:latin typeface="Palatino Linotype"/>
                <a:cs typeface="Palatino Linotype"/>
              </a:rPr>
              <a:t>Can laboratory experiments illuminate everyday life?</a:t>
            </a:r>
          </a:p>
        </p:txBody>
      </p:sp>
      <p:pic>
        <p:nvPicPr>
          <p:cNvPr id="92165" name="Picture 5" descr="H:\Stress\Myers7\7ec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 sz="3200">
                <a:solidFill>
                  <a:srgbClr val="6600CC"/>
                </a:solidFill>
                <a:latin typeface="Palatino Linotype"/>
                <a:cs typeface="Palatino Linotype"/>
              </a:rPr>
              <a:t>Frequently Asked Questions about Psychology</a:t>
            </a:r>
            <a:endParaRPr lang="en-US" altLang="en-US" sz="3200">
              <a:latin typeface="Palatino Linotype"/>
              <a:cs typeface="Palatino Linotype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239000" cy="42481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kumimoji="0" lang="en-US" altLang="en-US" sz="3600">
                <a:solidFill>
                  <a:srgbClr val="6600CC"/>
                </a:solidFill>
                <a:latin typeface="Palatino Linotype"/>
                <a:cs typeface="Palatino Linotype"/>
              </a:rPr>
              <a:t>  </a:t>
            </a:r>
            <a:r>
              <a:rPr kumimoji="0" lang="en-US" altLang="en-US" sz="4400">
                <a:solidFill>
                  <a:srgbClr val="6600CC"/>
                </a:solidFill>
                <a:latin typeface="Palatino Linotype"/>
                <a:cs typeface="Palatino Linotype"/>
              </a:rPr>
              <a:t>Does behavior depend on ones culture?</a:t>
            </a:r>
          </a:p>
          <a:p>
            <a:pPr lvl="1">
              <a:buFont typeface="Wingdings" charset="0"/>
              <a:buChar char="§"/>
            </a:pPr>
            <a:r>
              <a:rPr kumimoji="0" lang="en-US" altLang="en-US" sz="3200">
                <a:solidFill>
                  <a:srgbClr val="6600CC"/>
                </a:solidFill>
                <a:latin typeface="Palatino Linotype"/>
                <a:cs typeface="Palatino Linotype"/>
              </a:rPr>
              <a:t>Culture--</a:t>
            </a:r>
            <a:r>
              <a:rPr kumimoji="0" lang="en-US" altLang="en-US" sz="3200">
                <a:latin typeface="Palatino Linotype"/>
                <a:cs typeface="Palatino Linotype"/>
              </a:rPr>
              <a:t>the enduring behaviors, ideas, attitudes, and traditions shared by a large group of people and transmitted from one generation to the next</a:t>
            </a:r>
          </a:p>
        </p:txBody>
      </p:sp>
      <p:pic>
        <p:nvPicPr>
          <p:cNvPr id="94212" name="Picture 4" descr="H:\Stress\Myers7\7ec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 sz="3200">
                <a:solidFill>
                  <a:srgbClr val="6600CC"/>
                </a:solidFill>
                <a:latin typeface="Palatino Linotype"/>
                <a:cs typeface="Palatino Linotype"/>
              </a:rPr>
              <a:t>Frequently Asked Questions about Psychology</a:t>
            </a:r>
            <a:endParaRPr lang="en-US" altLang="en-US" sz="3200">
              <a:latin typeface="Palatino Linotype"/>
              <a:cs typeface="Palatino Linotype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239000" cy="4248150"/>
          </a:xfrm>
        </p:spPr>
        <p:txBody>
          <a:bodyPr/>
          <a:lstStyle/>
          <a:p>
            <a:pPr>
              <a:buFont typeface="Wingdings" charset="0"/>
              <a:buChar char="§"/>
            </a:pPr>
            <a:endParaRPr kumimoji="0" lang="en-US" altLang="en-US" sz="4000" dirty="0">
              <a:solidFill>
                <a:srgbClr val="6600CC"/>
              </a:solidFill>
              <a:latin typeface="Palatino Linotype"/>
              <a:cs typeface="Palatino Linotype"/>
            </a:endParaRPr>
          </a:p>
          <a:p>
            <a:pPr>
              <a:buFont typeface="Wingdings" charset="0"/>
              <a:buNone/>
            </a:pPr>
            <a:r>
              <a:rPr kumimoji="0" lang="en-US" altLang="en-US" sz="4000" dirty="0">
                <a:solidFill>
                  <a:srgbClr val="6600CC"/>
                </a:solidFill>
                <a:latin typeface="Palatino Linotype"/>
                <a:cs typeface="Palatino Linotype"/>
              </a:rPr>
              <a:t>  </a:t>
            </a:r>
            <a:r>
              <a:rPr kumimoji="0" lang="en-US" altLang="en-US" sz="4400" dirty="0">
                <a:solidFill>
                  <a:srgbClr val="6600CC"/>
                </a:solidFill>
                <a:latin typeface="Palatino Linotype"/>
                <a:cs typeface="Palatino Linotype"/>
              </a:rPr>
              <a:t>Does behavior vary with gender?</a:t>
            </a:r>
            <a:endParaRPr kumimoji="0" lang="en-US" altLang="en-US" sz="4400" dirty="0">
              <a:latin typeface="Palatino Linotype"/>
              <a:cs typeface="Palatino Linotype"/>
            </a:endParaRPr>
          </a:p>
        </p:txBody>
      </p:sp>
      <p:pic>
        <p:nvPicPr>
          <p:cNvPr id="95236" name="Picture 4" descr="H:\Stress\Myers7\7ec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Palatino Linotype"/>
                <a:cs typeface="Palatino Linotype"/>
              </a:rPr>
              <a:t>Practice</a:t>
            </a:r>
            <a:endParaRPr lang="en-US" dirty="0">
              <a:latin typeface="Palatino Linotype"/>
              <a:cs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2313"/>
            <a:ext cx="8229600" cy="5777982"/>
          </a:xfrm>
        </p:spPr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en-US" sz="3000" dirty="0" smtClean="0">
                <a:latin typeface="Palatino Linotype"/>
                <a:cs typeface="Palatino Linotype"/>
              </a:rPr>
              <a:t>Do you remember what color tie I was wearing yesterday?</a:t>
            </a:r>
          </a:p>
          <a:p>
            <a:pPr marL="53975" lvl="2" indent="0">
              <a:buNone/>
            </a:pPr>
            <a:r>
              <a:rPr lang="en-US" sz="3000" dirty="0" smtClean="0">
                <a:latin typeface="Palatino Linotype"/>
                <a:cs typeface="Palatino Linotype"/>
              </a:rPr>
              <a:t>2. What percentage of the class do you think can correctly  remember the color tie I was wearing yesterday?</a:t>
            </a:r>
          </a:p>
          <a:p>
            <a:pPr marL="914400" lvl="2" indent="-514350">
              <a:buFont typeface="+mj-lt"/>
              <a:buAutoNum type="alphaLcPeriod"/>
            </a:pPr>
            <a:r>
              <a:rPr lang="en-US" sz="3000" dirty="0">
                <a:latin typeface="Palatino Linotype"/>
                <a:cs typeface="Palatino Linotype"/>
              </a:rPr>
              <a:t>100%</a:t>
            </a:r>
          </a:p>
          <a:p>
            <a:pPr marL="914400" lvl="2" indent="-514350">
              <a:buFont typeface="+mj-lt"/>
              <a:buAutoNum type="alphaLcPeriod"/>
            </a:pPr>
            <a:r>
              <a:rPr lang="en-US" sz="3000" dirty="0">
                <a:latin typeface="Palatino Linotype"/>
                <a:cs typeface="Palatino Linotype"/>
              </a:rPr>
              <a:t>75%</a:t>
            </a:r>
          </a:p>
          <a:p>
            <a:pPr marL="914400" lvl="2" indent="-514350">
              <a:buFont typeface="+mj-lt"/>
              <a:buAutoNum type="alphaLcPeriod"/>
            </a:pPr>
            <a:r>
              <a:rPr lang="en-US" sz="3000" dirty="0">
                <a:latin typeface="Palatino Linotype"/>
                <a:cs typeface="Palatino Linotype"/>
              </a:rPr>
              <a:t>50%</a:t>
            </a:r>
          </a:p>
          <a:p>
            <a:pPr marL="914400" lvl="2" indent="-514350">
              <a:buFont typeface="+mj-lt"/>
              <a:buAutoNum type="alphaLcPeriod"/>
            </a:pPr>
            <a:r>
              <a:rPr lang="en-US" sz="3000" dirty="0">
                <a:latin typeface="Palatino Linotype"/>
                <a:cs typeface="Palatino Linotype"/>
              </a:rPr>
              <a:t>25%</a:t>
            </a:r>
          </a:p>
          <a:p>
            <a:pPr marL="914400" lvl="2" indent="-514350">
              <a:buFont typeface="+mj-lt"/>
              <a:buAutoNum type="alphaLcPeriod"/>
            </a:pPr>
            <a:r>
              <a:rPr lang="en-US" sz="3000" dirty="0">
                <a:latin typeface="Palatino Linotype"/>
                <a:cs typeface="Palatino Linotype"/>
              </a:rPr>
              <a:t>0</a:t>
            </a:r>
            <a:r>
              <a:rPr lang="en-US" sz="3000" dirty="0" smtClean="0">
                <a:latin typeface="Palatino Linotype"/>
                <a:cs typeface="Palatino Linotype"/>
              </a:rPr>
              <a:t>%</a:t>
            </a:r>
          </a:p>
          <a:p>
            <a:pPr marL="53975" lvl="2" indent="0">
              <a:buNone/>
            </a:pPr>
            <a:r>
              <a:rPr lang="en-US" sz="3000" dirty="0" smtClean="0">
                <a:latin typeface="Palatino Linotype"/>
                <a:cs typeface="Palatino Linotype"/>
              </a:rPr>
              <a:t>3. What color tie was I wearing yesterday?</a:t>
            </a:r>
            <a:endParaRPr lang="en-US" sz="300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686636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 sz="3200">
                <a:solidFill>
                  <a:srgbClr val="6600CC"/>
                </a:solidFill>
                <a:latin typeface="Palatino Linotype"/>
                <a:cs typeface="Palatino Linotype"/>
              </a:rPr>
              <a:t>Frequently Asked Questions about Psychology</a:t>
            </a:r>
            <a:endParaRPr lang="en-US" altLang="en-US" sz="3200">
              <a:latin typeface="Palatino Linotype"/>
              <a:cs typeface="Palatino Linotype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7239000" cy="42481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kumimoji="0" lang="en-US" altLang="en-US" sz="4000">
                <a:solidFill>
                  <a:srgbClr val="6600CC"/>
                </a:solidFill>
                <a:latin typeface="Palatino Linotype"/>
                <a:cs typeface="Palatino Linotype"/>
              </a:rPr>
              <a:t>  Why do psychologists study animals?</a:t>
            </a:r>
          </a:p>
          <a:p>
            <a:pPr>
              <a:buFont typeface="Wingdings" charset="0"/>
              <a:buNone/>
            </a:pPr>
            <a:r>
              <a:rPr kumimoji="0" lang="en-US" altLang="en-US" sz="4000">
                <a:solidFill>
                  <a:srgbClr val="6600CC"/>
                </a:solidFill>
                <a:latin typeface="Palatino Linotype"/>
                <a:cs typeface="Palatino Linotype"/>
              </a:rPr>
              <a:t>  Is it ethical to experiment on animals?</a:t>
            </a:r>
          </a:p>
          <a:p>
            <a:pPr>
              <a:buFont typeface="Wingdings" charset="0"/>
              <a:buNone/>
            </a:pPr>
            <a:r>
              <a:rPr kumimoji="0" lang="en-US" altLang="en-US" sz="4000">
                <a:solidFill>
                  <a:srgbClr val="6600CC"/>
                </a:solidFill>
                <a:latin typeface="Palatino Linotype"/>
                <a:cs typeface="Palatino Linotype"/>
              </a:rPr>
              <a:t>  Is it ethical to experiment on people?</a:t>
            </a:r>
            <a:endParaRPr kumimoji="0" lang="en-US" altLang="en-US" sz="4000">
              <a:latin typeface="Palatino Linotype"/>
              <a:cs typeface="Palatino Linotype"/>
            </a:endParaRPr>
          </a:p>
        </p:txBody>
      </p:sp>
      <p:pic>
        <p:nvPicPr>
          <p:cNvPr id="96260" name="Picture 4" descr="H:\Stress\Myers7\7ec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4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 sz="3200">
                <a:solidFill>
                  <a:srgbClr val="6600CC"/>
                </a:solidFill>
                <a:latin typeface="Palatino Linotype"/>
                <a:cs typeface="Palatino Linotype"/>
              </a:rPr>
              <a:t>Frequently Asked Questions about Psychology</a:t>
            </a:r>
            <a:endParaRPr lang="en-US" altLang="en-US" sz="3200">
              <a:latin typeface="Palatino Linotype"/>
              <a:cs typeface="Palatino Linotype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2895600" cy="42481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kumimoji="0" lang="en-US" altLang="en-US" sz="4000">
                <a:solidFill>
                  <a:srgbClr val="6600CC"/>
                </a:solidFill>
                <a:latin typeface="Palatino Linotype"/>
                <a:cs typeface="Palatino Linotype"/>
              </a:rPr>
              <a:t> 	</a:t>
            </a:r>
            <a:r>
              <a:rPr kumimoji="0" lang="en-US" altLang="en-US" sz="3600">
                <a:solidFill>
                  <a:srgbClr val="6600CC"/>
                </a:solidFill>
                <a:latin typeface="Palatino Linotype"/>
                <a:cs typeface="Palatino Linotype"/>
              </a:rPr>
              <a:t>Is psychology free of value judgments?</a:t>
            </a:r>
            <a:endParaRPr kumimoji="0" lang="en-US" altLang="en-US" sz="3600">
              <a:latin typeface="Palatino Linotype"/>
              <a:cs typeface="Palatino Linotype"/>
            </a:endParaRPr>
          </a:p>
        </p:txBody>
      </p:sp>
      <p:pic>
        <p:nvPicPr>
          <p:cNvPr id="97284" name="Picture 4" descr="H:\Stress\Myers7\7ec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5" name="Picture 5" descr="D:\Art\ch01\jpg\figure 01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5842000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76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 sz="3200">
                <a:solidFill>
                  <a:srgbClr val="6600CC"/>
                </a:solidFill>
                <a:latin typeface="Palatino Linotype"/>
                <a:cs typeface="Palatino Linotype"/>
              </a:rPr>
              <a:t>Frequently Asked Questions about Psychology</a:t>
            </a:r>
            <a:endParaRPr lang="en-US" altLang="en-US" sz="3200">
              <a:latin typeface="Palatino Linotype"/>
              <a:cs typeface="Palatino Linotype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7239000" cy="42481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kumimoji="0" lang="en-US" altLang="en-US" sz="4000">
                <a:solidFill>
                  <a:srgbClr val="6600CC"/>
                </a:solidFill>
                <a:latin typeface="Palatino Linotype"/>
                <a:cs typeface="Palatino Linotype"/>
              </a:rPr>
              <a:t>  </a:t>
            </a:r>
          </a:p>
          <a:p>
            <a:pPr>
              <a:buFont typeface="Wingdings" charset="0"/>
              <a:buNone/>
            </a:pPr>
            <a:r>
              <a:rPr kumimoji="0" lang="en-US" altLang="en-US" sz="4400">
                <a:solidFill>
                  <a:srgbClr val="6600CC"/>
                </a:solidFill>
                <a:latin typeface="Palatino Linotype"/>
                <a:cs typeface="Palatino Linotype"/>
              </a:rPr>
              <a:t>  Is psychology potentially dangerous?</a:t>
            </a:r>
            <a:endParaRPr kumimoji="0" lang="en-US" altLang="en-US" sz="4400">
              <a:latin typeface="Palatino Linotype"/>
              <a:cs typeface="Palatino Linotype"/>
            </a:endParaRPr>
          </a:p>
        </p:txBody>
      </p:sp>
      <p:pic>
        <p:nvPicPr>
          <p:cNvPr id="99332" name="Picture 4" descr="H:\Stress\Myers7\7ec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84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Yesterday</a:t>
            </a:r>
            <a:endParaRPr lang="en-US" dirty="0"/>
          </a:p>
        </p:txBody>
      </p:sp>
      <p:pic>
        <p:nvPicPr>
          <p:cNvPr id="4" name="Content Placeholder 3" descr="Photo on 8-30-17 at 10.43 AM #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53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AE6-9B0F-3A4A-A089-DAE88D80D978}" type="slidenum">
              <a:rPr lang="en-US"/>
              <a:pPr/>
              <a:t>6</a:t>
            </a:fld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Palatino Linotype" charset="0"/>
              </a:rPr>
              <a:t>The Scientific Method: Research </a:t>
            </a:r>
            <a:r>
              <a:rPr lang="en-US" sz="4000" dirty="0">
                <a:latin typeface="Palatino Linotype" charset="0"/>
              </a:rPr>
              <a:t>Process</a:t>
            </a:r>
          </a:p>
        </p:txBody>
      </p:sp>
      <p:pic>
        <p:nvPicPr>
          <p:cNvPr id="100356" name="Picture 4" descr="12673_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683" r="1817" b="2350"/>
          <a:stretch>
            <a:fillRect/>
          </a:stretch>
        </p:blipFill>
        <p:spPr>
          <a:xfrm>
            <a:off x="1200150" y="1311275"/>
            <a:ext cx="6705600" cy="5165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180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41606" cy="1143000"/>
          </a:xfrm>
        </p:spPr>
        <p:txBody>
          <a:bodyPr>
            <a:normAutofit/>
          </a:bodyPr>
          <a:lstStyle/>
          <a:p>
            <a:r>
              <a:rPr kumimoji="0" lang="en-US" altLang="en-US" sz="4000" dirty="0" smtClean="0">
                <a:solidFill>
                  <a:srgbClr val="BB0BFF"/>
                </a:solidFill>
                <a:latin typeface="Palatino Linotype"/>
                <a:cs typeface="Palatino Linotype"/>
              </a:rPr>
              <a:t>Operational Definition</a:t>
            </a:r>
            <a:endParaRPr lang="en-US" altLang="en-US" sz="4000" dirty="0">
              <a:solidFill>
                <a:srgbClr val="BB0BFF"/>
              </a:solidFill>
              <a:latin typeface="Palatino Linotype"/>
              <a:cs typeface="Palatino Linotype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606" y="1454015"/>
            <a:ext cx="8763000" cy="4552950"/>
          </a:xfrm>
        </p:spPr>
        <p:txBody>
          <a:bodyPr>
            <a:normAutofit/>
          </a:bodyPr>
          <a:lstStyle/>
          <a:p>
            <a:pPr lvl="1">
              <a:buFont typeface="Wingdings" charset="0"/>
              <a:buChar char="§"/>
            </a:pPr>
            <a:r>
              <a:rPr kumimoji="0" lang="en-US" altLang="en-US" sz="3400" dirty="0" smtClean="0">
                <a:latin typeface="Palatino Linotype"/>
                <a:cs typeface="Palatino Linotype"/>
              </a:rPr>
              <a:t>A </a:t>
            </a:r>
            <a:r>
              <a:rPr kumimoji="0" lang="en-US" altLang="en-US" sz="3400" dirty="0">
                <a:latin typeface="Palatino Linotype"/>
                <a:cs typeface="Palatino Linotype"/>
              </a:rPr>
              <a:t>statement of procedures (operations) used to define research variables</a:t>
            </a:r>
          </a:p>
          <a:p>
            <a:pPr lvl="1">
              <a:buFont typeface="Wingdings" charset="0"/>
              <a:buChar char="§"/>
            </a:pPr>
            <a:r>
              <a:rPr kumimoji="0" lang="en-US" altLang="en-US" sz="3400" dirty="0" smtClean="0">
                <a:latin typeface="Palatino Linotype"/>
                <a:cs typeface="Palatino Linotype"/>
              </a:rPr>
              <a:t>Example:</a:t>
            </a:r>
            <a:endParaRPr kumimoji="0" lang="en-US" altLang="en-US" sz="3400" dirty="0">
              <a:latin typeface="Palatino Linotype"/>
              <a:cs typeface="Palatino Linotype"/>
            </a:endParaRPr>
          </a:p>
          <a:p>
            <a:pPr lvl="2">
              <a:buFont typeface="Wingdings" charset="0"/>
              <a:buChar char="§"/>
            </a:pPr>
            <a:r>
              <a:rPr lang="en-US" altLang="en-US" sz="3400" dirty="0" smtClean="0">
                <a:latin typeface="Palatino Linotype"/>
                <a:cs typeface="Palatino Linotype"/>
              </a:rPr>
              <a:t>Being “intelligent”</a:t>
            </a:r>
            <a:r>
              <a:rPr kumimoji="0" lang="en-US" altLang="en-US" sz="3400" dirty="0" smtClean="0">
                <a:latin typeface="Palatino Linotype"/>
                <a:cs typeface="Palatino Linotype"/>
              </a:rPr>
              <a:t> </a:t>
            </a:r>
            <a:r>
              <a:rPr kumimoji="0" lang="en-US" altLang="en-US" sz="3400" dirty="0">
                <a:latin typeface="Palatino Linotype"/>
                <a:cs typeface="Palatino Linotype"/>
              </a:rPr>
              <a:t>may be </a:t>
            </a:r>
            <a:r>
              <a:rPr kumimoji="0" lang="en-US" altLang="en-US" sz="3400" u="sng" dirty="0">
                <a:latin typeface="Palatino Linotype"/>
                <a:cs typeface="Palatino Linotype"/>
              </a:rPr>
              <a:t>operationally defined </a:t>
            </a:r>
            <a:r>
              <a:rPr kumimoji="0" lang="en-US" altLang="en-US" sz="3400" dirty="0">
                <a:latin typeface="Palatino Linotype"/>
                <a:cs typeface="Palatino Linotype"/>
              </a:rPr>
              <a:t>as </a:t>
            </a:r>
            <a:r>
              <a:rPr kumimoji="0" lang="en-US" altLang="en-US" sz="3400" dirty="0" smtClean="0">
                <a:latin typeface="Palatino Linotype"/>
                <a:cs typeface="Palatino Linotype"/>
              </a:rPr>
              <a:t>having a 4.0 GPA.</a:t>
            </a:r>
            <a:endParaRPr kumimoji="0" lang="en-US" altLang="en-US" sz="340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4104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Palatino Linotype"/>
                <a:cs typeface="Palatino Linotype"/>
              </a:rPr>
              <a:t>Practice</a:t>
            </a:r>
            <a:endParaRPr lang="en-US" dirty="0">
              <a:latin typeface="Palatino Linotype"/>
              <a:cs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416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Palatino Linotype"/>
                <a:cs typeface="Palatino Linotype"/>
              </a:rPr>
              <a:t>Go through the steps of the scientific method using one of the following ideas as the “theory” (include a hypothesis, experiment, and operational definitions):</a:t>
            </a:r>
          </a:p>
          <a:p>
            <a:pPr marL="0" indent="0">
              <a:buNone/>
            </a:pPr>
            <a:endParaRPr lang="en-US" dirty="0" smtClean="0">
              <a:latin typeface="Palatino Linotype"/>
              <a:cs typeface="Palatino Linotype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Palatino Linotype"/>
                <a:cs typeface="Palatino Linotype"/>
              </a:rPr>
              <a:t>Height is the most common factor in a successful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Palatino Linotype"/>
                <a:cs typeface="Palatino Linotype"/>
              </a:rPr>
              <a:t>Attractive people have the saddest marriages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Palatino Linotype"/>
                <a:cs typeface="Palatino Linotype"/>
              </a:rPr>
              <a:t>The more money you have the more friends you have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Palatino Linotype"/>
                <a:cs typeface="Palatino Linotype"/>
              </a:rPr>
              <a:t>Criminals are angry people</a:t>
            </a:r>
          </a:p>
        </p:txBody>
      </p:sp>
    </p:spTree>
    <p:extLst>
      <p:ext uri="{BB962C8B-B14F-4D97-AF65-F5344CB8AC3E}">
        <p14:creationId xmlns:p14="http://schemas.microsoft.com/office/powerpoint/2010/main" val="380007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450" y="290085"/>
            <a:ext cx="6985000" cy="1143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Methods of Description</a:t>
            </a:r>
            <a:endParaRPr lang="en-US" altLang="en-US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455295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kumimoji="0" lang="en-US" altLang="en-US" sz="36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Case Studies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Surveys</a:t>
            </a:r>
          </a:p>
          <a:p>
            <a:pPr marL="742950" indent="-742950">
              <a:buFont typeface="+mj-lt"/>
              <a:buAutoNum type="arabicPeriod"/>
            </a:pPr>
            <a:r>
              <a:rPr kumimoji="0" lang="en-US" altLang="en-US" sz="36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Naturalistic Observations</a:t>
            </a:r>
          </a:p>
        </p:txBody>
      </p:sp>
    </p:spTree>
    <p:extLst>
      <p:ext uri="{BB962C8B-B14F-4D97-AF65-F5344CB8AC3E}">
        <p14:creationId xmlns:p14="http://schemas.microsoft.com/office/powerpoint/2010/main" val="14040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1586</Words>
  <Application>Microsoft Macintosh PowerPoint</Application>
  <PresentationFormat>On-screen Show (4:3)</PresentationFormat>
  <Paragraphs>257</Paragraphs>
  <Slides>42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Worksheet</vt:lpstr>
      <vt:lpstr>Intuition has its limits</vt:lpstr>
      <vt:lpstr>Hindsight Bias</vt:lpstr>
      <vt:lpstr>Everyone is susceptible to overconfidence</vt:lpstr>
      <vt:lpstr>Practice</vt:lpstr>
      <vt:lpstr>Yesterday</vt:lpstr>
      <vt:lpstr>The Scientific Method: Research Process</vt:lpstr>
      <vt:lpstr>Operational Definition</vt:lpstr>
      <vt:lpstr>Practice</vt:lpstr>
      <vt:lpstr>Methods of Description</vt:lpstr>
      <vt:lpstr>Case Study</vt:lpstr>
      <vt:lpstr>Case Study</vt:lpstr>
      <vt:lpstr>Survey</vt:lpstr>
      <vt:lpstr>Random Sampling</vt:lpstr>
      <vt:lpstr>Survey Challenges</vt:lpstr>
      <vt:lpstr>PowerPoint Presentation</vt:lpstr>
      <vt:lpstr>Naturalistic Observation</vt:lpstr>
      <vt:lpstr>Correlation</vt:lpstr>
      <vt:lpstr>Scatterplots</vt:lpstr>
      <vt:lpstr>Data</vt:lpstr>
      <vt:lpstr>Scatterplot</vt:lpstr>
      <vt:lpstr>Correlation and Causation</vt:lpstr>
      <vt:lpstr>Correlation does not equal causation</vt:lpstr>
      <vt:lpstr>Order in Random Events</vt:lpstr>
      <vt:lpstr>Illusory Correlation</vt:lpstr>
      <vt:lpstr>Experimentation</vt:lpstr>
      <vt:lpstr>Experimentation</vt:lpstr>
      <vt:lpstr>Experimentation</vt:lpstr>
      <vt:lpstr>Experimentation</vt:lpstr>
      <vt:lpstr>PowerPoint Presentation</vt:lpstr>
      <vt:lpstr>Statistical Reasoning</vt:lpstr>
      <vt:lpstr>Describing Data</vt:lpstr>
      <vt:lpstr>Measures of Central Tendency</vt:lpstr>
      <vt:lpstr>Measures of Central Tendency</vt:lpstr>
      <vt:lpstr>Measures of Variation</vt:lpstr>
      <vt:lpstr>Making Inferences</vt:lpstr>
      <vt:lpstr>Statistical Significance</vt:lpstr>
      <vt:lpstr>Frequently Asked Questions about Psychology</vt:lpstr>
      <vt:lpstr>Frequently Asked Questions about Psychology</vt:lpstr>
      <vt:lpstr>Frequently Asked Questions about Psychology</vt:lpstr>
      <vt:lpstr>Frequently Asked Questions about Psychology</vt:lpstr>
      <vt:lpstr>Frequently Asked Questions about Psychology</vt:lpstr>
      <vt:lpstr>Frequently Asked Questions about Psychology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Intuition has its limits</dc:title>
  <dc:creator>Durham Public Schools</dc:creator>
  <cp:lastModifiedBy>Durham Public Schools</cp:lastModifiedBy>
  <cp:revision>2</cp:revision>
  <dcterms:created xsi:type="dcterms:W3CDTF">2017-08-30T14:48:10Z</dcterms:created>
  <dcterms:modified xsi:type="dcterms:W3CDTF">2017-09-05T11:56:42Z</dcterms:modified>
</cp:coreProperties>
</file>