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BC7-EABA-4625-A91F-473E17A497D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863-1342-4605-AF6A-ED8F7A4E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6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BC7-EABA-4625-A91F-473E17A497D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863-1342-4605-AF6A-ED8F7A4E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9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BC7-EABA-4625-A91F-473E17A497D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863-1342-4605-AF6A-ED8F7A4E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BC7-EABA-4625-A91F-473E17A497D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863-1342-4605-AF6A-ED8F7A4E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BC7-EABA-4625-A91F-473E17A497D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863-1342-4605-AF6A-ED8F7A4E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5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BC7-EABA-4625-A91F-473E17A497D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863-1342-4605-AF6A-ED8F7A4E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7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BC7-EABA-4625-A91F-473E17A497D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863-1342-4605-AF6A-ED8F7A4E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4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BC7-EABA-4625-A91F-473E17A497D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863-1342-4605-AF6A-ED8F7A4E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6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BC7-EABA-4625-A91F-473E17A497D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863-1342-4605-AF6A-ED8F7A4E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BC7-EABA-4625-A91F-473E17A497D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863-1342-4605-AF6A-ED8F7A4E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4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BC7-EABA-4625-A91F-473E17A497D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863-1342-4605-AF6A-ED8F7A4E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4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CBC7-EABA-4625-A91F-473E17A497D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22863-1342-4605-AF6A-ED8F7A4E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6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Sexual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2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sexual orientation?</a:t>
            </a:r>
          </a:p>
          <a:p>
            <a:pPr lvl="1"/>
            <a:r>
              <a:rPr lang="en-US" dirty="0" smtClean="0"/>
              <a:t>What do we know about it?</a:t>
            </a:r>
          </a:p>
          <a:p>
            <a:r>
              <a:rPr lang="en-US" dirty="0" smtClean="0"/>
              <a:t>Where does sexual orientation originate?</a:t>
            </a:r>
          </a:p>
          <a:p>
            <a:pPr lvl="1"/>
            <a:r>
              <a:rPr lang="en-US" dirty="0" smtClean="0"/>
              <a:t>Nature</a:t>
            </a:r>
          </a:p>
          <a:p>
            <a:r>
              <a:rPr lang="en-US" dirty="0" smtClean="0"/>
              <a:t>Gay-Straight Differences</a:t>
            </a:r>
          </a:p>
        </p:txBody>
      </p:sp>
    </p:spTree>
    <p:extLst>
      <p:ext uri="{BB962C8B-B14F-4D97-AF65-F5344CB8AC3E}">
        <p14:creationId xmlns:p14="http://schemas.microsoft.com/office/powerpoint/2010/main" val="283702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 What do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orientation – one’s preference for emotional or sexual relationships</a:t>
            </a:r>
          </a:p>
          <a:p>
            <a:pPr lvl="1"/>
            <a:r>
              <a:rPr lang="en-US" dirty="0" smtClean="0"/>
              <a:t>Heterosexual, Homosexual, Bisexual</a:t>
            </a:r>
          </a:p>
          <a:p>
            <a:r>
              <a:rPr lang="en-US" dirty="0" smtClean="0"/>
              <a:t>About 3-4% of males are homosexual; 1-2% of females</a:t>
            </a:r>
          </a:p>
          <a:p>
            <a:r>
              <a:rPr lang="en-US" dirty="0" smtClean="0"/>
              <a:t>Homosexuality exists in non-human animals</a:t>
            </a:r>
          </a:p>
          <a:p>
            <a:r>
              <a:rPr lang="en-US" dirty="0" smtClean="0"/>
              <a:t>Not a choice</a:t>
            </a: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310285" y="5915025"/>
            <a:ext cx="1611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Palatino Linotype" charset="0"/>
              </a:rPr>
              <a:t>Homosexual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5079816" y="5900737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Palatino Linotype" charset="0"/>
              </a:rPr>
              <a:t>Heterosexual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8673844" y="5915025"/>
            <a:ext cx="113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Palatino Linotype" charset="0"/>
              </a:rPr>
              <a:t>Bisexual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568339" y="4716462"/>
            <a:ext cx="1128712" cy="1184275"/>
            <a:chOff x="1017" y="2364"/>
            <a:chExt cx="711" cy="746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017" y="2364"/>
              <a:ext cx="327" cy="746"/>
              <a:chOff x="2121" y="2927"/>
              <a:chExt cx="327" cy="746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2121" y="2927"/>
                <a:ext cx="327" cy="746"/>
              </a:xfrm>
              <a:custGeom>
                <a:avLst/>
                <a:gdLst>
                  <a:gd name="T0" fmla="*/ 327 w 327"/>
                  <a:gd name="T1" fmla="*/ 438 h 746"/>
                  <a:gd name="T2" fmla="*/ 298 w 327"/>
                  <a:gd name="T3" fmla="*/ 334 h 746"/>
                  <a:gd name="T4" fmla="*/ 304 w 327"/>
                  <a:gd name="T5" fmla="*/ 228 h 746"/>
                  <a:gd name="T6" fmla="*/ 269 w 327"/>
                  <a:gd name="T7" fmla="*/ 189 h 746"/>
                  <a:gd name="T8" fmla="*/ 192 w 327"/>
                  <a:gd name="T9" fmla="*/ 163 h 746"/>
                  <a:gd name="T10" fmla="*/ 224 w 327"/>
                  <a:gd name="T11" fmla="*/ 141 h 746"/>
                  <a:gd name="T12" fmla="*/ 250 w 327"/>
                  <a:gd name="T13" fmla="*/ 87 h 746"/>
                  <a:gd name="T14" fmla="*/ 218 w 327"/>
                  <a:gd name="T15" fmla="*/ 20 h 746"/>
                  <a:gd name="T16" fmla="*/ 176 w 327"/>
                  <a:gd name="T17" fmla="*/ 0 h 746"/>
                  <a:gd name="T18" fmla="*/ 111 w 327"/>
                  <a:gd name="T19" fmla="*/ 9 h 746"/>
                  <a:gd name="T20" fmla="*/ 65 w 327"/>
                  <a:gd name="T21" fmla="*/ 68 h 746"/>
                  <a:gd name="T22" fmla="*/ 72 w 327"/>
                  <a:gd name="T23" fmla="*/ 117 h 746"/>
                  <a:gd name="T24" fmla="*/ 116 w 327"/>
                  <a:gd name="T25" fmla="*/ 152 h 746"/>
                  <a:gd name="T26" fmla="*/ 71 w 327"/>
                  <a:gd name="T27" fmla="*/ 179 h 746"/>
                  <a:gd name="T28" fmla="*/ 24 w 327"/>
                  <a:gd name="T29" fmla="*/ 232 h 746"/>
                  <a:gd name="T30" fmla="*/ 11 w 327"/>
                  <a:gd name="T31" fmla="*/ 315 h 746"/>
                  <a:gd name="T32" fmla="*/ 0 w 327"/>
                  <a:gd name="T33" fmla="*/ 468 h 746"/>
                  <a:gd name="T34" fmla="*/ 65 w 327"/>
                  <a:gd name="T35" fmla="*/ 463 h 746"/>
                  <a:gd name="T36" fmla="*/ 70 w 327"/>
                  <a:gd name="T37" fmla="*/ 517 h 746"/>
                  <a:gd name="T38" fmla="*/ 54 w 327"/>
                  <a:gd name="T39" fmla="*/ 616 h 746"/>
                  <a:gd name="T40" fmla="*/ 59 w 327"/>
                  <a:gd name="T41" fmla="*/ 729 h 746"/>
                  <a:gd name="T42" fmla="*/ 170 w 327"/>
                  <a:gd name="T43" fmla="*/ 746 h 746"/>
                  <a:gd name="T44" fmla="*/ 274 w 327"/>
                  <a:gd name="T45" fmla="*/ 729 h 746"/>
                  <a:gd name="T46" fmla="*/ 255 w 327"/>
                  <a:gd name="T47" fmla="*/ 462 h 746"/>
                  <a:gd name="T48" fmla="*/ 327 w 327"/>
                  <a:gd name="T49" fmla="*/ 438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7" h="746">
                    <a:moveTo>
                      <a:pt x="327" y="438"/>
                    </a:moveTo>
                    <a:lnTo>
                      <a:pt x="298" y="334"/>
                    </a:lnTo>
                    <a:lnTo>
                      <a:pt x="304" y="228"/>
                    </a:lnTo>
                    <a:lnTo>
                      <a:pt x="269" y="189"/>
                    </a:lnTo>
                    <a:lnTo>
                      <a:pt x="192" y="163"/>
                    </a:lnTo>
                    <a:lnTo>
                      <a:pt x="224" y="141"/>
                    </a:lnTo>
                    <a:lnTo>
                      <a:pt x="250" y="87"/>
                    </a:lnTo>
                    <a:lnTo>
                      <a:pt x="218" y="20"/>
                    </a:lnTo>
                    <a:lnTo>
                      <a:pt x="176" y="0"/>
                    </a:lnTo>
                    <a:lnTo>
                      <a:pt x="111" y="9"/>
                    </a:lnTo>
                    <a:lnTo>
                      <a:pt x="65" y="68"/>
                    </a:lnTo>
                    <a:lnTo>
                      <a:pt x="72" y="117"/>
                    </a:lnTo>
                    <a:lnTo>
                      <a:pt x="116" y="152"/>
                    </a:lnTo>
                    <a:lnTo>
                      <a:pt x="71" y="179"/>
                    </a:lnTo>
                    <a:lnTo>
                      <a:pt x="24" y="232"/>
                    </a:lnTo>
                    <a:lnTo>
                      <a:pt x="11" y="315"/>
                    </a:lnTo>
                    <a:lnTo>
                      <a:pt x="0" y="468"/>
                    </a:lnTo>
                    <a:lnTo>
                      <a:pt x="65" y="463"/>
                    </a:lnTo>
                    <a:lnTo>
                      <a:pt x="70" y="517"/>
                    </a:lnTo>
                    <a:lnTo>
                      <a:pt x="54" y="616"/>
                    </a:lnTo>
                    <a:lnTo>
                      <a:pt x="59" y="729"/>
                    </a:lnTo>
                    <a:lnTo>
                      <a:pt x="170" y="746"/>
                    </a:lnTo>
                    <a:lnTo>
                      <a:pt x="274" y="729"/>
                    </a:lnTo>
                    <a:lnTo>
                      <a:pt x="255" y="462"/>
                    </a:lnTo>
                    <a:lnTo>
                      <a:pt x="327" y="4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2205" y="2942"/>
                <a:ext cx="132" cy="138"/>
              </a:xfrm>
              <a:custGeom>
                <a:avLst/>
                <a:gdLst>
                  <a:gd name="T0" fmla="*/ 27 w 132"/>
                  <a:gd name="T1" fmla="*/ 13 h 138"/>
                  <a:gd name="T2" fmla="*/ 0 w 132"/>
                  <a:gd name="T3" fmla="*/ 50 h 138"/>
                  <a:gd name="T4" fmla="*/ 20 w 132"/>
                  <a:gd name="T5" fmla="*/ 111 h 138"/>
                  <a:gd name="T6" fmla="*/ 71 w 132"/>
                  <a:gd name="T7" fmla="*/ 138 h 138"/>
                  <a:gd name="T8" fmla="*/ 102 w 132"/>
                  <a:gd name="T9" fmla="*/ 126 h 138"/>
                  <a:gd name="T10" fmla="*/ 117 w 132"/>
                  <a:gd name="T11" fmla="*/ 107 h 138"/>
                  <a:gd name="T12" fmla="*/ 132 w 132"/>
                  <a:gd name="T13" fmla="*/ 74 h 138"/>
                  <a:gd name="T14" fmla="*/ 119 w 132"/>
                  <a:gd name="T15" fmla="*/ 23 h 138"/>
                  <a:gd name="T16" fmla="*/ 74 w 132"/>
                  <a:gd name="T17" fmla="*/ 0 h 138"/>
                  <a:gd name="T18" fmla="*/ 27 w 132"/>
                  <a:gd name="T19" fmla="*/ 1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138">
                    <a:moveTo>
                      <a:pt x="27" y="13"/>
                    </a:moveTo>
                    <a:lnTo>
                      <a:pt x="0" y="50"/>
                    </a:lnTo>
                    <a:lnTo>
                      <a:pt x="20" y="111"/>
                    </a:lnTo>
                    <a:lnTo>
                      <a:pt x="71" y="138"/>
                    </a:lnTo>
                    <a:lnTo>
                      <a:pt x="102" y="126"/>
                    </a:lnTo>
                    <a:lnTo>
                      <a:pt x="117" y="107"/>
                    </a:lnTo>
                    <a:lnTo>
                      <a:pt x="132" y="74"/>
                    </a:lnTo>
                    <a:lnTo>
                      <a:pt x="119" y="23"/>
                    </a:lnTo>
                    <a:lnTo>
                      <a:pt x="74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2144" y="3100"/>
                <a:ext cx="269" cy="547"/>
              </a:xfrm>
              <a:custGeom>
                <a:avLst/>
                <a:gdLst>
                  <a:gd name="T0" fmla="*/ 198 w 269"/>
                  <a:gd name="T1" fmla="*/ 185 h 547"/>
                  <a:gd name="T2" fmla="*/ 209 w 269"/>
                  <a:gd name="T3" fmla="*/ 143 h 547"/>
                  <a:gd name="T4" fmla="*/ 219 w 269"/>
                  <a:gd name="T5" fmla="*/ 246 h 547"/>
                  <a:gd name="T6" fmla="*/ 232 w 269"/>
                  <a:gd name="T7" fmla="*/ 265 h 547"/>
                  <a:gd name="T8" fmla="*/ 269 w 269"/>
                  <a:gd name="T9" fmla="*/ 257 h 547"/>
                  <a:gd name="T10" fmla="*/ 253 w 269"/>
                  <a:gd name="T11" fmla="*/ 174 h 547"/>
                  <a:gd name="T12" fmla="*/ 250 w 269"/>
                  <a:gd name="T13" fmla="*/ 79 h 547"/>
                  <a:gd name="T14" fmla="*/ 225 w 269"/>
                  <a:gd name="T15" fmla="*/ 32 h 547"/>
                  <a:gd name="T16" fmla="*/ 168 w 269"/>
                  <a:gd name="T17" fmla="*/ 7 h 547"/>
                  <a:gd name="T18" fmla="*/ 87 w 269"/>
                  <a:gd name="T19" fmla="*/ 0 h 547"/>
                  <a:gd name="T20" fmla="*/ 36 w 269"/>
                  <a:gd name="T21" fmla="*/ 36 h 547"/>
                  <a:gd name="T22" fmla="*/ 14 w 269"/>
                  <a:gd name="T23" fmla="*/ 98 h 547"/>
                  <a:gd name="T24" fmla="*/ 9 w 269"/>
                  <a:gd name="T25" fmla="*/ 173 h 547"/>
                  <a:gd name="T26" fmla="*/ 0 w 269"/>
                  <a:gd name="T27" fmla="*/ 267 h 547"/>
                  <a:gd name="T28" fmla="*/ 33 w 269"/>
                  <a:gd name="T29" fmla="*/ 265 h 547"/>
                  <a:gd name="T30" fmla="*/ 43 w 269"/>
                  <a:gd name="T31" fmla="*/ 189 h 547"/>
                  <a:gd name="T32" fmla="*/ 61 w 269"/>
                  <a:gd name="T33" fmla="*/ 126 h 547"/>
                  <a:gd name="T34" fmla="*/ 64 w 269"/>
                  <a:gd name="T35" fmla="*/ 232 h 547"/>
                  <a:gd name="T36" fmla="*/ 68 w 269"/>
                  <a:gd name="T37" fmla="*/ 317 h 547"/>
                  <a:gd name="T38" fmla="*/ 51 w 269"/>
                  <a:gd name="T39" fmla="*/ 539 h 547"/>
                  <a:gd name="T40" fmla="*/ 128 w 269"/>
                  <a:gd name="T41" fmla="*/ 547 h 547"/>
                  <a:gd name="T42" fmla="*/ 130 w 269"/>
                  <a:gd name="T43" fmla="*/ 396 h 547"/>
                  <a:gd name="T44" fmla="*/ 134 w 269"/>
                  <a:gd name="T45" fmla="*/ 293 h 547"/>
                  <a:gd name="T46" fmla="*/ 156 w 269"/>
                  <a:gd name="T47" fmla="*/ 429 h 547"/>
                  <a:gd name="T48" fmla="*/ 158 w 269"/>
                  <a:gd name="T49" fmla="*/ 545 h 547"/>
                  <a:gd name="T50" fmla="*/ 209 w 269"/>
                  <a:gd name="T51" fmla="*/ 545 h 547"/>
                  <a:gd name="T52" fmla="*/ 218 w 269"/>
                  <a:gd name="T53" fmla="*/ 366 h 547"/>
                  <a:gd name="T54" fmla="*/ 201 w 269"/>
                  <a:gd name="T55" fmla="*/ 249 h 547"/>
                  <a:gd name="T56" fmla="*/ 198 w 269"/>
                  <a:gd name="T57" fmla="*/ 18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9" h="547">
                    <a:moveTo>
                      <a:pt x="198" y="185"/>
                    </a:moveTo>
                    <a:lnTo>
                      <a:pt x="209" y="143"/>
                    </a:lnTo>
                    <a:lnTo>
                      <a:pt x="219" y="246"/>
                    </a:lnTo>
                    <a:lnTo>
                      <a:pt x="232" y="265"/>
                    </a:lnTo>
                    <a:lnTo>
                      <a:pt x="269" y="257"/>
                    </a:lnTo>
                    <a:lnTo>
                      <a:pt x="253" y="174"/>
                    </a:lnTo>
                    <a:lnTo>
                      <a:pt x="250" y="79"/>
                    </a:lnTo>
                    <a:lnTo>
                      <a:pt x="225" y="32"/>
                    </a:lnTo>
                    <a:lnTo>
                      <a:pt x="168" y="7"/>
                    </a:lnTo>
                    <a:lnTo>
                      <a:pt x="87" y="0"/>
                    </a:lnTo>
                    <a:lnTo>
                      <a:pt x="36" y="36"/>
                    </a:lnTo>
                    <a:lnTo>
                      <a:pt x="14" y="98"/>
                    </a:lnTo>
                    <a:lnTo>
                      <a:pt x="9" y="173"/>
                    </a:lnTo>
                    <a:lnTo>
                      <a:pt x="0" y="267"/>
                    </a:lnTo>
                    <a:lnTo>
                      <a:pt x="33" y="265"/>
                    </a:lnTo>
                    <a:lnTo>
                      <a:pt x="43" y="189"/>
                    </a:lnTo>
                    <a:lnTo>
                      <a:pt x="61" y="126"/>
                    </a:lnTo>
                    <a:lnTo>
                      <a:pt x="64" y="232"/>
                    </a:lnTo>
                    <a:lnTo>
                      <a:pt x="68" y="317"/>
                    </a:lnTo>
                    <a:lnTo>
                      <a:pt x="51" y="539"/>
                    </a:lnTo>
                    <a:lnTo>
                      <a:pt x="128" y="547"/>
                    </a:lnTo>
                    <a:lnTo>
                      <a:pt x="130" y="396"/>
                    </a:lnTo>
                    <a:lnTo>
                      <a:pt x="134" y="293"/>
                    </a:lnTo>
                    <a:lnTo>
                      <a:pt x="156" y="429"/>
                    </a:lnTo>
                    <a:lnTo>
                      <a:pt x="158" y="545"/>
                    </a:lnTo>
                    <a:lnTo>
                      <a:pt x="209" y="545"/>
                    </a:lnTo>
                    <a:lnTo>
                      <a:pt x="218" y="366"/>
                    </a:lnTo>
                    <a:lnTo>
                      <a:pt x="201" y="249"/>
                    </a:lnTo>
                    <a:lnTo>
                      <a:pt x="198" y="185"/>
                    </a:ln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401" y="2364"/>
              <a:ext cx="327" cy="746"/>
              <a:chOff x="2121" y="2927"/>
              <a:chExt cx="327" cy="746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121" y="2927"/>
                <a:ext cx="327" cy="746"/>
              </a:xfrm>
              <a:custGeom>
                <a:avLst/>
                <a:gdLst>
                  <a:gd name="T0" fmla="*/ 327 w 327"/>
                  <a:gd name="T1" fmla="*/ 438 h 746"/>
                  <a:gd name="T2" fmla="*/ 298 w 327"/>
                  <a:gd name="T3" fmla="*/ 334 h 746"/>
                  <a:gd name="T4" fmla="*/ 304 w 327"/>
                  <a:gd name="T5" fmla="*/ 228 h 746"/>
                  <a:gd name="T6" fmla="*/ 269 w 327"/>
                  <a:gd name="T7" fmla="*/ 189 h 746"/>
                  <a:gd name="T8" fmla="*/ 192 w 327"/>
                  <a:gd name="T9" fmla="*/ 163 h 746"/>
                  <a:gd name="T10" fmla="*/ 224 w 327"/>
                  <a:gd name="T11" fmla="*/ 141 h 746"/>
                  <a:gd name="T12" fmla="*/ 250 w 327"/>
                  <a:gd name="T13" fmla="*/ 87 h 746"/>
                  <a:gd name="T14" fmla="*/ 218 w 327"/>
                  <a:gd name="T15" fmla="*/ 20 h 746"/>
                  <a:gd name="T16" fmla="*/ 176 w 327"/>
                  <a:gd name="T17" fmla="*/ 0 h 746"/>
                  <a:gd name="T18" fmla="*/ 111 w 327"/>
                  <a:gd name="T19" fmla="*/ 9 h 746"/>
                  <a:gd name="T20" fmla="*/ 65 w 327"/>
                  <a:gd name="T21" fmla="*/ 68 h 746"/>
                  <a:gd name="T22" fmla="*/ 72 w 327"/>
                  <a:gd name="T23" fmla="*/ 117 h 746"/>
                  <a:gd name="T24" fmla="*/ 116 w 327"/>
                  <a:gd name="T25" fmla="*/ 152 h 746"/>
                  <a:gd name="T26" fmla="*/ 71 w 327"/>
                  <a:gd name="T27" fmla="*/ 179 h 746"/>
                  <a:gd name="T28" fmla="*/ 24 w 327"/>
                  <a:gd name="T29" fmla="*/ 232 h 746"/>
                  <a:gd name="T30" fmla="*/ 11 w 327"/>
                  <a:gd name="T31" fmla="*/ 315 h 746"/>
                  <a:gd name="T32" fmla="*/ 0 w 327"/>
                  <a:gd name="T33" fmla="*/ 468 h 746"/>
                  <a:gd name="T34" fmla="*/ 65 w 327"/>
                  <a:gd name="T35" fmla="*/ 463 h 746"/>
                  <a:gd name="T36" fmla="*/ 70 w 327"/>
                  <a:gd name="T37" fmla="*/ 517 h 746"/>
                  <a:gd name="T38" fmla="*/ 54 w 327"/>
                  <a:gd name="T39" fmla="*/ 616 h 746"/>
                  <a:gd name="T40" fmla="*/ 59 w 327"/>
                  <a:gd name="T41" fmla="*/ 729 h 746"/>
                  <a:gd name="T42" fmla="*/ 170 w 327"/>
                  <a:gd name="T43" fmla="*/ 746 h 746"/>
                  <a:gd name="T44" fmla="*/ 274 w 327"/>
                  <a:gd name="T45" fmla="*/ 729 h 746"/>
                  <a:gd name="T46" fmla="*/ 255 w 327"/>
                  <a:gd name="T47" fmla="*/ 462 h 746"/>
                  <a:gd name="T48" fmla="*/ 327 w 327"/>
                  <a:gd name="T49" fmla="*/ 438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7" h="746">
                    <a:moveTo>
                      <a:pt x="327" y="438"/>
                    </a:moveTo>
                    <a:lnTo>
                      <a:pt x="298" y="334"/>
                    </a:lnTo>
                    <a:lnTo>
                      <a:pt x="304" y="228"/>
                    </a:lnTo>
                    <a:lnTo>
                      <a:pt x="269" y="189"/>
                    </a:lnTo>
                    <a:lnTo>
                      <a:pt x="192" y="163"/>
                    </a:lnTo>
                    <a:lnTo>
                      <a:pt x="224" y="141"/>
                    </a:lnTo>
                    <a:lnTo>
                      <a:pt x="250" y="87"/>
                    </a:lnTo>
                    <a:lnTo>
                      <a:pt x="218" y="20"/>
                    </a:lnTo>
                    <a:lnTo>
                      <a:pt x="176" y="0"/>
                    </a:lnTo>
                    <a:lnTo>
                      <a:pt x="111" y="9"/>
                    </a:lnTo>
                    <a:lnTo>
                      <a:pt x="65" y="68"/>
                    </a:lnTo>
                    <a:lnTo>
                      <a:pt x="72" y="117"/>
                    </a:lnTo>
                    <a:lnTo>
                      <a:pt x="116" y="152"/>
                    </a:lnTo>
                    <a:lnTo>
                      <a:pt x="71" y="179"/>
                    </a:lnTo>
                    <a:lnTo>
                      <a:pt x="24" y="232"/>
                    </a:lnTo>
                    <a:lnTo>
                      <a:pt x="11" y="315"/>
                    </a:lnTo>
                    <a:lnTo>
                      <a:pt x="0" y="468"/>
                    </a:lnTo>
                    <a:lnTo>
                      <a:pt x="65" y="463"/>
                    </a:lnTo>
                    <a:lnTo>
                      <a:pt x="70" y="517"/>
                    </a:lnTo>
                    <a:lnTo>
                      <a:pt x="54" y="616"/>
                    </a:lnTo>
                    <a:lnTo>
                      <a:pt x="59" y="729"/>
                    </a:lnTo>
                    <a:lnTo>
                      <a:pt x="170" y="746"/>
                    </a:lnTo>
                    <a:lnTo>
                      <a:pt x="274" y="729"/>
                    </a:lnTo>
                    <a:lnTo>
                      <a:pt x="255" y="462"/>
                    </a:lnTo>
                    <a:lnTo>
                      <a:pt x="327" y="4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205" y="2942"/>
                <a:ext cx="132" cy="138"/>
              </a:xfrm>
              <a:custGeom>
                <a:avLst/>
                <a:gdLst>
                  <a:gd name="T0" fmla="*/ 27 w 132"/>
                  <a:gd name="T1" fmla="*/ 13 h 138"/>
                  <a:gd name="T2" fmla="*/ 0 w 132"/>
                  <a:gd name="T3" fmla="*/ 50 h 138"/>
                  <a:gd name="T4" fmla="*/ 20 w 132"/>
                  <a:gd name="T5" fmla="*/ 111 h 138"/>
                  <a:gd name="T6" fmla="*/ 71 w 132"/>
                  <a:gd name="T7" fmla="*/ 138 h 138"/>
                  <a:gd name="T8" fmla="*/ 102 w 132"/>
                  <a:gd name="T9" fmla="*/ 126 h 138"/>
                  <a:gd name="T10" fmla="*/ 117 w 132"/>
                  <a:gd name="T11" fmla="*/ 107 h 138"/>
                  <a:gd name="T12" fmla="*/ 132 w 132"/>
                  <a:gd name="T13" fmla="*/ 74 h 138"/>
                  <a:gd name="T14" fmla="*/ 119 w 132"/>
                  <a:gd name="T15" fmla="*/ 23 h 138"/>
                  <a:gd name="T16" fmla="*/ 74 w 132"/>
                  <a:gd name="T17" fmla="*/ 0 h 138"/>
                  <a:gd name="T18" fmla="*/ 27 w 132"/>
                  <a:gd name="T19" fmla="*/ 1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138">
                    <a:moveTo>
                      <a:pt x="27" y="13"/>
                    </a:moveTo>
                    <a:lnTo>
                      <a:pt x="0" y="50"/>
                    </a:lnTo>
                    <a:lnTo>
                      <a:pt x="20" y="111"/>
                    </a:lnTo>
                    <a:lnTo>
                      <a:pt x="71" y="138"/>
                    </a:lnTo>
                    <a:lnTo>
                      <a:pt x="102" y="126"/>
                    </a:lnTo>
                    <a:lnTo>
                      <a:pt x="117" y="107"/>
                    </a:lnTo>
                    <a:lnTo>
                      <a:pt x="132" y="74"/>
                    </a:lnTo>
                    <a:lnTo>
                      <a:pt x="119" y="23"/>
                    </a:lnTo>
                    <a:lnTo>
                      <a:pt x="74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2144" y="3100"/>
                <a:ext cx="269" cy="547"/>
              </a:xfrm>
              <a:custGeom>
                <a:avLst/>
                <a:gdLst>
                  <a:gd name="T0" fmla="*/ 198 w 269"/>
                  <a:gd name="T1" fmla="*/ 185 h 547"/>
                  <a:gd name="T2" fmla="*/ 209 w 269"/>
                  <a:gd name="T3" fmla="*/ 143 h 547"/>
                  <a:gd name="T4" fmla="*/ 219 w 269"/>
                  <a:gd name="T5" fmla="*/ 246 h 547"/>
                  <a:gd name="T6" fmla="*/ 232 w 269"/>
                  <a:gd name="T7" fmla="*/ 265 h 547"/>
                  <a:gd name="T8" fmla="*/ 269 w 269"/>
                  <a:gd name="T9" fmla="*/ 257 h 547"/>
                  <a:gd name="T10" fmla="*/ 253 w 269"/>
                  <a:gd name="T11" fmla="*/ 174 h 547"/>
                  <a:gd name="T12" fmla="*/ 250 w 269"/>
                  <a:gd name="T13" fmla="*/ 79 h 547"/>
                  <a:gd name="T14" fmla="*/ 225 w 269"/>
                  <a:gd name="T15" fmla="*/ 32 h 547"/>
                  <a:gd name="T16" fmla="*/ 168 w 269"/>
                  <a:gd name="T17" fmla="*/ 7 h 547"/>
                  <a:gd name="T18" fmla="*/ 87 w 269"/>
                  <a:gd name="T19" fmla="*/ 0 h 547"/>
                  <a:gd name="T20" fmla="*/ 36 w 269"/>
                  <a:gd name="T21" fmla="*/ 36 h 547"/>
                  <a:gd name="T22" fmla="*/ 14 w 269"/>
                  <a:gd name="T23" fmla="*/ 98 h 547"/>
                  <a:gd name="T24" fmla="*/ 9 w 269"/>
                  <a:gd name="T25" fmla="*/ 173 h 547"/>
                  <a:gd name="T26" fmla="*/ 0 w 269"/>
                  <a:gd name="T27" fmla="*/ 267 h 547"/>
                  <a:gd name="T28" fmla="*/ 33 w 269"/>
                  <a:gd name="T29" fmla="*/ 265 h 547"/>
                  <a:gd name="T30" fmla="*/ 43 w 269"/>
                  <a:gd name="T31" fmla="*/ 189 h 547"/>
                  <a:gd name="T32" fmla="*/ 61 w 269"/>
                  <a:gd name="T33" fmla="*/ 126 h 547"/>
                  <a:gd name="T34" fmla="*/ 64 w 269"/>
                  <a:gd name="T35" fmla="*/ 232 h 547"/>
                  <a:gd name="T36" fmla="*/ 68 w 269"/>
                  <a:gd name="T37" fmla="*/ 317 h 547"/>
                  <a:gd name="T38" fmla="*/ 51 w 269"/>
                  <a:gd name="T39" fmla="*/ 539 h 547"/>
                  <a:gd name="T40" fmla="*/ 128 w 269"/>
                  <a:gd name="T41" fmla="*/ 547 h 547"/>
                  <a:gd name="T42" fmla="*/ 130 w 269"/>
                  <a:gd name="T43" fmla="*/ 396 h 547"/>
                  <a:gd name="T44" fmla="*/ 134 w 269"/>
                  <a:gd name="T45" fmla="*/ 293 h 547"/>
                  <a:gd name="T46" fmla="*/ 156 w 269"/>
                  <a:gd name="T47" fmla="*/ 429 h 547"/>
                  <a:gd name="T48" fmla="*/ 158 w 269"/>
                  <a:gd name="T49" fmla="*/ 545 h 547"/>
                  <a:gd name="T50" fmla="*/ 209 w 269"/>
                  <a:gd name="T51" fmla="*/ 545 h 547"/>
                  <a:gd name="T52" fmla="*/ 218 w 269"/>
                  <a:gd name="T53" fmla="*/ 366 h 547"/>
                  <a:gd name="T54" fmla="*/ 201 w 269"/>
                  <a:gd name="T55" fmla="*/ 249 h 547"/>
                  <a:gd name="T56" fmla="*/ 198 w 269"/>
                  <a:gd name="T57" fmla="*/ 18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9" h="547">
                    <a:moveTo>
                      <a:pt x="198" y="185"/>
                    </a:moveTo>
                    <a:lnTo>
                      <a:pt x="209" y="143"/>
                    </a:lnTo>
                    <a:lnTo>
                      <a:pt x="219" y="246"/>
                    </a:lnTo>
                    <a:lnTo>
                      <a:pt x="232" y="265"/>
                    </a:lnTo>
                    <a:lnTo>
                      <a:pt x="269" y="257"/>
                    </a:lnTo>
                    <a:lnTo>
                      <a:pt x="253" y="174"/>
                    </a:lnTo>
                    <a:lnTo>
                      <a:pt x="250" y="79"/>
                    </a:lnTo>
                    <a:lnTo>
                      <a:pt x="225" y="32"/>
                    </a:lnTo>
                    <a:lnTo>
                      <a:pt x="168" y="7"/>
                    </a:lnTo>
                    <a:lnTo>
                      <a:pt x="87" y="0"/>
                    </a:lnTo>
                    <a:lnTo>
                      <a:pt x="36" y="36"/>
                    </a:lnTo>
                    <a:lnTo>
                      <a:pt x="14" y="98"/>
                    </a:lnTo>
                    <a:lnTo>
                      <a:pt x="9" y="173"/>
                    </a:lnTo>
                    <a:lnTo>
                      <a:pt x="0" y="267"/>
                    </a:lnTo>
                    <a:lnTo>
                      <a:pt x="33" y="265"/>
                    </a:lnTo>
                    <a:lnTo>
                      <a:pt x="43" y="189"/>
                    </a:lnTo>
                    <a:lnTo>
                      <a:pt x="61" y="126"/>
                    </a:lnTo>
                    <a:lnTo>
                      <a:pt x="64" y="232"/>
                    </a:lnTo>
                    <a:lnTo>
                      <a:pt x="68" y="317"/>
                    </a:lnTo>
                    <a:lnTo>
                      <a:pt x="51" y="539"/>
                    </a:lnTo>
                    <a:lnTo>
                      <a:pt x="128" y="547"/>
                    </a:lnTo>
                    <a:lnTo>
                      <a:pt x="130" y="396"/>
                    </a:lnTo>
                    <a:lnTo>
                      <a:pt x="134" y="293"/>
                    </a:lnTo>
                    <a:lnTo>
                      <a:pt x="156" y="429"/>
                    </a:lnTo>
                    <a:lnTo>
                      <a:pt x="158" y="545"/>
                    </a:lnTo>
                    <a:lnTo>
                      <a:pt x="209" y="545"/>
                    </a:lnTo>
                    <a:lnTo>
                      <a:pt x="218" y="366"/>
                    </a:lnTo>
                    <a:lnTo>
                      <a:pt x="201" y="249"/>
                    </a:lnTo>
                    <a:lnTo>
                      <a:pt x="198" y="185"/>
                    </a:ln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37"/>
          <p:cNvGrpSpPr>
            <a:grpSpLocks/>
          </p:cNvGrpSpPr>
          <p:nvPr/>
        </p:nvGrpSpPr>
        <p:grpSpPr bwMode="auto">
          <a:xfrm>
            <a:off x="5403582" y="4754806"/>
            <a:ext cx="1020762" cy="1184275"/>
            <a:chOff x="2553" y="2364"/>
            <a:chExt cx="643" cy="746"/>
          </a:xfrm>
        </p:grpSpPr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2880" y="2364"/>
              <a:ext cx="316" cy="715"/>
              <a:chOff x="3908" y="2000"/>
              <a:chExt cx="316" cy="715"/>
            </a:xfrm>
          </p:grpSpPr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3908" y="2000"/>
                <a:ext cx="316" cy="715"/>
              </a:xfrm>
              <a:custGeom>
                <a:avLst/>
                <a:gdLst>
                  <a:gd name="T0" fmla="*/ 254 w 316"/>
                  <a:gd name="T1" fmla="*/ 427 h 715"/>
                  <a:gd name="T2" fmla="*/ 316 w 316"/>
                  <a:gd name="T3" fmla="*/ 406 h 715"/>
                  <a:gd name="T4" fmla="*/ 290 w 316"/>
                  <a:gd name="T5" fmla="*/ 310 h 715"/>
                  <a:gd name="T6" fmla="*/ 295 w 316"/>
                  <a:gd name="T7" fmla="*/ 212 h 715"/>
                  <a:gd name="T8" fmla="*/ 262 w 316"/>
                  <a:gd name="T9" fmla="*/ 175 h 715"/>
                  <a:gd name="T10" fmla="*/ 190 w 316"/>
                  <a:gd name="T11" fmla="*/ 151 h 715"/>
                  <a:gd name="T12" fmla="*/ 220 w 316"/>
                  <a:gd name="T13" fmla="*/ 131 h 715"/>
                  <a:gd name="T14" fmla="*/ 243 w 316"/>
                  <a:gd name="T15" fmla="*/ 81 h 715"/>
                  <a:gd name="T16" fmla="*/ 215 w 316"/>
                  <a:gd name="T17" fmla="*/ 18 h 715"/>
                  <a:gd name="T18" fmla="*/ 174 w 316"/>
                  <a:gd name="T19" fmla="*/ 0 h 715"/>
                  <a:gd name="T20" fmla="*/ 103 w 316"/>
                  <a:gd name="T21" fmla="*/ 6 h 715"/>
                  <a:gd name="T22" fmla="*/ 63 w 316"/>
                  <a:gd name="T23" fmla="*/ 69 h 715"/>
                  <a:gd name="T24" fmla="*/ 72 w 316"/>
                  <a:gd name="T25" fmla="*/ 111 h 715"/>
                  <a:gd name="T26" fmla="*/ 95 w 316"/>
                  <a:gd name="T27" fmla="*/ 136 h 715"/>
                  <a:gd name="T28" fmla="*/ 111 w 316"/>
                  <a:gd name="T29" fmla="*/ 146 h 715"/>
                  <a:gd name="T30" fmla="*/ 62 w 316"/>
                  <a:gd name="T31" fmla="*/ 166 h 715"/>
                  <a:gd name="T32" fmla="*/ 21 w 316"/>
                  <a:gd name="T33" fmla="*/ 247 h 715"/>
                  <a:gd name="T34" fmla="*/ 21 w 316"/>
                  <a:gd name="T35" fmla="*/ 332 h 715"/>
                  <a:gd name="T36" fmla="*/ 0 w 316"/>
                  <a:gd name="T37" fmla="*/ 433 h 715"/>
                  <a:gd name="T38" fmla="*/ 44 w 316"/>
                  <a:gd name="T39" fmla="*/ 427 h 715"/>
                  <a:gd name="T40" fmla="*/ 8 w 316"/>
                  <a:gd name="T41" fmla="*/ 559 h 715"/>
                  <a:gd name="T42" fmla="*/ 49 w 316"/>
                  <a:gd name="T43" fmla="*/ 548 h 715"/>
                  <a:gd name="T44" fmla="*/ 91 w 316"/>
                  <a:gd name="T45" fmla="*/ 551 h 715"/>
                  <a:gd name="T46" fmla="*/ 95 w 316"/>
                  <a:gd name="T47" fmla="*/ 625 h 715"/>
                  <a:gd name="T48" fmla="*/ 111 w 316"/>
                  <a:gd name="T49" fmla="*/ 712 h 715"/>
                  <a:gd name="T50" fmla="*/ 193 w 316"/>
                  <a:gd name="T51" fmla="*/ 715 h 715"/>
                  <a:gd name="T52" fmla="*/ 197 w 316"/>
                  <a:gd name="T53" fmla="*/ 605 h 715"/>
                  <a:gd name="T54" fmla="*/ 210 w 316"/>
                  <a:gd name="T55" fmla="*/ 571 h 715"/>
                  <a:gd name="T56" fmla="*/ 304 w 316"/>
                  <a:gd name="T57" fmla="*/ 559 h 715"/>
                  <a:gd name="T58" fmla="*/ 262 w 316"/>
                  <a:gd name="T59" fmla="*/ 472 h 715"/>
                  <a:gd name="T60" fmla="*/ 254 w 316"/>
                  <a:gd name="T61" fmla="*/ 427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" h="715">
                    <a:moveTo>
                      <a:pt x="254" y="427"/>
                    </a:moveTo>
                    <a:lnTo>
                      <a:pt x="316" y="406"/>
                    </a:lnTo>
                    <a:lnTo>
                      <a:pt x="290" y="310"/>
                    </a:lnTo>
                    <a:lnTo>
                      <a:pt x="295" y="212"/>
                    </a:lnTo>
                    <a:lnTo>
                      <a:pt x="262" y="175"/>
                    </a:lnTo>
                    <a:lnTo>
                      <a:pt x="190" y="151"/>
                    </a:lnTo>
                    <a:lnTo>
                      <a:pt x="220" y="131"/>
                    </a:lnTo>
                    <a:lnTo>
                      <a:pt x="243" y="81"/>
                    </a:lnTo>
                    <a:lnTo>
                      <a:pt x="215" y="18"/>
                    </a:lnTo>
                    <a:lnTo>
                      <a:pt x="174" y="0"/>
                    </a:lnTo>
                    <a:lnTo>
                      <a:pt x="103" y="6"/>
                    </a:lnTo>
                    <a:lnTo>
                      <a:pt x="63" y="69"/>
                    </a:lnTo>
                    <a:lnTo>
                      <a:pt x="72" y="111"/>
                    </a:lnTo>
                    <a:lnTo>
                      <a:pt x="95" y="136"/>
                    </a:lnTo>
                    <a:lnTo>
                      <a:pt x="111" y="146"/>
                    </a:lnTo>
                    <a:lnTo>
                      <a:pt x="62" y="166"/>
                    </a:lnTo>
                    <a:lnTo>
                      <a:pt x="21" y="247"/>
                    </a:lnTo>
                    <a:lnTo>
                      <a:pt x="21" y="332"/>
                    </a:lnTo>
                    <a:lnTo>
                      <a:pt x="0" y="433"/>
                    </a:lnTo>
                    <a:lnTo>
                      <a:pt x="44" y="427"/>
                    </a:lnTo>
                    <a:lnTo>
                      <a:pt x="8" y="559"/>
                    </a:lnTo>
                    <a:lnTo>
                      <a:pt x="49" y="548"/>
                    </a:lnTo>
                    <a:lnTo>
                      <a:pt x="91" y="551"/>
                    </a:lnTo>
                    <a:lnTo>
                      <a:pt x="95" y="625"/>
                    </a:lnTo>
                    <a:lnTo>
                      <a:pt x="111" y="712"/>
                    </a:lnTo>
                    <a:lnTo>
                      <a:pt x="193" y="715"/>
                    </a:lnTo>
                    <a:lnTo>
                      <a:pt x="197" y="605"/>
                    </a:lnTo>
                    <a:lnTo>
                      <a:pt x="210" y="571"/>
                    </a:lnTo>
                    <a:lnTo>
                      <a:pt x="304" y="559"/>
                    </a:lnTo>
                    <a:lnTo>
                      <a:pt x="262" y="472"/>
                    </a:lnTo>
                    <a:lnTo>
                      <a:pt x="254" y="4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3995" y="2014"/>
                <a:ext cx="126" cy="124"/>
              </a:xfrm>
              <a:custGeom>
                <a:avLst/>
                <a:gdLst>
                  <a:gd name="T0" fmla="*/ 27 w 126"/>
                  <a:gd name="T1" fmla="*/ 12 h 124"/>
                  <a:gd name="T2" fmla="*/ 0 w 126"/>
                  <a:gd name="T3" fmla="*/ 47 h 124"/>
                  <a:gd name="T4" fmla="*/ 3 w 126"/>
                  <a:gd name="T5" fmla="*/ 93 h 124"/>
                  <a:gd name="T6" fmla="*/ 51 w 126"/>
                  <a:gd name="T7" fmla="*/ 124 h 124"/>
                  <a:gd name="T8" fmla="*/ 85 w 126"/>
                  <a:gd name="T9" fmla="*/ 117 h 124"/>
                  <a:gd name="T10" fmla="*/ 112 w 126"/>
                  <a:gd name="T11" fmla="*/ 99 h 124"/>
                  <a:gd name="T12" fmla="*/ 126 w 126"/>
                  <a:gd name="T13" fmla="*/ 69 h 124"/>
                  <a:gd name="T14" fmla="*/ 114 w 126"/>
                  <a:gd name="T15" fmla="*/ 21 h 124"/>
                  <a:gd name="T16" fmla="*/ 71 w 126"/>
                  <a:gd name="T17" fmla="*/ 0 h 124"/>
                  <a:gd name="T18" fmla="*/ 27 w 126"/>
                  <a:gd name="T19" fmla="*/ 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124">
                    <a:moveTo>
                      <a:pt x="27" y="12"/>
                    </a:moveTo>
                    <a:lnTo>
                      <a:pt x="0" y="47"/>
                    </a:lnTo>
                    <a:lnTo>
                      <a:pt x="3" y="93"/>
                    </a:lnTo>
                    <a:lnTo>
                      <a:pt x="51" y="124"/>
                    </a:lnTo>
                    <a:lnTo>
                      <a:pt x="85" y="117"/>
                    </a:lnTo>
                    <a:lnTo>
                      <a:pt x="112" y="99"/>
                    </a:lnTo>
                    <a:lnTo>
                      <a:pt x="126" y="69"/>
                    </a:lnTo>
                    <a:lnTo>
                      <a:pt x="114" y="21"/>
                    </a:lnTo>
                    <a:lnTo>
                      <a:pt x="71" y="0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3940" y="2161"/>
                <a:ext cx="252" cy="531"/>
              </a:xfrm>
              <a:custGeom>
                <a:avLst/>
                <a:gdLst>
                  <a:gd name="T0" fmla="*/ 61 w 252"/>
                  <a:gd name="T1" fmla="*/ 179 h 531"/>
                  <a:gd name="T2" fmla="*/ 44 w 252"/>
                  <a:gd name="T3" fmla="*/ 259 h 531"/>
                  <a:gd name="T4" fmla="*/ 20 w 252"/>
                  <a:gd name="T5" fmla="*/ 309 h 531"/>
                  <a:gd name="T6" fmla="*/ 4 w 252"/>
                  <a:gd name="T7" fmla="*/ 372 h 531"/>
                  <a:gd name="T8" fmla="*/ 74 w 252"/>
                  <a:gd name="T9" fmla="*/ 364 h 531"/>
                  <a:gd name="T10" fmla="*/ 93 w 252"/>
                  <a:gd name="T11" fmla="*/ 522 h 531"/>
                  <a:gd name="T12" fmla="*/ 136 w 252"/>
                  <a:gd name="T13" fmla="*/ 531 h 531"/>
                  <a:gd name="T14" fmla="*/ 144 w 252"/>
                  <a:gd name="T15" fmla="*/ 439 h 531"/>
                  <a:gd name="T16" fmla="*/ 164 w 252"/>
                  <a:gd name="T17" fmla="*/ 372 h 531"/>
                  <a:gd name="T18" fmla="*/ 236 w 252"/>
                  <a:gd name="T19" fmla="*/ 372 h 531"/>
                  <a:gd name="T20" fmla="*/ 206 w 252"/>
                  <a:gd name="T21" fmla="*/ 311 h 531"/>
                  <a:gd name="T22" fmla="*/ 197 w 252"/>
                  <a:gd name="T23" fmla="*/ 251 h 531"/>
                  <a:gd name="T24" fmla="*/ 186 w 252"/>
                  <a:gd name="T25" fmla="*/ 199 h 531"/>
                  <a:gd name="T26" fmla="*/ 196 w 252"/>
                  <a:gd name="T27" fmla="*/ 133 h 531"/>
                  <a:gd name="T28" fmla="*/ 205 w 252"/>
                  <a:gd name="T29" fmla="*/ 228 h 531"/>
                  <a:gd name="T30" fmla="*/ 217 w 252"/>
                  <a:gd name="T31" fmla="*/ 246 h 531"/>
                  <a:gd name="T32" fmla="*/ 252 w 252"/>
                  <a:gd name="T33" fmla="*/ 239 h 531"/>
                  <a:gd name="T34" fmla="*/ 236 w 252"/>
                  <a:gd name="T35" fmla="*/ 161 h 531"/>
                  <a:gd name="T36" fmla="*/ 234 w 252"/>
                  <a:gd name="T37" fmla="*/ 73 h 531"/>
                  <a:gd name="T38" fmla="*/ 211 w 252"/>
                  <a:gd name="T39" fmla="*/ 30 h 531"/>
                  <a:gd name="T40" fmla="*/ 157 w 252"/>
                  <a:gd name="T41" fmla="*/ 7 h 531"/>
                  <a:gd name="T42" fmla="*/ 81 w 252"/>
                  <a:gd name="T43" fmla="*/ 0 h 531"/>
                  <a:gd name="T44" fmla="*/ 33 w 252"/>
                  <a:gd name="T45" fmla="*/ 33 h 531"/>
                  <a:gd name="T46" fmla="*/ 13 w 252"/>
                  <a:gd name="T47" fmla="*/ 90 h 531"/>
                  <a:gd name="T48" fmla="*/ 8 w 252"/>
                  <a:gd name="T49" fmla="*/ 159 h 531"/>
                  <a:gd name="T50" fmla="*/ 0 w 252"/>
                  <a:gd name="T51" fmla="*/ 248 h 531"/>
                  <a:gd name="T52" fmla="*/ 31 w 252"/>
                  <a:gd name="T53" fmla="*/ 246 h 531"/>
                  <a:gd name="T54" fmla="*/ 40 w 252"/>
                  <a:gd name="T55" fmla="*/ 175 h 531"/>
                  <a:gd name="T56" fmla="*/ 56 w 252"/>
                  <a:gd name="T57" fmla="*/ 117 h 531"/>
                  <a:gd name="T58" fmla="*/ 61 w 252"/>
                  <a:gd name="T59" fmla="*/ 179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2" h="531">
                    <a:moveTo>
                      <a:pt x="61" y="179"/>
                    </a:moveTo>
                    <a:lnTo>
                      <a:pt x="44" y="259"/>
                    </a:lnTo>
                    <a:lnTo>
                      <a:pt x="20" y="309"/>
                    </a:lnTo>
                    <a:lnTo>
                      <a:pt x="4" y="372"/>
                    </a:lnTo>
                    <a:lnTo>
                      <a:pt x="74" y="364"/>
                    </a:lnTo>
                    <a:lnTo>
                      <a:pt x="93" y="522"/>
                    </a:lnTo>
                    <a:lnTo>
                      <a:pt x="136" y="531"/>
                    </a:lnTo>
                    <a:lnTo>
                      <a:pt x="144" y="439"/>
                    </a:lnTo>
                    <a:lnTo>
                      <a:pt x="164" y="372"/>
                    </a:lnTo>
                    <a:lnTo>
                      <a:pt x="236" y="372"/>
                    </a:lnTo>
                    <a:lnTo>
                      <a:pt x="206" y="311"/>
                    </a:lnTo>
                    <a:lnTo>
                      <a:pt x="197" y="251"/>
                    </a:lnTo>
                    <a:lnTo>
                      <a:pt x="186" y="199"/>
                    </a:lnTo>
                    <a:lnTo>
                      <a:pt x="196" y="133"/>
                    </a:lnTo>
                    <a:lnTo>
                      <a:pt x="205" y="228"/>
                    </a:lnTo>
                    <a:lnTo>
                      <a:pt x="217" y="246"/>
                    </a:lnTo>
                    <a:lnTo>
                      <a:pt x="252" y="239"/>
                    </a:lnTo>
                    <a:lnTo>
                      <a:pt x="236" y="161"/>
                    </a:lnTo>
                    <a:lnTo>
                      <a:pt x="234" y="73"/>
                    </a:lnTo>
                    <a:lnTo>
                      <a:pt x="211" y="30"/>
                    </a:lnTo>
                    <a:lnTo>
                      <a:pt x="157" y="7"/>
                    </a:lnTo>
                    <a:lnTo>
                      <a:pt x="81" y="0"/>
                    </a:lnTo>
                    <a:lnTo>
                      <a:pt x="33" y="33"/>
                    </a:lnTo>
                    <a:lnTo>
                      <a:pt x="13" y="90"/>
                    </a:lnTo>
                    <a:lnTo>
                      <a:pt x="8" y="159"/>
                    </a:lnTo>
                    <a:lnTo>
                      <a:pt x="0" y="248"/>
                    </a:lnTo>
                    <a:lnTo>
                      <a:pt x="31" y="246"/>
                    </a:lnTo>
                    <a:lnTo>
                      <a:pt x="40" y="175"/>
                    </a:lnTo>
                    <a:lnTo>
                      <a:pt x="56" y="117"/>
                    </a:lnTo>
                    <a:lnTo>
                      <a:pt x="61" y="17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2553" y="2364"/>
              <a:ext cx="327" cy="746"/>
              <a:chOff x="2121" y="2927"/>
              <a:chExt cx="327" cy="746"/>
            </a:xfrm>
          </p:grpSpPr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21" y="2927"/>
                <a:ext cx="327" cy="746"/>
              </a:xfrm>
              <a:custGeom>
                <a:avLst/>
                <a:gdLst>
                  <a:gd name="T0" fmla="*/ 327 w 327"/>
                  <a:gd name="T1" fmla="*/ 438 h 746"/>
                  <a:gd name="T2" fmla="*/ 298 w 327"/>
                  <a:gd name="T3" fmla="*/ 334 h 746"/>
                  <a:gd name="T4" fmla="*/ 304 w 327"/>
                  <a:gd name="T5" fmla="*/ 228 h 746"/>
                  <a:gd name="T6" fmla="*/ 269 w 327"/>
                  <a:gd name="T7" fmla="*/ 189 h 746"/>
                  <a:gd name="T8" fmla="*/ 192 w 327"/>
                  <a:gd name="T9" fmla="*/ 163 h 746"/>
                  <a:gd name="T10" fmla="*/ 224 w 327"/>
                  <a:gd name="T11" fmla="*/ 141 h 746"/>
                  <a:gd name="T12" fmla="*/ 250 w 327"/>
                  <a:gd name="T13" fmla="*/ 87 h 746"/>
                  <a:gd name="T14" fmla="*/ 218 w 327"/>
                  <a:gd name="T15" fmla="*/ 20 h 746"/>
                  <a:gd name="T16" fmla="*/ 176 w 327"/>
                  <a:gd name="T17" fmla="*/ 0 h 746"/>
                  <a:gd name="T18" fmla="*/ 111 w 327"/>
                  <a:gd name="T19" fmla="*/ 9 h 746"/>
                  <a:gd name="T20" fmla="*/ 65 w 327"/>
                  <a:gd name="T21" fmla="*/ 68 h 746"/>
                  <a:gd name="T22" fmla="*/ 72 w 327"/>
                  <a:gd name="T23" fmla="*/ 117 h 746"/>
                  <a:gd name="T24" fmla="*/ 116 w 327"/>
                  <a:gd name="T25" fmla="*/ 152 h 746"/>
                  <a:gd name="T26" fmla="*/ 71 w 327"/>
                  <a:gd name="T27" fmla="*/ 179 h 746"/>
                  <a:gd name="T28" fmla="*/ 24 w 327"/>
                  <a:gd name="T29" fmla="*/ 232 h 746"/>
                  <a:gd name="T30" fmla="*/ 11 w 327"/>
                  <a:gd name="T31" fmla="*/ 315 h 746"/>
                  <a:gd name="T32" fmla="*/ 0 w 327"/>
                  <a:gd name="T33" fmla="*/ 468 h 746"/>
                  <a:gd name="T34" fmla="*/ 65 w 327"/>
                  <a:gd name="T35" fmla="*/ 463 h 746"/>
                  <a:gd name="T36" fmla="*/ 70 w 327"/>
                  <a:gd name="T37" fmla="*/ 517 h 746"/>
                  <a:gd name="T38" fmla="*/ 54 w 327"/>
                  <a:gd name="T39" fmla="*/ 616 h 746"/>
                  <a:gd name="T40" fmla="*/ 59 w 327"/>
                  <a:gd name="T41" fmla="*/ 729 h 746"/>
                  <a:gd name="T42" fmla="*/ 170 w 327"/>
                  <a:gd name="T43" fmla="*/ 746 h 746"/>
                  <a:gd name="T44" fmla="*/ 274 w 327"/>
                  <a:gd name="T45" fmla="*/ 729 h 746"/>
                  <a:gd name="T46" fmla="*/ 255 w 327"/>
                  <a:gd name="T47" fmla="*/ 462 h 746"/>
                  <a:gd name="T48" fmla="*/ 327 w 327"/>
                  <a:gd name="T49" fmla="*/ 438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7" h="746">
                    <a:moveTo>
                      <a:pt x="327" y="438"/>
                    </a:moveTo>
                    <a:lnTo>
                      <a:pt x="298" y="334"/>
                    </a:lnTo>
                    <a:lnTo>
                      <a:pt x="304" y="228"/>
                    </a:lnTo>
                    <a:lnTo>
                      <a:pt x="269" y="189"/>
                    </a:lnTo>
                    <a:lnTo>
                      <a:pt x="192" y="163"/>
                    </a:lnTo>
                    <a:lnTo>
                      <a:pt x="224" y="141"/>
                    </a:lnTo>
                    <a:lnTo>
                      <a:pt x="250" y="87"/>
                    </a:lnTo>
                    <a:lnTo>
                      <a:pt x="218" y="20"/>
                    </a:lnTo>
                    <a:lnTo>
                      <a:pt x="176" y="0"/>
                    </a:lnTo>
                    <a:lnTo>
                      <a:pt x="111" y="9"/>
                    </a:lnTo>
                    <a:lnTo>
                      <a:pt x="65" y="68"/>
                    </a:lnTo>
                    <a:lnTo>
                      <a:pt x="72" y="117"/>
                    </a:lnTo>
                    <a:lnTo>
                      <a:pt x="116" y="152"/>
                    </a:lnTo>
                    <a:lnTo>
                      <a:pt x="71" y="179"/>
                    </a:lnTo>
                    <a:lnTo>
                      <a:pt x="24" y="232"/>
                    </a:lnTo>
                    <a:lnTo>
                      <a:pt x="11" y="315"/>
                    </a:lnTo>
                    <a:lnTo>
                      <a:pt x="0" y="468"/>
                    </a:lnTo>
                    <a:lnTo>
                      <a:pt x="65" y="463"/>
                    </a:lnTo>
                    <a:lnTo>
                      <a:pt x="70" y="517"/>
                    </a:lnTo>
                    <a:lnTo>
                      <a:pt x="54" y="616"/>
                    </a:lnTo>
                    <a:lnTo>
                      <a:pt x="59" y="729"/>
                    </a:lnTo>
                    <a:lnTo>
                      <a:pt x="170" y="746"/>
                    </a:lnTo>
                    <a:lnTo>
                      <a:pt x="274" y="729"/>
                    </a:lnTo>
                    <a:lnTo>
                      <a:pt x="255" y="462"/>
                    </a:lnTo>
                    <a:lnTo>
                      <a:pt x="327" y="4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205" y="2942"/>
                <a:ext cx="132" cy="138"/>
              </a:xfrm>
              <a:custGeom>
                <a:avLst/>
                <a:gdLst>
                  <a:gd name="T0" fmla="*/ 27 w 132"/>
                  <a:gd name="T1" fmla="*/ 13 h 138"/>
                  <a:gd name="T2" fmla="*/ 0 w 132"/>
                  <a:gd name="T3" fmla="*/ 50 h 138"/>
                  <a:gd name="T4" fmla="*/ 20 w 132"/>
                  <a:gd name="T5" fmla="*/ 111 h 138"/>
                  <a:gd name="T6" fmla="*/ 71 w 132"/>
                  <a:gd name="T7" fmla="*/ 138 h 138"/>
                  <a:gd name="T8" fmla="*/ 102 w 132"/>
                  <a:gd name="T9" fmla="*/ 126 h 138"/>
                  <a:gd name="T10" fmla="*/ 117 w 132"/>
                  <a:gd name="T11" fmla="*/ 107 h 138"/>
                  <a:gd name="T12" fmla="*/ 132 w 132"/>
                  <a:gd name="T13" fmla="*/ 74 h 138"/>
                  <a:gd name="T14" fmla="*/ 119 w 132"/>
                  <a:gd name="T15" fmla="*/ 23 h 138"/>
                  <a:gd name="T16" fmla="*/ 74 w 132"/>
                  <a:gd name="T17" fmla="*/ 0 h 138"/>
                  <a:gd name="T18" fmla="*/ 27 w 132"/>
                  <a:gd name="T19" fmla="*/ 1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138">
                    <a:moveTo>
                      <a:pt x="27" y="13"/>
                    </a:moveTo>
                    <a:lnTo>
                      <a:pt x="0" y="50"/>
                    </a:lnTo>
                    <a:lnTo>
                      <a:pt x="20" y="111"/>
                    </a:lnTo>
                    <a:lnTo>
                      <a:pt x="71" y="138"/>
                    </a:lnTo>
                    <a:lnTo>
                      <a:pt x="102" y="126"/>
                    </a:lnTo>
                    <a:lnTo>
                      <a:pt x="117" y="107"/>
                    </a:lnTo>
                    <a:lnTo>
                      <a:pt x="132" y="74"/>
                    </a:lnTo>
                    <a:lnTo>
                      <a:pt x="119" y="23"/>
                    </a:lnTo>
                    <a:lnTo>
                      <a:pt x="74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4" y="3100"/>
                <a:ext cx="269" cy="547"/>
              </a:xfrm>
              <a:custGeom>
                <a:avLst/>
                <a:gdLst>
                  <a:gd name="T0" fmla="*/ 198 w 269"/>
                  <a:gd name="T1" fmla="*/ 185 h 547"/>
                  <a:gd name="T2" fmla="*/ 209 w 269"/>
                  <a:gd name="T3" fmla="*/ 143 h 547"/>
                  <a:gd name="T4" fmla="*/ 219 w 269"/>
                  <a:gd name="T5" fmla="*/ 246 h 547"/>
                  <a:gd name="T6" fmla="*/ 232 w 269"/>
                  <a:gd name="T7" fmla="*/ 265 h 547"/>
                  <a:gd name="T8" fmla="*/ 269 w 269"/>
                  <a:gd name="T9" fmla="*/ 257 h 547"/>
                  <a:gd name="T10" fmla="*/ 253 w 269"/>
                  <a:gd name="T11" fmla="*/ 174 h 547"/>
                  <a:gd name="T12" fmla="*/ 250 w 269"/>
                  <a:gd name="T13" fmla="*/ 79 h 547"/>
                  <a:gd name="T14" fmla="*/ 225 w 269"/>
                  <a:gd name="T15" fmla="*/ 32 h 547"/>
                  <a:gd name="T16" fmla="*/ 168 w 269"/>
                  <a:gd name="T17" fmla="*/ 7 h 547"/>
                  <a:gd name="T18" fmla="*/ 87 w 269"/>
                  <a:gd name="T19" fmla="*/ 0 h 547"/>
                  <a:gd name="T20" fmla="*/ 36 w 269"/>
                  <a:gd name="T21" fmla="*/ 36 h 547"/>
                  <a:gd name="T22" fmla="*/ 14 w 269"/>
                  <a:gd name="T23" fmla="*/ 98 h 547"/>
                  <a:gd name="T24" fmla="*/ 9 w 269"/>
                  <a:gd name="T25" fmla="*/ 173 h 547"/>
                  <a:gd name="T26" fmla="*/ 0 w 269"/>
                  <a:gd name="T27" fmla="*/ 267 h 547"/>
                  <a:gd name="T28" fmla="*/ 33 w 269"/>
                  <a:gd name="T29" fmla="*/ 265 h 547"/>
                  <a:gd name="T30" fmla="*/ 43 w 269"/>
                  <a:gd name="T31" fmla="*/ 189 h 547"/>
                  <a:gd name="T32" fmla="*/ 61 w 269"/>
                  <a:gd name="T33" fmla="*/ 126 h 547"/>
                  <a:gd name="T34" fmla="*/ 64 w 269"/>
                  <a:gd name="T35" fmla="*/ 232 h 547"/>
                  <a:gd name="T36" fmla="*/ 68 w 269"/>
                  <a:gd name="T37" fmla="*/ 317 h 547"/>
                  <a:gd name="T38" fmla="*/ 51 w 269"/>
                  <a:gd name="T39" fmla="*/ 539 h 547"/>
                  <a:gd name="T40" fmla="*/ 128 w 269"/>
                  <a:gd name="T41" fmla="*/ 547 h 547"/>
                  <a:gd name="T42" fmla="*/ 130 w 269"/>
                  <a:gd name="T43" fmla="*/ 396 h 547"/>
                  <a:gd name="T44" fmla="*/ 134 w 269"/>
                  <a:gd name="T45" fmla="*/ 293 h 547"/>
                  <a:gd name="T46" fmla="*/ 156 w 269"/>
                  <a:gd name="T47" fmla="*/ 429 h 547"/>
                  <a:gd name="T48" fmla="*/ 158 w 269"/>
                  <a:gd name="T49" fmla="*/ 545 h 547"/>
                  <a:gd name="T50" fmla="*/ 209 w 269"/>
                  <a:gd name="T51" fmla="*/ 545 h 547"/>
                  <a:gd name="T52" fmla="*/ 218 w 269"/>
                  <a:gd name="T53" fmla="*/ 366 h 547"/>
                  <a:gd name="T54" fmla="*/ 201 w 269"/>
                  <a:gd name="T55" fmla="*/ 249 h 547"/>
                  <a:gd name="T56" fmla="*/ 198 w 269"/>
                  <a:gd name="T57" fmla="*/ 18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9" h="547">
                    <a:moveTo>
                      <a:pt x="198" y="185"/>
                    </a:moveTo>
                    <a:lnTo>
                      <a:pt x="209" y="143"/>
                    </a:lnTo>
                    <a:lnTo>
                      <a:pt x="219" y="246"/>
                    </a:lnTo>
                    <a:lnTo>
                      <a:pt x="232" y="265"/>
                    </a:lnTo>
                    <a:lnTo>
                      <a:pt x="269" y="257"/>
                    </a:lnTo>
                    <a:lnTo>
                      <a:pt x="253" y="174"/>
                    </a:lnTo>
                    <a:lnTo>
                      <a:pt x="250" y="79"/>
                    </a:lnTo>
                    <a:lnTo>
                      <a:pt x="225" y="32"/>
                    </a:lnTo>
                    <a:lnTo>
                      <a:pt x="168" y="7"/>
                    </a:lnTo>
                    <a:lnTo>
                      <a:pt x="87" y="0"/>
                    </a:lnTo>
                    <a:lnTo>
                      <a:pt x="36" y="36"/>
                    </a:lnTo>
                    <a:lnTo>
                      <a:pt x="14" y="98"/>
                    </a:lnTo>
                    <a:lnTo>
                      <a:pt x="9" y="173"/>
                    </a:lnTo>
                    <a:lnTo>
                      <a:pt x="0" y="267"/>
                    </a:lnTo>
                    <a:lnTo>
                      <a:pt x="33" y="265"/>
                    </a:lnTo>
                    <a:lnTo>
                      <a:pt x="43" y="189"/>
                    </a:lnTo>
                    <a:lnTo>
                      <a:pt x="61" y="126"/>
                    </a:lnTo>
                    <a:lnTo>
                      <a:pt x="64" y="232"/>
                    </a:lnTo>
                    <a:lnTo>
                      <a:pt x="68" y="317"/>
                    </a:lnTo>
                    <a:lnTo>
                      <a:pt x="51" y="539"/>
                    </a:lnTo>
                    <a:lnTo>
                      <a:pt x="128" y="547"/>
                    </a:lnTo>
                    <a:lnTo>
                      <a:pt x="130" y="396"/>
                    </a:lnTo>
                    <a:lnTo>
                      <a:pt x="134" y="293"/>
                    </a:lnTo>
                    <a:lnTo>
                      <a:pt x="156" y="429"/>
                    </a:lnTo>
                    <a:lnTo>
                      <a:pt x="158" y="545"/>
                    </a:lnTo>
                    <a:lnTo>
                      <a:pt x="209" y="545"/>
                    </a:lnTo>
                    <a:lnTo>
                      <a:pt x="218" y="366"/>
                    </a:lnTo>
                    <a:lnTo>
                      <a:pt x="201" y="249"/>
                    </a:lnTo>
                    <a:lnTo>
                      <a:pt x="198" y="185"/>
                    </a:ln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8605581" y="4705594"/>
            <a:ext cx="1266825" cy="1184275"/>
            <a:chOff x="3945" y="2364"/>
            <a:chExt cx="798" cy="746"/>
          </a:xfrm>
        </p:grpSpPr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4272" y="2364"/>
              <a:ext cx="316" cy="715"/>
              <a:chOff x="3908" y="2000"/>
              <a:chExt cx="316" cy="715"/>
            </a:xfrm>
          </p:grpSpPr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3908" y="2000"/>
                <a:ext cx="316" cy="715"/>
              </a:xfrm>
              <a:custGeom>
                <a:avLst/>
                <a:gdLst>
                  <a:gd name="T0" fmla="*/ 254 w 316"/>
                  <a:gd name="T1" fmla="*/ 427 h 715"/>
                  <a:gd name="T2" fmla="*/ 316 w 316"/>
                  <a:gd name="T3" fmla="*/ 406 h 715"/>
                  <a:gd name="T4" fmla="*/ 290 w 316"/>
                  <a:gd name="T5" fmla="*/ 310 h 715"/>
                  <a:gd name="T6" fmla="*/ 295 w 316"/>
                  <a:gd name="T7" fmla="*/ 212 h 715"/>
                  <a:gd name="T8" fmla="*/ 262 w 316"/>
                  <a:gd name="T9" fmla="*/ 175 h 715"/>
                  <a:gd name="T10" fmla="*/ 190 w 316"/>
                  <a:gd name="T11" fmla="*/ 151 h 715"/>
                  <a:gd name="T12" fmla="*/ 220 w 316"/>
                  <a:gd name="T13" fmla="*/ 131 h 715"/>
                  <a:gd name="T14" fmla="*/ 243 w 316"/>
                  <a:gd name="T15" fmla="*/ 81 h 715"/>
                  <a:gd name="T16" fmla="*/ 215 w 316"/>
                  <a:gd name="T17" fmla="*/ 18 h 715"/>
                  <a:gd name="T18" fmla="*/ 174 w 316"/>
                  <a:gd name="T19" fmla="*/ 0 h 715"/>
                  <a:gd name="T20" fmla="*/ 103 w 316"/>
                  <a:gd name="T21" fmla="*/ 6 h 715"/>
                  <a:gd name="T22" fmla="*/ 63 w 316"/>
                  <a:gd name="T23" fmla="*/ 69 h 715"/>
                  <a:gd name="T24" fmla="*/ 72 w 316"/>
                  <a:gd name="T25" fmla="*/ 111 h 715"/>
                  <a:gd name="T26" fmla="*/ 95 w 316"/>
                  <a:gd name="T27" fmla="*/ 136 h 715"/>
                  <a:gd name="T28" fmla="*/ 111 w 316"/>
                  <a:gd name="T29" fmla="*/ 146 h 715"/>
                  <a:gd name="T30" fmla="*/ 62 w 316"/>
                  <a:gd name="T31" fmla="*/ 166 h 715"/>
                  <a:gd name="T32" fmla="*/ 21 w 316"/>
                  <a:gd name="T33" fmla="*/ 247 h 715"/>
                  <a:gd name="T34" fmla="*/ 21 w 316"/>
                  <a:gd name="T35" fmla="*/ 332 h 715"/>
                  <a:gd name="T36" fmla="*/ 0 w 316"/>
                  <a:gd name="T37" fmla="*/ 433 h 715"/>
                  <a:gd name="T38" fmla="*/ 44 w 316"/>
                  <a:gd name="T39" fmla="*/ 427 h 715"/>
                  <a:gd name="T40" fmla="*/ 8 w 316"/>
                  <a:gd name="T41" fmla="*/ 559 h 715"/>
                  <a:gd name="T42" fmla="*/ 49 w 316"/>
                  <a:gd name="T43" fmla="*/ 548 h 715"/>
                  <a:gd name="T44" fmla="*/ 91 w 316"/>
                  <a:gd name="T45" fmla="*/ 551 h 715"/>
                  <a:gd name="T46" fmla="*/ 95 w 316"/>
                  <a:gd name="T47" fmla="*/ 625 h 715"/>
                  <a:gd name="T48" fmla="*/ 111 w 316"/>
                  <a:gd name="T49" fmla="*/ 712 h 715"/>
                  <a:gd name="T50" fmla="*/ 193 w 316"/>
                  <a:gd name="T51" fmla="*/ 715 h 715"/>
                  <a:gd name="T52" fmla="*/ 197 w 316"/>
                  <a:gd name="T53" fmla="*/ 605 h 715"/>
                  <a:gd name="T54" fmla="*/ 210 w 316"/>
                  <a:gd name="T55" fmla="*/ 571 h 715"/>
                  <a:gd name="T56" fmla="*/ 304 w 316"/>
                  <a:gd name="T57" fmla="*/ 559 h 715"/>
                  <a:gd name="T58" fmla="*/ 262 w 316"/>
                  <a:gd name="T59" fmla="*/ 472 h 715"/>
                  <a:gd name="T60" fmla="*/ 254 w 316"/>
                  <a:gd name="T61" fmla="*/ 427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" h="715">
                    <a:moveTo>
                      <a:pt x="254" y="427"/>
                    </a:moveTo>
                    <a:lnTo>
                      <a:pt x="316" y="406"/>
                    </a:lnTo>
                    <a:lnTo>
                      <a:pt x="290" y="310"/>
                    </a:lnTo>
                    <a:lnTo>
                      <a:pt x="295" y="212"/>
                    </a:lnTo>
                    <a:lnTo>
                      <a:pt x="262" y="175"/>
                    </a:lnTo>
                    <a:lnTo>
                      <a:pt x="190" y="151"/>
                    </a:lnTo>
                    <a:lnTo>
                      <a:pt x="220" y="131"/>
                    </a:lnTo>
                    <a:lnTo>
                      <a:pt x="243" y="81"/>
                    </a:lnTo>
                    <a:lnTo>
                      <a:pt x="215" y="18"/>
                    </a:lnTo>
                    <a:lnTo>
                      <a:pt x="174" y="0"/>
                    </a:lnTo>
                    <a:lnTo>
                      <a:pt x="103" y="6"/>
                    </a:lnTo>
                    <a:lnTo>
                      <a:pt x="63" y="69"/>
                    </a:lnTo>
                    <a:lnTo>
                      <a:pt x="72" y="111"/>
                    </a:lnTo>
                    <a:lnTo>
                      <a:pt x="95" y="136"/>
                    </a:lnTo>
                    <a:lnTo>
                      <a:pt x="111" y="146"/>
                    </a:lnTo>
                    <a:lnTo>
                      <a:pt x="62" y="166"/>
                    </a:lnTo>
                    <a:lnTo>
                      <a:pt x="21" y="247"/>
                    </a:lnTo>
                    <a:lnTo>
                      <a:pt x="21" y="332"/>
                    </a:lnTo>
                    <a:lnTo>
                      <a:pt x="0" y="433"/>
                    </a:lnTo>
                    <a:lnTo>
                      <a:pt x="44" y="427"/>
                    </a:lnTo>
                    <a:lnTo>
                      <a:pt x="8" y="559"/>
                    </a:lnTo>
                    <a:lnTo>
                      <a:pt x="49" y="548"/>
                    </a:lnTo>
                    <a:lnTo>
                      <a:pt x="91" y="551"/>
                    </a:lnTo>
                    <a:lnTo>
                      <a:pt x="95" y="625"/>
                    </a:lnTo>
                    <a:lnTo>
                      <a:pt x="111" y="712"/>
                    </a:lnTo>
                    <a:lnTo>
                      <a:pt x="193" y="715"/>
                    </a:lnTo>
                    <a:lnTo>
                      <a:pt x="197" y="605"/>
                    </a:lnTo>
                    <a:lnTo>
                      <a:pt x="210" y="571"/>
                    </a:lnTo>
                    <a:lnTo>
                      <a:pt x="304" y="559"/>
                    </a:lnTo>
                    <a:lnTo>
                      <a:pt x="262" y="472"/>
                    </a:lnTo>
                    <a:lnTo>
                      <a:pt x="254" y="4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>
                <a:off x="3995" y="2014"/>
                <a:ext cx="126" cy="124"/>
              </a:xfrm>
              <a:custGeom>
                <a:avLst/>
                <a:gdLst>
                  <a:gd name="T0" fmla="*/ 27 w 126"/>
                  <a:gd name="T1" fmla="*/ 12 h 124"/>
                  <a:gd name="T2" fmla="*/ 0 w 126"/>
                  <a:gd name="T3" fmla="*/ 47 h 124"/>
                  <a:gd name="T4" fmla="*/ 3 w 126"/>
                  <a:gd name="T5" fmla="*/ 93 h 124"/>
                  <a:gd name="T6" fmla="*/ 51 w 126"/>
                  <a:gd name="T7" fmla="*/ 124 h 124"/>
                  <a:gd name="T8" fmla="*/ 85 w 126"/>
                  <a:gd name="T9" fmla="*/ 117 h 124"/>
                  <a:gd name="T10" fmla="*/ 112 w 126"/>
                  <a:gd name="T11" fmla="*/ 99 h 124"/>
                  <a:gd name="T12" fmla="*/ 126 w 126"/>
                  <a:gd name="T13" fmla="*/ 69 h 124"/>
                  <a:gd name="T14" fmla="*/ 114 w 126"/>
                  <a:gd name="T15" fmla="*/ 21 h 124"/>
                  <a:gd name="T16" fmla="*/ 71 w 126"/>
                  <a:gd name="T17" fmla="*/ 0 h 124"/>
                  <a:gd name="T18" fmla="*/ 27 w 126"/>
                  <a:gd name="T19" fmla="*/ 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124">
                    <a:moveTo>
                      <a:pt x="27" y="12"/>
                    </a:moveTo>
                    <a:lnTo>
                      <a:pt x="0" y="47"/>
                    </a:lnTo>
                    <a:lnTo>
                      <a:pt x="3" y="93"/>
                    </a:lnTo>
                    <a:lnTo>
                      <a:pt x="51" y="124"/>
                    </a:lnTo>
                    <a:lnTo>
                      <a:pt x="85" y="117"/>
                    </a:lnTo>
                    <a:lnTo>
                      <a:pt x="112" y="99"/>
                    </a:lnTo>
                    <a:lnTo>
                      <a:pt x="126" y="69"/>
                    </a:lnTo>
                    <a:lnTo>
                      <a:pt x="114" y="21"/>
                    </a:lnTo>
                    <a:lnTo>
                      <a:pt x="71" y="0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3940" y="2161"/>
                <a:ext cx="252" cy="531"/>
              </a:xfrm>
              <a:custGeom>
                <a:avLst/>
                <a:gdLst>
                  <a:gd name="T0" fmla="*/ 61 w 252"/>
                  <a:gd name="T1" fmla="*/ 179 h 531"/>
                  <a:gd name="T2" fmla="*/ 44 w 252"/>
                  <a:gd name="T3" fmla="*/ 259 h 531"/>
                  <a:gd name="T4" fmla="*/ 20 w 252"/>
                  <a:gd name="T5" fmla="*/ 309 h 531"/>
                  <a:gd name="T6" fmla="*/ 4 w 252"/>
                  <a:gd name="T7" fmla="*/ 372 h 531"/>
                  <a:gd name="T8" fmla="*/ 74 w 252"/>
                  <a:gd name="T9" fmla="*/ 364 h 531"/>
                  <a:gd name="T10" fmla="*/ 93 w 252"/>
                  <a:gd name="T11" fmla="*/ 522 h 531"/>
                  <a:gd name="T12" fmla="*/ 136 w 252"/>
                  <a:gd name="T13" fmla="*/ 531 h 531"/>
                  <a:gd name="T14" fmla="*/ 144 w 252"/>
                  <a:gd name="T15" fmla="*/ 439 h 531"/>
                  <a:gd name="T16" fmla="*/ 164 w 252"/>
                  <a:gd name="T17" fmla="*/ 372 h 531"/>
                  <a:gd name="T18" fmla="*/ 236 w 252"/>
                  <a:gd name="T19" fmla="*/ 372 h 531"/>
                  <a:gd name="T20" fmla="*/ 206 w 252"/>
                  <a:gd name="T21" fmla="*/ 311 h 531"/>
                  <a:gd name="T22" fmla="*/ 197 w 252"/>
                  <a:gd name="T23" fmla="*/ 251 h 531"/>
                  <a:gd name="T24" fmla="*/ 186 w 252"/>
                  <a:gd name="T25" fmla="*/ 199 h 531"/>
                  <a:gd name="T26" fmla="*/ 196 w 252"/>
                  <a:gd name="T27" fmla="*/ 133 h 531"/>
                  <a:gd name="T28" fmla="*/ 205 w 252"/>
                  <a:gd name="T29" fmla="*/ 228 h 531"/>
                  <a:gd name="T30" fmla="*/ 217 w 252"/>
                  <a:gd name="T31" fmla="*/ 246 h 531"/>
                  <a:gd name="T32" fmla="*/ 252 w 252"/>
                  <a:gd name="T33" fmla="*/ 239 h 531"/>
                  <a:gd name="T34" fmla="*/ 236 w 252"/>
                  <a:gd name="T35" fmla="*/ 161 h 531"/>
                  <a:gd name="T36" fmla="*/ 234 w 252"/>
                  <a:gd name="T37" fmla="*/ 73 h 531"/>
                  <a:gd name="T38" fmla="*/ 211 w 252"/>
                  <a:gd name="T39" fmla="*/ 30 h 531"/>
                  <a:gd name="T40" fmla="*/ 157 w 252"/>
                  <a:gd name="T41" fmla="*/ 7 h 531"/>
                  <a:gd name="T42" fmla="*/ 81 w 252"/>
                  <a:gd name="T43" fmla="*/ 0 h 531"/>
                  <a:gd name="T44" fmla="*/ 33 w 252"/>
                  <a:gd name="T45" fmla="*/ 33 h 531"/>
                  <a:gd name="T46" fmla="*/ 13 w 252"/>
                  <a:gd name="T47" fmla="*/ 90 h 531"/>
                  <a:gd name="T48" fmla="*/ 8 w 252"/>
                  <a:gd name="T49" fmla="*/ 159 h 531"/>
                  <a:gd name="T50" fmla="*/ 0 w 252"/>
                  <a:gd name="T51" fmla="*/ 248 h 531"/>
                  <a:gd name="T52" fmla="*/ 31 w 252"/>
                  <a:gd name="T53" fmla="*/ 246 h 531"/>
                  <a:gd name="T54" fmla="*/ 40 w 252"/>
                  <a:gd name="T55" fmla="*/ 175 h 531"/>
                  <a:gd name="T56" fmla="*/ 56 w 252"/>
                  <a:gd name="T57" fmla="*/ 117 h 531"/>
                  <a:gd name="T58" fmla="*/ 61 w 252"/>
                  <a:gd name="T59" fmla="*/ 179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2" h="531">
                    <a:moveTo>
                      <a:pt x="61" y="179"/>
                    </a:moveTo>
                    <a:lnTo>
                      <a:pt x="44" y="259"/>
                    </a:lnTo>
                    <a:lnTo>
                      <a:pt x="20" y="309"/>
                    </a:lnTo>
                    <a:lnTo>
                      <a:pt x="4" y="372"/>
                    </a:lnTo>
                    <a:lnTo>
                      <a:pt x="74" y="364"/>
                    </a:lnTo>
                    <a:lnTo>
                      <a:pt x="93" y="522"/>
                    </a:lnTo>
                    <a:lnTo>
                      <a:pt x="136" y="531"/>
                    </a:lnTo>
                    <a:lnTo>
                      <a:pt x="144" y="439"/>
                    </a:lnTo>
                    <a:lnTo>
                      <a:pt x="164" y="372"/>
                    </a:lnTo>
                    <a:lnTo>
                      <a:pt x="236" y="372"/>
                    </a:lnTo>
                    <a:lnTo>
                      <a:pt x="206" y="311"/>
                    </a:lnTo>
                    <a:lnTo>
                      <a:pt x="197" y="251"/>
                    </a:lnTo>
                    <a:lnTo>
                      <a:pt x="186" y="199"/>
                    </a:lnTo>
                    <a:lnTo>
                      <a:pt x="196" y="133"/>
                    </a:lnTo>
                    <a:lnTo>
                      <a:pt x="205" y="228"/>
                    </a:lnTo>
                    <a:lnTo>
                      <a:pt x="217" y="246"/>
                    </a:lnTo>
                    <a:lnTo>
                      <a:pt x="252" y="239"/>
                    </a:lnTo>
                    <a:lnTo>
                      <a:pt x="236" y="161"/>
                    </a:lnTo>
                    <a:lnTo>
                      <a:pt x="234" y="73"/>
                    </a:lnTo>
                    <a:lnTo>
                      <a:pt x="211" y="30"/>
                    </a:lnTo>
                    <a:lnTo>
                      <a:pt x="157" y="7"/>
                    </a:lnTo>
                    <a:lnTo>
                      <a:pt x="81" y="0"/>
                    </a:lnTo>
                    <a:lnTo>
                      <a:pt x="33" y="33"/>
                    </a:lnTo>
                    <a:lnTo>
                      <a:pt x="13" y="90"/>
                    </a:lnTo>
                    <a:lnTo>
                      <a:pt x="8" y="159"/>
                    </a:lnTo>
                    <a:lnTo>
                      <a:pt x="0" y="248"/>
                    </a:lnTo>
                    <a:lnTo>
                      <a:pt x="31" y="246"/>
                    </a:lnTo>
                    <a:lnTo>
                      <a:pt x="40" y="175"/>
                    </a:lnTo>
                    <a:lnTo>
                      <a:pt x="56" y="117"/>
                    </a:lnTo>
                    <a:lnTo>
                      <a:pt x="61" y="17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4"/>
            <p:cNvGrpSpPr>
              <a:grpSpLocks/>
            </p:cNvGrpSpPr>
            <p:nvPr/>
          </p:nvGrpSpPr>
          <p:grpSpPr bwMode="auto">
            <a:xfrm>
              <a:off x="3945" y="2364"/>
              <a:ext cx="327" cy="746"/>
              <a:chOff x="2121" y="2927"/>
              <a:chExt cx="327" cy="746"/>
            </a:xfrm>
          </p:grpSpPr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2121" y="2927"/>
                <a:ext cx="327" cy="746"/>
              </a:xfrm>
              <a:custGeom>
                <a:avLst/>
                <a:gdLst>
                  <a:gd name="T0" fmla="*/ 327 w 327"/>
                  <a:gd name="T1" fmla="*/ 438 h 746"/>
                  <a:gd name="T2" fmla="*/ 298 w 327"/>
                  <a:gd name="T3" fmla="*/ 334 h 746"/>
                  <a:gd name="T4" fmla="*/ 304 w 327"/>
                  <a:gd name="T5" fmla="*/ 228 h 746"/>
                  <a:gd name="T6" fmla="*/ 269 w 327"/>
                  <a:gd name="T7" fmla="*/ 189 h 746"/>
                  <a:gd name="T8" fmla="*/ 192 w 327"/>
                  <a:gd name="T9" fmla="*/ 163 h 746"/>
                  <a:gd name="T10" fmla="*/ 224 w 327"/>
                  <a:gd name="T11" fmla="*/ 141 h 746"/>
                  <a:gd name="T12" fmla="*/ 250 w 327"/>
                  <a:gd name="T13" fmla="*/ 87 h 746"/>
                  <a:gd name="T14" fmla="*/ 218 w 327"/>
                  <a:gd name="T15" fmla="*/ 20 h 746"/>
                  <a:gd name="T16" fmla="*/ 176 w 327"/>
                  <a:gd name="T17" fmla="*/ 0 h 746"/>
                  <a:gd name="T18" fmla="*/ 111 w 327"/>
                  <a:gd name="T19" fmla="*/ 9 h 746"/>
                  <a:gd name="T20" fmla="*/ 65 w 327"/>
                  <a:gd name="T21" fmla="*/ 68 h 746"/>
                  <a:gd name="T22" fmla="*/ 72 w 327"/>
                  <a:gd name="T23" fmla="*/ 117 h 746"/>
                  <a:gd name="T24" fmla="*/ 116 w 327"/>
                  <a:gd name="T25" fmla="*/ 152 h 746"/>
                  <a:gd name="T26" fmla="*/ 71 w 327"/>
                  <a:gd name="T27" fmla="*/ 179 h 746"/>
                  <a:gd name="T28" fmla="*/ 24 w 327"/>
                  <a:gd name="T29" fmla="*/ 232 h 746"/>
                  <a:gd name="T30" fmla="*/ 11 w 327"/>
                  <a:gd name="T31" fmla="*/ 315 h 746"/>
                  <a:gd name="T32" fmla="*/ 0 w 327"/>
                  <a:gd name="T33" fmla="*/ 468 h 746"/>
                  <a:gd name="T34" fmla="*/ 65 w 327"/>
                  <a:gd name="T35" fmla="*/ 463 h 746"/>
                  <a:gd name="T36" fmla="*/ 70 w 327"/>
                  <a:gd name="T37" fmla="*/ 517 h 746"/>
                  <a:gd name="T38" fmla="*/ 54 w 327"/>
                  <a:gd name="T39" fmla="*/ 616 h 746"/>
                  <a:gd name="T40" fmla="*/ 59 w 327"/>
                  <a:gd name="T41" fmla="*/ 729 h 746"/>
                  <a:gd name="T42" fmla="*/ 170 w 327"/>
                  <a:gd name="T43" fmla="*/ 746 h 746"/>
                  <a:gd name="T44" fmla="*/ 274 w 327"/>
                  <a:gd name="T45" fmla="*/ 729 h 746"/>
                  <a:gd name="T46" fmla="*/ 255 w 327"/>
                  <a:gd name="T47" fmla="*/ 462 h 746"/>
                  <a:gd name="T48" fmla="*/ 327 w 327"/>
                  <a:gd name="T49" fmla="*/ 438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7" h="746">
                    <a:moveTo>
                      <a:pt x="327" y="438"/>
                    </a:moveTo>
                    <a:lnTo>
                      <a:pt x="298" y="334"/>
                    </a:lnTo>
                    <a:lnTo>
                      <a:pt x="304" y="228"/>
                    </a:lnTo>
                    <a:lnTo>
                      <a:pt x="269" y="189"/>
                    </a:lnTo>
                    <a:lnTo>
                      <a:pt x="192" y="163"/>
                    </a:lnTo>
                    <a:lnTo>
                      <a:pt x="224" y="141"/>
                    </a:lnTo>
                    <a:lnTo>
                      <a:pt x="250" y="87"/>
                    </a:lnTo>
                    <a:lnTo>
                      <a:pt x="218" y="20"/>
                    </a:lnTo>
                    <a:lnTo>
                      <a:pt x="176" y="0"/>
                    </a:lnTo>
                    <a:lnTo>
                      <a:pt x="111" y="9"/>
                    </a:lnTo>
                    <a:lnTo>
                      <a:pt x="65" y="68"/>
                    </a:lnTo>
                    <a:lnTo>
                      <a:pt x="72" y="117"/>
                    </a:lnTo>
                    <a:lnTo>
                      <a:pt x="116" y="152"/>
                    </a:lnTo>
                    <a:lnTo>
                      <a:pt x="71" y="179"/>
                    </a:lnTo>
                    <a:lnTo>
                      <a:pt x="24" y="232"/>
                    </a:lnTo>
                    <a:lnTo>
                      <a:pt x="11" y="315"/>
                    </a:lnTo>
                    <a:lnTo>
                      <a:pt x="0" y="468"/>
                    </a:lnTo>
                    <a:lnTo>
                      <a:pt x="65" y="463"/>
                    </a:lnTo>
                    <a:lnTo>
                      <a:pt x="70" y="517"/>
                    </a:lnTo>
                    <a:lnTo>
                      <a:pt x="54" y="616"/>
                    </a:lnTo>
                    <a:lnTo>
                      <a:pt x="59" y="729"/>
                    </a:lnTo>
                    <a:lnTo>
                      <a:pt x="170" y="746"/>
                    </a:lnTo>
                    <a:lnTo>
                      <a:pt x="274" y="729"/>
                    </a:lnTo>
                    <a:lnTo>
                      <a:pt x="255" y="462"/>
                    </a:lnTo>
                    <a:lnTo>
                      <a:pt x="327" y="4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>
                <a:off x="2205" y="2942"/>
                <a:ext cx="132" cy="138"/>
              </a:xfrm>
              <a:custGeom>
                <a:avLst/>
                <a:gdLst>
                  <a:gd name="T0" fmla="*/ 27 w 132"/>
                  <a:gd name="T1" fmla="*/ 13 h 138"/>
                  <a:gd name="T2" fmla="*/ 0 w 132"/>
                  <a:gd name="T3" fmla="*/ 50 h 138"/>
                  <a:gd name="T4" fmla="*/ 20 w 132"/>
                  <a:gd name="T5" fmla="*/ 111 h 138"/>
                  <a:gd name="T6" fmla="*/ 71 w 132"/>
                  <a:gd name="T7" fmla="*/ 138 h 138"/>
                  <a:gd name="T8" fmla="*/ 102 w 132"/>
                  <a:gd name="T9" fmla="*/ 126 h 138"/>
                  <a:gd name="T10" fmla="*/ 117 w 132"/>
                  <a:gd name="T11" fmla="*/ 107 h 138"/>
                  <a:gd name="T12" fmla="*/ 132 w 132"/>
                  <a:gd name="T13" fmla="*/ 74 h 138"/>
                  <a:gd name="T14" fmla="*/ 119 w 132"/>
                  <a:gd name="T15" fmla="*/ 23 h 138"/>
                  <a:gd name="T16" fmla="*/ 74 w 132"/>
                  <a:gd name="T17" fmla="*/ 0 h 138"/>
                  <a:gd name="T18" fmla="*/ 27 w 132"/>
                  <a:gd name="T19" fmla="*/ 1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138">
                    <a:moveTo>
                      <a:pt x="27" y="13"/>
                    </a:moveTo>
                    <a:lnTo>
                      <a:pt x="0" y="50"/>
                    </a:lnTo>
                    <a:lnTo>
                      <a:pt x="20" y="111"/>
                    </a:lnTo>
                    <a:lnTo>
                      <a:pt x="71" y="138"/>
                    </a:lnTo>
                    <a:lnTo>
                      <a:pt x="102" y="126"/>
                    </a:lnTo>
                    <a:lnTo>
                      <a:pt x="117" y="107"/>
                    </a:lnTo>
                    <a:lnTo>
                      <a:pt x="132" y="74"/>
                    </a:lnTo>
                    <a:lnTo>
                      <a:pt x="119" y="23"/>
                    </a:lnTo>
                    <a:lnTo>
                      <a:pt x="74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2144" y="3100"/>
                <a:ext cx="269" cy="547"/>
              </a:xfrm>
              <a:custGeom>
                <a:avLst/>
                <a:gdLst>
                  <a:gd name="T0" fmla="*/ 198 w 269"/>
                  <a:gd name="T1" fmla="*/ 185 h 547"/>
                  <a:gd name="T2" fmla="*/ 209 w 269"/>
                  <a:gd name="T3" fmla="*/ 143 h 547"/>
                  <a:gd name="T4" fmla="*/ 219 w 269"/>
                  <a:gd name="T5" fmla="*/ 246 h 547"/>
                  <a:gd name="T6" fmla="*/ 232 w 269"/>
                  <a:gd name="T7" fmla="*/ 265 h 547"/>
                  <a:gd name="T8" fmla="*/ 269 w 269"/>
                  <a:gd name="T9" fmla="*/ 257 h 547"/>
                  <a:gd name="T10" fmla="*/ 253 w 269"/>
                  <a:gd name="T11" fmla="*/ 174 h 547"/>
                  <a:gd name="T12" fmla="*/ 250 w 269"/>
                  <a:gd name="T13" fmla="*/ 79 h 547"/>
                  <a:gd name="T14" fmla="*/ 225 w 269"/>
                  <a:gd name="T15" fmla="*/ 32 h 547"/>
                  <a:gd name="T16" fmla="*/ 168 w 269"/>
                  <a:gd name="T17" fmla="*/ 7 h 547"/>
                  <a:gd name="T18" fmla="*/ 87 w 269"/>
                  <a:gd name="T19" fmla="*/ 0 h 547"/>
                  <a:gd name="T20" fmla="*/ 36 w 269"/>
                  <a:gd name="T21" fmla="*/ 36 h 547"/>
                  <a:gd name="T22" fmla="*/ 14 w 269"/>
                  <a:gd name="T23" fmla="*/ 98 h 547"/>
                  <a:gd name="T24" fmla="*/ 9 w 269"/>
                  <a:gd name="T25" fmla="*/ 173 h 547"/>
                  <a:gd name="T26" fmla="*/ 0 w 269"/>
                  <a:gd name="T27" fmla="*/ 267 h 547"/>
                  <a:gd name="T28" fmla="*/ 33 w 269"/>
                  <a:gd name="T29" fmla="*/ 265 h 547"/>
                  <a:gd name="T30" fmla="*/ 43 w 269"/>
                  <a:gd name="T31" fmla="*/ 189 h 547"/>
                  <a:gd name="T32" fmla="*/ 61 w 269"/>
                  <a:gd name="T33" fmla="*/ 126 h 547"/>
                  <a:gd name="T34" fmla="*/ 64 w 269"/>
                  <a:gd name="T35" fmla="*/ 232 h 547"/>
                  <a:gd name="T36" fmla="*/ 68 w 269"/>
                  <a:gd name="T37" fmla="*/ 317 h 547"/>
                  <a:gd name="T38" fmla="*/ 51 w 269"/>
                  <a:gd name="T39" fmla="*/ 539 h 547"/>
                  <a:gd name="T40" fmla="*/ 128 w 269"/>
                  <a:gd name="T41" fmla="*/ 547 h 547"/>
                  <a:gd name="T42" fmla="*/ 130 w 269"/>
                  <a:gd name="T43" fmla="*/ 396 h 547"/>
                  <a:gd name="T44" fmla="*/ 134 w 269"/>
                  <a:gd name="T45" fmla="*/ 293 h 547"/>
                  <a:gd name="T46" fmla="*/ 156 w 269"/>
                  <a:gd name="T47" fmla="*/ 429 h 547"/>
                  <a:gd name="T48" fmla="*/ 158 w 269"/>
                  <a:gd name="T49" fmla="*/ 545 h 547"/>
                  <a:gd name="T50" fmla="*/ 209 w 269"/>
                  <a:gd name="T51" fmla="*/ 545 h 547"/>
                  <a:gd name="T52" fmla="*/ 218 w 269"/>
                  <a:gd name="T53" fmla="*/ 366 h 547"/>
                  <a:gd name="T54" fmla="*/ 201 w 269"/>
                  <a:gd name="T55" fmla="*/ 249 h 547"/>
                  <a:gd name="T56" fmla="*/ 198 w 269"/>
                  <a:gd name="T57" fmla="*/ 18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9" h="547">
                    <a:moveTo>
                      <a:pt x="198" y="185"/>
                    </a:moveTo>
                    <a:lnTo>
                      <a:pt x="209" y="143"/>
                    </a:lnTo>
                    <a:lnTo>
                      <a:pt x="219" y="246"/>
                    </a:lnTo>
                    <a:lnTo>
                      <a:pt x="232" y="265"/>
                    </a:lnTo>
                    <a:lnTo>
                      <a:pt x="269" y="257"/>
                    </a:lnTo>
                    <a:lnTo>
                      <a:pt x="253" y="174"/>
                    </a:lnTo>
                    <a:lnTo>
                      <a:pt x="250" y="79"/>
                    </a:lnTo>
                    <a:lnTo>
                      <a:pt x="225" y="32"/>
                    </a:lnTo>
                    <a:lnTo>
                      <a:pt x="168" y="7"/>
                    </a:lnTo>
                    <a:lnTo>
                      <a:pt x="87" y="0"/>
                    </a:lnTo>
                    <a:lnTo>
                      <a:pt x="36" y="36"/>
                    </a:lnTo>
                    <a:lnTo>
                      <a:pt x="14" y="98"/>
                    </a:lnTo>
                    <a:lnTo>
                      <a:pt x="9" y="173"/>
                    </a:lnTo>
                    <a:lnTo>
                      <a:pt x="0" y="267"/>
                    </a:lnTo>
                    <a:lnTo>
                      <a:pt x="33" y="265"/>
                    </a:lnTo>
                    <a:lnTo>
                      <a:pt x="43" y="189"/>
                    </a:lnTo>
                    <a:lnTo>
                      <a:pt x="61" y="126"/>
                    </a:lnTo>
                    <a:lnTo>
                      <a:pt x="64" y="232"/>
                    </a:lnTo>
                    <a:lnTo>
                      <a:pt x="68" y="317"/>
                    </a:lnTo>
                    <a:lnTo>
                      <a:pt x="51" y="539"/>
                    </a:lnTo>
                    <a:lnTo>
                      <a:pt x="128" y="547"/>
                    </a:lnTo>
                    <a:lnTo>
                      <a:pt x="130" y="396"/>
                    </a:lnTo>
                    <a:lnTo>
                      <a:pt x="134" y="293"/>
                    </a:lnTo>
                    <a:lnTo>
                      <a:pt x="156" y="429"/>
                    </a:lnTo>
                    <a:lnTo>
                      <a:pt x="158" y="545"/>
                    </a:lnTo>
                    <a:lnTo>
                      <a:pt x="209" y="545"/>
                    </a:lnTo>
                    <a:lnTo>
                      <a:pt x="218" y="366"/>
                    </a:lnTo>
                    <a:lnTo>
                      <a:pt x="201" y="249"/>
                    </a:lnTo>
                    <a:lnTo>
                      <a:pt x="198" y="185"/>
                    </a:ln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4416" y="2364"/>
              <a:ext cx="327" cy="746"/>
              <a:chOff x="2121" y="2927"/>
              <a:chExt cx="327" cy="746"/>
            </a:xfrm>
          </p:grpSpPr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2121" y="2927"/>
                <a:ext cx="327" cy="746"/>
              </a:xfrm>
              <a:custGeom>
                <a:avLst/>
                <a:gdLst>
                  <a:gd name="T0" fmla="*/ 327 w 327"/>
                  <a:gd name="T1" fmla="*/ 438 h 746"/>
                  <a:gd name="T2" fmla="*/ 298 w 327"/>
                  <a:gd name="T3" fmla="*/ 334 h 746"/>
                  <a:gd name="T4" fmla="*/ 304 w 327"/>
                  <a:gd name="T5" fmla="*/ 228 h 746"/>
                  <a:gd name="T6" fmla="*/ 269 w 327"/>
                  <a:gd name="T7" fmla="*/ 189 h 746"/>
                  <a:gd name="T8" fmla="*/ 192 w 327"/>
                  <a:gd name="T9" fmla="*/ 163 h 746"/>
                  <a:gd name="T10" fmla="*/ 224 w 327"/>
                  <a:gd name="T11" fmla="*/ 141 h 746"/>
                  <a:gd name="T12" fmla="*/ 250 w 327"/>
                  <a:gd name="T13" fmla="*/ 87 h 746"/>
                  <a:gd name="T14" fmla="*/ 218 w 327"/>
                  <a:gd name="T15" fmla="*/ 20 h 746"/>
                  <a:gd name="T16" fmla="*/ 176 w 327"/>
                  <a:gd name="T17" fmla="*/ 0 h 746"/>
                  <a:gd name="T18" fmla="*/ 111 w 327"/>
                  <a:gd name="T19" fmla="*/ 9 h 746"/>
                  <a:gd name="T20" fmla="*/ 65 w 327"/>
                  <a:gd name="T21" fmla="*/ 68 h 746"/>
                  <a:gd name="T22" fmla="*/ 72 w 327"/>
                  <a:gd name="T23" fmla="*/ 117 h 746"/>
                  <a:gd name="T24" fmla="*/ 116 w 327"/>
                  <a:gd name="T25" fmla="*/ 152 h 746"/>
                  <a:gd name="T26" fmla="*/ 71 w 327"/>
                  <a:gd name="T27" fmla="*/ 179 h 746"/>
                  <a:gd name="T28" fmla="*/ 24 w 327"/>
                  <a:gd name="T29" fmla="*/ 232 h 746"/>
                  <a:gd name="T30" fmla="*/ 11 w 327"/>
                  <a:gd name="T31" fmla="*/ 315 h 746"/>
                  <a:gd name="T32" fmla="*/ 0 w 327"/>
                  <a:gd name="T33" fmla="*/ 468 h 746"/>
                  <a:gd name="T34" fmla="*/ 65 w 327"/>
                  <a:gd name="T35" fmla="*/ 463 h 746"/>
                  <a:gd name="T36" fmla="*/ 70 w 327"/>
                  <a:gd name="T37" fmla="*/ 517 h 746"/>
                  <a:gd name="T38" fmla="*/ 54 w 327"/>
                  <a:gd name="T39" fmla="*/ 616 h 746"/>
                  <a:gd name="T40" fmla="*/ 59 w 327"/>
                  <a:gd name="T41" fmla="*/ 729 h 746"/>
                  <a:gd name="T42" fmla="*/ 170 w 327"/>
                  <a:gd name="T43" fmla="*/ 746 h 746"/>
                  <a:gd name="T44" fmla="*/ 274 w 327"/>
                  <a:gd name="T45" fmla="*/ 729 h 746"/>
                  <a:gd name="T46" fmla="*/ 255 w 327"/>
                  <a:gd name="T47" fmla="*/ 462 h 746"/>
                  <a:gd name="T48" fmla="*/ 327 w 327"/>
                  <a:gd name="T49" fmla="*/ 438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7" h="746">
                    <a:moveTo>
                      <a:pt x="327" y="438"/>
                    </a:moveTo>
                    <a:lnTo>
                      <a:pt x="298" y="334"/>
                    </a:lnTo>
                    <a:lnTo>
                      <a:pt x="304" y="228"/>
                    </a:lnTo>
                    <a:lnTo>
                      <a:pt x="269" y="189"/>
                    </a:lnTo>
                    <a:lnTo>
                      <a:pt x="192" y="163"/>
                    </a:lnTo>
                    <a:lnTo>
                      <a:pt x="224" y="141"/>
                    </a:lnTo>
                    <a:lnTo>
                      <a:pt x="250" y="87"/>
                    </a:lnTo>
                    <a:lnTo>
                      <a:pt x="218" y="20"/>
                    </a:lnTo>
                    <a:lnTo>
                      <a:pt x="176" y="0"/>
                    </a:lnTo>
                    <a:lnTo>
                      <a:pt x="111" y="9"/>
                    </a:lnTo>
                    <a:lnTo>
                      <a:pt x="65" y="68"/>
                    </a:lnTo>
                    <a:lnTo>
                      <a:pt x="72" y="117"/>
                    </a:lnTo>
                    <a:lnTo>
                      <a:pt x="116" y="152"/>
                    </a:lnTo>
                    <a:lnTo>
                      <a:pt x="71" y="179"/>
                    </a:lnTo>
                    <a:lnTo>
                      <a:pt x="24" y="232"/>
                    </a:lnTo>
                    <a:lnTo>
                      <a:pt x="11" y="315"/>
                    </a:lnTo>
                    <a:lnTo>
                      <a:pt x="0" y="468"/>
                    </a:lnTo>
                    <a:lnTo>
                      <a:pt x="65" y="463"/>
                    </a:lnTo>
                    <a:lnTo>
                      <a:pt x="70" y="517"/>
                    </a:lnTo>
                    <a:lnTo>
                      <a:pt x="54" y="616"/>
                    </a:lnTo>
                    <a:lnTo>
                      <a:pt x="59" y="729"/>
                    </a:lnTo>
                    <a:lnTo>
                      <a:pt x="170" y="746"/>
                    </a:lnTo>
                    <a:lnTo>
                      <a:pt x="274" y="729"/>
                    </a:lnTo>
                    <a:lnTo>
                      <a:pt x="255" y="462"/>
                    </a:lnTo>
                    <a:lnTo>
                      <a:pt x="327" y="4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2205" y="2942"/>
                <a:ext cx="132" cy="138"/>
              </a:xfrm>
              <a:custGeom>
                <a:avLst/>
                <a:gdLst>
                  <a:gd name="T0" fmla="*/ 27 w 132"/>
                  <a:gd name="T1" fmla="*/ 13 h 138"/>
                  <a:gd name="T2" fmla="*/ 0 w 132"/>
                  <a:gd name="T3" fmla="*/ 50 h 138"/>
                  <a:gd name="T4" fmla="*/ 20 w 132"/>
                  <a:gd name="T5" fmla="*/ 111 h 138"/>
                  <a:gd name="T6" fmla="*/ 71 w 132"/>
                  <a:gd name="T7" fmla="*/ 138 h 138"/>
                  <a:gd name="T8" fmla="*/ 102 w 132"/>
                  <a:gd name="T9" fmla="*/ 126 h 138"/>
                  <a:gd name="T10" fmla="*/ 117 w 132"/>
                  <a:gd name="T11" fmla="*/ 107 h 138"/>
                  <a:gd name="T12" fmla="*/ 132 w 132"/>
                  <a:gd name="T13" fmla="*/ 74 h 138"/>
                  <a:gd name="T14" fmla="*/ 119 w 132"/>
                  <a:gd name="T15" fmla="*/ 23 h 138"/>
                  <a:gd name="T16" fmla="*/ 74 w 132"/>
                  <a:gd name="T17" fmla="*/ 0 h 138"/>
                  <a:gd name="T18" fmla="*/ 27 w 132"/>
                  <a:gd name="T19" fmla="*/ 1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138">
                    <a:moveTo>
                      <a:pt x="27" y="13"/>
                    </a:moveTo>
                    <a:lnTo>
                      <a:pt x="0" y="50"/>
                    </a:lnTo>
                    <a:lnTo>
                      <a:pt x="20" y="111"/>
                    </a:lnTo>
                    <a:lnTo>
                      <a:pt x="71" y="138"/>
                    </a:lnTo>
                    <a:lnTo>
                      <a:pt x="102" y="126"/>
                    </a:lnTo>
                    <a:lnTo>
                      <a:pt x="117" y="107"/>
                    </a:lnTo>
                    <a:lnTo>
                      <a:pt x="132" y="74"/>
                    </a:lnTo>
                    <a:lnTo>
                      <a:pt x="119" y="23"/>
                    </a:lnTo>
                    <a:lnTo>
                      <a:pt x="74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2144" y="3100"/>
                <a:ext cx="269" cy="547"/>
              </a:xfrm>
              <a:custGeom>
                <a:avLst/>
                <a:gdLst>
                  <a:gd name="T0" fmla="*/ 198 w 269"/>
                  <a:gd name="T1" fmla="*/ 185 h 547"/>
                  <a:gd name="T2" fmla="*/ 209 w 269"/>
                  <a:gd name="T3" fmla="*/ 143 h 547"/>
                  <a:gd name="T4" fmla="*/ 219 w 269"/>
                  <a:gd name="T5" fmla="*/ 246 h 547"/>
                  <a:gd name="T6" fmla="*/ 232 w 269"/>
                  <a:gd name="T7" fmla="*/ 265 h 547"/>
                  <a:gd name="T8" fmla="*/ 269 w 269"/>
                  <a:gd name="T9" fmla="*/ 257 h 547"/>
                  <a:gd name="T10" fmla="*/ 253 w 269"/>
                  <a:gd name="T11" fmla="*/ 174 h 547"/>
                  <a:gd name="T12" fmla="*/ 250 w 269"/>
                  <a:gd name="T13" fmla="*/ 79 h 547"/>
                  <a:gd name="T14" fmla="*/ 225 w 269"/>
                  <a:gd name="T15" fmla="*/ 32 h 547"/>
                  <a:gd name="T16" fmla="*/ 168 w 269"/>
                  <a:gd name="T17" fmla="*/ 7 h 547"/>
                  <a:gd name="T18" fmla="*/ 87 w 269"/>
                  <a:gd name="T19" fmla="*/ 0 h 547"/>
                  <a:gd name="T20" fmla="*/ 36 w 269"/>
                  <a:gd name="T21" fmla="*/ 36 h 547"/>
                  <a:gd name="T22" fmla="*/ 14 w 269"/>
                  <a:gd name="T23" fmla="*/ 98 h 547"/>
                  <a:gd name="T24" fmla="*/ 9 w 269"/>
                  <a:gd name="T25" fmla="*/ 173 h 547"/>
                  <a:gd name="T26" fmla="*/ 0 w 269"/>
                  <a:gd name="T27" fmla="*/ 267 h 547"/>
                  <a:gd name="T28" fmla="*/ 33 w 269"/>
                  <a:gd name="T29" fmla="*/ 265 h 547"/>
                  <a:gd name="T30" fmla="*/ 43 w 269"/>
                  <a:gd name="T31" fmla="*/ 189 h 547"/>
                  <a:gd name="T32" fmla="*/ 61 w 269"/>
                  <a:gd name="T33" fmla="*/ 126 h 547"/>
                  <a:gd name="T34" fmla="*/ 64 w 269"/>
                  <a:gd name="T35" fmla="*/ 232 h 547"/>
                  <a:gd name="T36" fmla="*/ 68 w 269"/>
                  <a:gd name="T37" fmla="*/ 317 h 547"/>
                  <a:gd name="T38" fmla="*/ 51 w 269"/>
                  <a:gd name="T39" fmla="*/ 539 h 547"/>
                  <a:gd name="T40" fmla="*/ 128 w 269"/>
                  <a:gd name="T41" fmla="*/ 547 h 547"/>
                  <a:gd name="T42" fmla="*/ 130 w 269"/>
                  <a:gd name="T43" fmla="*/ 396 h 547"/>
                  <a:gd name="T44" fmla="*/ 134 w 269"/>
                  <a:gd name="T45" fmla="*/ 293 h 547"/>
                  <a:gd name="T46" fmla="*/ 156 w 269"/>
                  <a:gd name="T47" fmla="*/ 429 h 547"/>
                  <a:gd name="T48" fmla="*/ 158 w 269"/>
                  <a:gd name="T49" fmla="*/ 545 h 547"/>
                  <a:gd name="T50" fmla="*/ 209 w 269"/>
                  <a:gd name="T51" fmla="*/ 545 h 547"/>
                  <a:gd name="T52" fmla="*/ 218 w 269"/>
                  <a:gd name="T53" fmla="*/ 366 h 547"/>
                  <a:gd name="T54" fmla="*/ 201 w 269"/>
                  <a:gd name="T55" fmla="*/ 249 h 547"/>
                  <a:gd name="T56" fmla="*/ 198 w 269"/>
                  <a:gd name="T57" fmla="*/ 185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9" h="547">
                    <a:moveTo>
                      <a:pt x="198" y="185"/>
                    </a:moveTo>
                    <a:lnTo>
                      <a:pt x="209" y="143"/>
                    </a:lnTo>
                    <a:lnTo>
                      <a:pt x="219" y="246"/>
                    </a:lnTo>
                    <a:lnTo>
                      <a:pt x="232" y="265"/>
                    </a:lnTo>
                    <a:lnTo>
                      <a:pt x="269" y="257"/>
                    </a:lnTo>
                    <a:lnTo>
                      <a:pt x="253" y="174"/>
                    </a:lnTo>
                    <a:lnTo>
                      <a:pt x="250" y="79"/>
                    </a:lnTo>
                    <a:lnTo>
                      <a:pt x="225" y="32"/>
                    </a:lnTo>
                    <a:lnTo>
                      <a:pt x="168" y="7"/>
                    </a:lnTo>
                    <a:lnTo>
                      <a:pt x="87" y="0"/>
                    </a:lnTo>
                    <a:lnTo>
                      <a:pt x="36" y="36"/>
                    </a:lnTo>
                    <a:lnTo>
                      <a:pt x="14" y="98"/>
                    </a:lnTo>
                    <a:lnTo>
                      <a:pt x="9" y="173"/>
                    </a:lnTo>
                    <a:lnTo>
                      <a:pt x="0" y="267"/>
                    </a:lnTo>
                    <a:lnTo>
                      <a:pt x="33" y="265"/>
                    </a:lnTo>
                    <a:lnTo>
                      <a:pt x="43" y="189"/>
                    </a:lnTo>
                    <a:lnTo>
                      <a:pt x="61" y="126"/>
                    </a:lnTo>
                    <a:lnTo>
                      <a:pt x="64" y="232"/>
                    </a:lnTo>
                    <a:lnTo>
                      <a:pt x="68" y="317"/>
                    </a:lnTo>
                    <a:lnTo>
                      <a:pt x="51" y="539"/>
                    </a:lnTo>
                    <a:lnTo>
                      <a:pt x="128" y="547"/>
                    </a:lnTo>
                    <a:lnTo>
                      <a:pt x="130" y="396"/>
                    </a:lnTo>
                    <a:lnTo>
                      <a:pt x="134" y="293"/>
                    </a:lnTo>
                    <a:lnTo>
                      <a:pt x="156" y="429"/>
                    </a:lnTo>
                    <a:lnTo>
                      <a:pt x="158" y="545"/>
                    </a:lnTo>
                    <a:lnTo>
                      <a:pt x="209" y="545"/>
                    </a:lnTo>
                    <a:lnTo>
                      <a:pt x="218" y="366"/>
                    </a:lnTo>
                    <a:lnTo>
                      <a:pt x="201" y="249"/>
                    </a:lnTo>
                    <a:lnTo>
                      <a:pt x="198" y="185"/>
                    </a:lnTo>
                    <a:close/>
                  </a:path>
                </a:pathLst>
              </a:custGeom>
              <a:solidFill>
                <a:srgbClr val="00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122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sexual orientation originate?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unknown</a:t>
            </a:r>
          </a:p>
          <a:p>
            <a:pPr lvl="1"/>
            <a:r>
              <a:rPr lang="en-US" dirty="0" smtClean="0"/>
              <a:t>Prenatal Environment?</a:t>
            </a:r>
          </a:p>
          <a:p>
            <a:pPr lvl="2"/>
            <a:r>
              <a:rPr lang="en-US" dirty="0" smtClean="0"/>
              <a:t>Exposure to Sex Hormones</a:t>
            </a:r>
          </a:p>
          <a:p>
            <a:pPr lvl="2"/>
            <a:r>
              <a:rPr lang="en-US" dirty="0" smtClean="0"/>
              <a:t>Mother’s immune system</a:t>
            </a:r>
          </a:p>
          <a:p>
            <a:pPr lvl="1"/>
            <a:r>
              <a:rPr lang="en-US" dirty="0" smtClean="0"/>
              <a:t>Genes?</a:t>
            </a:r>
          </a:p>
          <a:p>
            <a:pPr lvl="2"/>
            <a:r>
              <a:rPr lang="en-US" dirty="0" smtClean="0"/>
              <a:t>Homosexuality occurs in families with more males on maternal side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6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296"/>
            <a:ext cx="10515600" cy="1325563"/>
          </a:xfrm>
        </p:spPr>
        <p:txBody>
          <a:bodyPr/>
          <a:lstStyle/>
          <a:p>
            <a:r>
              <a:rPr lang="en-US" dirty="0" smtClean="0"/>
              <a:t>Gay-Straight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Orientation Biology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3145" y="1258094"/>
            <a:ext cx="8692444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567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105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Palatino Linotype</vt:lpstr>
      <vt:lpstr>Office Theme</vt:lpstr>
      <vt:lpstr>Sexual Orientation</vt:lpstr>
      <vt:lpstr>Topics for Today</vt:lpstr>
      <vt:lpstr>What is it? What do we know?</vt:lpstr>
      <vt:lpstr>Where does sexual orientation originate?</vt:lpstr>
      <vt:lpstr>Gay-Straight Differences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Orientation</dc:title>
  <dc:creator>Victor Cadilla</dc:creator>
  <cp:lastModifiedBy>Victor Cadilla</cp:lastModifiedBy>
  <cp:revision>2</cp:revision>
  <dcterms:created xsi:type="dcterms:W3CDTF">2017-12-18T13:33:04Z</dcterms:created>
  <dcterms:modified xsi:type="dcterms:W3CDTF">2017-12-18T13:44:57Z</dcterms:modified>
</cp:coreProperties>
</file>