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22EC9-2097-0742-86FF-20F5FE948D6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E89F-130F-AE40-98AE-5C531F67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2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639FB-607A-774F-A0B2-8EE51FDAEE3A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14</a:t>
            </a:r>
            <a:r>
              <a:rPr lang="en-US" b="1">
                <a:cs typeface="Arial" charset="0"/>
              </a:rPr>
              <a:t>| Define </a:t>
            </a:r>
            <a:r>
              <a:rPr lang="en-US" b="1" i="1">
                <a:cs typeface="Arial" charset="0"/>
              </a:rPr>
              <a:t>cerebral cortex</a:t>
            </a:r>
            <a:r>
              <a:rPr lang="en-US" b="1">
                <a:cs typeface="Arial" charset="0"/>
              </a:rPr>
              <a:t> and explain its importance fro the human brain.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4CC78-BFC2-C344-9783-D2BD9E99491D}" type="slidenum">
              <a:rPr lang="en-US"/>
              <a:pPr/>
              <a:t>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5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3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C68A-46A3-8642-8C9E-61FFC69B924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7803-1821-644F-AE35-11156B45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The Brain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333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-qimg-4edae93144d73d66fcafac9258c3b0f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:\Art\ch02\jpg\figure 02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000000"/>
                </a:solidFill>
                <a:latin typeface="Palatino"/>
                <a:cs typeface="Palatino"/>
              </a:rPr>
              <a:t>Visual and Auditory </a:t>
            </a:r>
            <a:r>
              <a:rPr lang="en-US" altLang="en-US" sz="4400" dirty="0" smtClean="0">
                <a:solidFill>
                  <a:srgbClr val="000000"/>
                </a:solidFill>
                <a:latin typeface="Palatino"/>
                <a:cs typeface="Palatino"/>
              </a:rPr>
              <a:t>Cortices</a:t>
            </a:r>
            <a:endParaRPr lang="en-US" altLang="en-US" sz="54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92164" name="Picture 4" descr="D:\Art\ch02\jpg\figure 02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467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"/>
            <a:ext cx="8229600" cy="1143000"/>
          </a:xfrm>
        </p:spPr>
        <p:txBody>
          <a:bodyPr/>
          <a:lstStyle/>
          <a:p>
            <a:r>
              <a:rPr lang="en-US" dirty="0" smtClean="0"/>
              <a:t>Case Study: Phineas Gage</a:t>
            </a:r>
            <a:endParaRPr lang="en-US" dirty="0"/>
          </a:p>
        </p:txBody>
      </p:sp>
      <p:pic>
        <p:nvPicPr>
          <p:cNvPr id="4" name="Picture 3" descr="Phineas_gage_-_1868_skull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10429" cy="51202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hineas_Gage_Cased_Daguerreotype_WilgusPhoto2008-12-19_Unretouched_Color_ToneCorrec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95" y="1288143"/>
            <a:ext cx="4688551" cy="55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9110" y="228600"/>
            <a:ext cx="6985000" cy="1143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000000"/>
                </a:solidFill>
                <a:latin typeface="Palatino"/>
                <a:cs typeface="Palatino"/>
              </a:rPr>
              <a:t>Cerebral </a:t>
            </a:r>
            <a:r>
              <a:rPr lang="en-US" altLang="en-US" sz="4800" dirty="0">
                <a:solidFill>
                  <a:srgbClr val="000000"/>
                </a:solidFill>
                <a:latin typeface="Palatino"/>
                <a:cs typeface="Palatino"/>
              </a:rPr>
              <a:t>Cortex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2305050"/>
            <a:ext cx="3429000" cy="455295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kumimoji="0" lang="en-US" altLang="en-US" dirty="0">
                <a:latin typeface="Palatino"/>
                <a:cs typeface="Palatino"/>
              </a:rPr>
              <a:t>Functional MRI scan shows the visual cortex activated as the subject looks at faces</a:t>
            </a:r>
          </a:p>
        </p:txBody>
      </p:sp>
      <p:pic>
        <p:nvPicPr>
          <p:cNvPr id="91141" name="Picture 5" descr="D:\Art\ch02\jpg\figure 02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38"/>
            <a:ext cx="5257800" cy="5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1154" y="242277"/>
            <a:ext cx="6985000" cy="1143000"/>
          </a:xfrm>
        </p:spPr>
        <p:txBody>
          <a:bodyPr/>
          <a:lstStyle/>
          <a:p>
            <a:r>
              <a:rPr lang="en-US" altLang="en-US" sz="4800" dirty="0">
                <a:solidFill>
                  <a:srgbClr val="000000"/>
                </a:solidFill>
                <a:latin typeface="Palatino"/>
                <a:cs typeface="Palatino"/>
              </a:rPr>
              <a:t>Association</a:t>
            </a:r>
            <a:r>
              <a:rPr lang="en-US" altLang="en-US" sz="4800" dirty="0">
                <a:solidFill>
                  <a:srgbClr val="6600CC"/>
                </a:solidFill>
                <a:latin typeface="Palatino"/>
                <a:cs typeface="Palatino"/>
              </a:rPr>
              <a:t> </a:t>
            </a:r>
            <a:r>
              <a:rPr lang="en-US" altLang="en-US" sz="4800" dirty="0">
                <a:solidFill>
                  <a:srgbClr val="000000"/>
                </a:solidFill>
                <a:latin typeface="Palatino"/>
                <a:cs typeface="Palatino"/>
              </a:rPr>
              <a:t>Areas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12192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kumimoji="0" lang="en-US" altLang="en-US" sz="2800" dirty="0">
                <a:latin typeface="Palatino"/>
                <a:cs typeface="Palatino"/>
              </a:rPr>
              <a:t>More </a:t>
            </a:r>
            <a:r>
              <a:rPr kumimoji="0" lang="en-US" altLang="en-US" sz="2800" dirty="0" smtClean="0">
                <a:latin typeface="Palatino"/>
                <a:cs typeface="Palatino"/>
              </a:rPr>
              <a:t>intelligent </a:t>
            </a:r>
            <a:r>
              <a:rPr kumimoji="0" lang="en-US" altLang="en-US" sz="2800" dirty="0">
                <a:latin typeface="Palatino"/>
                <a:cs typeface="Palatino"/>
              </a:rPr>
              <a:t>animals have increased </a:t>
            </a:r>
            <a:r>
              <a:rPr kumimoji="0" lang="ja-JP" altLang="en-US" sz="2800" dirty="0">
                <a:latin typeface="Palatino"/>
                <a:cs typeface="Palatino"/>
              </a:rPr>
              <a:t>“</a:t>
            </a:r>
            <a:r>
              <a:rPr kumimoji="0" lang="en-US" altLang="en-US" sz="2800" dirty="0">
                <a:latin typeface="Palatino"/>
                <a:cs typeface="Palatino"/>
              </a:rPr>
              <a:t>uncommitted</a:t>
            </a:r>
            <a:r>
              <a:rPr kumimoji="0" lang="ja-JP" altLang="en-US" sz="2800" dirty="0">
                <a:latin typeface="Palatino"/>
                <a:cs typeface="Palatino"/>
              </a:rPr>
              <a:t>”</a:t>
            </a:r>
            <a:r>
              <a:rPr kumimoji="0" lang="en-US" altLang="en-US" sz="2800" dirty="0">
                <a:latin typeface="Palatino"/>
                <a:cs typeface="Palatino"/>
              </a:rPr>
              <a:t> or association areas of the cortex</a:t>
            </a:r>
          </a:p>
        </p:txBody>
      </p:sp>
      <p:pic>
        <p:nvPicPr>
          <p:cNvPr id="93189" name="Picture 5" descr="D:\Art\ch02\jpg\figure 0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61200" cy="1143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000000"/>
                </a:solidFill>
                <a:latin typeface="Palatino"/>
                <a:cs typeface="Palatino"/>
              </a:rPr>
              <a:t>Language</a:t>
            </a:r>
            <a:endParaRPr lang="en-US" altLang="en-US" sz="48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kumimoji="0" lang="en-US" altLang="en-US" dirty="0">
                <a:solidFill>
                  <a:srgbClr val="6600CC"/>
                </a:solidFill>
                <a:latin typeface="Palatino"/>
                <a:cs typeface="Palatino"/>
              </a:rPr>
              <a:t>Aphasia</a:t>
            </a:r>
            <a:endParaRPr kumimoji="0" lang="en-US" altLang="en-US" dirty="0">
              <a:latin typeface="Palatino"/>
              <a:cs typeface="Palatino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I</a:t>
            </a:r>
            <a:r>
              <a:rPr kumimoji="0" lang="en-US" altLang="en-US" dirty="0" smtClean="0">
                <a:latin typeface="Palatino"/>
                <a:cs typeface="Palatino"/>
              </a:rPr>
              <a:t>mpairment </a:t>
            </a:r>
            <a:r>
              <a:rPr kumimoji="0" lang="en-US" altLang="en-US" dirty="0">
                <a:latin typeface="Palatino"/>
                <a:cs typeface="Palatino"/>
              </a:rPr>
              <a:t>of language, usually caused by left hemisphere damage either to Broca</a:t>
            </a:r>
            <a:r>
              <a:rPr kumimoji="0" lang="ja-JP" altLang="en-US" dirty="0">
                <a:latin typeface="Palatino"/>
                <a:cs typeface="Palatino"/>
              </a:rPr>
              <a:t>’</a:t>
            </a:r>
            <a:r>
              <a:rPr kumimoji="0" lang="en-US" altLang="en-US" dirty="0">
                <a:latin typeface="Palatino"/>
                <a:cs typeface="Palatino"/>
              </a:rPr>
              <a:t>s area (impairing speaking) or to Wernicke</a:t>
            </a:r>
            <a:r>
              <a:rPr kumimoji="0" lang="ja-JP" altLang="en-US" dirty="0">
                <a:latin typeface="Palatino"/>
                <a:cs typeface="Palatino"/>
              </a:rPr>
              <a:t>’</a:t>
            </a:r>
            <a:r>
              <a:rPr kumimoji="0" lang="en-US" altLang="en-US" dirty="0">
                <a:latin typeface="Palatino"/>
                <a:cs typeface="Palatino"/>
              </a:rPr>
              <a:t>s area (impairing understanding)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kumimoji="0" lang="en-US" altLang="en-US" dirty="0">
                <a:solidFill>
                  <a:srgbClr val="6600CC"/>
                </a:solidFill>
                <a:latin typeface="Palatino"/>
                <a:cs typeface="Palatino"/>
              </a:rPr>
              <a:t>Broca</a:t>
            </a:r>
            <a:r>
              <a:rPr kumimoji="0" lang="ja-JP" altLang="en-US" dirty="0">
                <a:solidFill>
                  <a:srgbClr val="6600CC"/>
                </a:solidFill>
                <a:latin typeface="Palatino"/>
                <a:cs typeface="Palatino"/>
              </a:rPr>
              <a:t>’</a:t>
            </a:r>
            <a:r>
              <a:rPr kumimoji="0" lang="en-US" altLang="en-US" dirty="0">
                <a:solidFill>
                  <a:srgbClr val="6600CC"/>
                </a:solidFill>
                <a:latin typeface="Palatino"/>
                <a:cs typeface="Palatino"/>
              </a:rPr>
              <a:t>s Area</a:t>
            </a:r>
            <a:r>
              <a:rPr kumimoji="0" lang="en-US" altLang="en-US" dirty="0">
                <a:latin typeface="Palatino"/>
                <a:cs typeface="Palatino"/>
              </a:rPr>
              <a:t>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A</a:t>
            </a:r>
            <a:r>
              <a:rPr kumimoji="0" lang="en-US" altLang="en-US" dirty="0" smtClean="0">
                <a:latin typeface="Palatino"/>
                <a:cs typeface="Palatino"/>
              </a:rPr>
              <a:t>n </a:t>
            </a:r>
            <a:r>
              <a:rPr kumimoji="0" lang="en-US" altLang="en-US" dirty="0">
                <a:latin typeface="Palatino"/>
                <a:cs typeface="Palatino"/>
              </a:rPr>
              <a:t>area of the left frontal lobe that directs the muscle movements involved in speech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kumimoji="0" lang="en-US" altLang="en-US" dirty="0">
                <a:solidFill>
                  <a:srgbClr val="6600CC"/>
                </a:solidFill>
                <a:latin typeface="Palatino"/>
                <a:cs typeface="Palatino"/>
              </a:rPr>
              <a:t>Wernicke</a:t>
            </a:r>
            <a:r>
              <a:rPr kumimoji="0" lang="ja-JP" altLang="en-US" dirty="0">
                <a:solidFill>
                  <a:srgbClr val="6600CC"/>
                </a:solidFill>
                <a:latin typeface="Palatino"/>
                <a:cs typeface="Palatino"/>
              </a:rPr>
              <a:t>’</a:t>
            </a:r>
            <a:r>
              <a:rPr kumimoji="0" lang="en-US" altLang="en-US" dirty="0">
                <a:solidFill>
                  <a:srgbClr val="6600CC"/>
                </a:solidFill>
                <a:latin typeface="Palatino"/>
                <a:cs typeface="Palatino"/>
              </a:rPr>
              <a:t>s Area</a:t>
            </a:r>
            <a:r>
              <a:rPr kumimoji="0" lang="en-US" altLang="en-US" dirty="0">
                <a:latin typeface="Palatino"/>
                <a:cs typeface="Palatino"/>
              </a:rPr>
              <a:t>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A</a:t>
            </a:r>
            <a:r>
              <a:rPr kumimoji="0" lang="en-US" altLang="en-US" dirty="0" smtClean="0">
                <a:latin typeface="Palatino"/>
                <a:cs typeface="Palatino"/>
              </a:rPr>
              <a:t>n </a:t>
            </a:r>
            <a:r>
              <a:rPr kumimoji="0" lang="en-US" altLang="en-US" dirty="0">
                <a:latin typeface="Palatino"/>
                <a:cs typeface="Palatino"/>
              </a:rPr>
              <a:t>area of the left temporal lobe involved in language comprehension and expression</a:t>
            </a:r>
          </a:p>
        </p:txBody>
      </p:sp>
    </p:spTree>
    <p:extLst>
      <p:ext uri="{BB962C8B-B14F-4D97-AF65-F5344CB8AC3E}">
        <p14:creationId xmlns:p14="http://schemas.microsoft.com/office/powerpoint/2010/main" val="42181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000000"/>
                </a:solidFill>
                <a:latin typeface="Palatino"/>
                <a:cs typeface="Palatino"/>
              </a:rPr>
              <a:t>Specialization and Integration</a:t>
            </a:r>
            <a:endParaRPr lang="en-US" altLang="en-US" sz="3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15240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kumimoji="0" lang="en-US" altLang="en-US" sz="2800" dirty="0">
                <a:latin typeface="Palatino"/>
                <a:cs typeface="Palatino"/>
              </a:rPr>
              <a:t>Brain activity when hearing, seeing, and speaking words</a:t>
            </a:r>
          </a:p>
        </p:txBody>
      </p:sp>
      <p:pic>
        <p:nvPicPr>
          <p:cNvPr id="6" name="Picture 6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296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28600"/>
            <a:ext cx="8313615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 smtClean="0">
                <a:solidFill>
                  <a:srgbClr val="000000"/>
                </a:solidFill>
                <a:latin typeface="Palatino"/>
                <a:cs typeface="Palatino"/>
              </a:rPr>
              <a:t>Brain is Divided into Two Hemispheres</a:t>
            </a:r>
            <a:endParaRPr lang="en-US" altLang="en-US" sz="54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8462" y="1905000"/>
            <a:ext cx="3575538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>
                <a:solidFill>
                  <a:srgbClr val="6600CC"/>
                </a:solidFill>
                <a:latin typeface="Palatino"/>
                <a:cs typeface="Palatino"/>
              </a:rPr>
              <a:t>C</a:t>
            </a:r>
            <a:r>
              <a:rPr kumimoji="0" lang="en-US" altLang="en-US" dirty="0">
                <a:solidFill>
                  <a:srgbClr val="6600CC"/>
                </a:solidFill>
                <a:latin typeface="Palatino"/>
                <a:cs typeface="Palatino"/>
              </a:rPr>
              <a:t>orpus Callosum</a:t>
            </a:r>
            <a:endParaRPr kumimoji="0" lang="en-US" altLang="en-US" sz="3600" dirty="0">
              <a:latin typeface="Palatino"/>
              <a:cs typeface="Palatino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L</a:t>
            </a:r>
            <a:r>
              <a:rPr kumimoji="0" lang="en-US" altLang="en-US" dirty="0" smtClean="0">
                <a:latin typeface="Palatino"/>
                <a:cs typeface="Palatino"/>
              </a:rPr>
              <a:t>arge </a:t>
            </a:r>
            <a:r>
              <a:rPr kumimoji="0" lang="en-US" altLang="en-US" dirty="0">
                <a:latin typeface="Palatino"/>
                <a:cs typeface="Palatino"/>
              </a:rPr>
              <a:t>band of neural fibers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C</a:t>
            </a:r>
            <a:r>
              <a:rPr kumimoji="0" lang="en-US" altLang="en-US" dirty="0" smtClean="0">
                <a:latin typeface="Palatino"/>
                <a:cs typeface="Palatino"/>
              </a:rPr>
              <a:t>onnects </a:t>
            </a:r>
            <a:r>
              <a:rPr kumimoji="0" lang="en-US" altLang="en-US" dirty="0">
                <a:latin typeface="Palatino"/>
                <a:cs typeface="Palatino"/>
              </a:rPr>
              <a:t>the two brain hemispheres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C</a:t>
            </a:r>
            <a:r>
              <a:rPr kumimoji="0" lang="en-US" altLang="en-US" dirty="0" smtClean="0">
                <a:latin typeface="Palatino"/>
                <a:cs typeface="Palatino"/>
              </a:rPr>
              <a:t>arries </a:t>
            </a:r>
            <a:r>
              <a:rPr kumimoji="0" lang="en-US" altLang="en-US" dirty="0">
                <a:latin typeface="Palatino"/>
                <a:cs typeface="Palatino"/>
              </a:rPr>
              <a:t>messages between the hemispheres</a:t>
            </a:r>
            <a:endParaRPr kumimoji="0" lang="en-US" altLang="en-US" sz="3200" dirty="0">
              <a:latin typeface="Palatino"/>
              <a:cs typeface="Palatino"/>
            </a:endParaRP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0" y="1776413"/>
            <a:ext cx="5900615" cy="5081587"/>
            <a:chOff x="0" y="1262"/>
            <a:chExt cx="3696" cy="2822"/>
          </a:xfrm>
        </p:grpSpPr>
        <p:pic>
          <p:nvPicPr>
            <p:cNvPr id="98309" name="Picture 5" descr="C:\myers\pics\2-25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4"/>
              <a:ext cx="3696" cy="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10" name="Text Box 6"/>
            <p:cNvSpPr txBox="1">
              <a:spLocks noChangeArrowheads="1"/>
            </p:cNvSpPr>
            <p:nvPr/>
          </p:nvSpPr>
          <p:spPr bwMode="auto">
            <a:xfrm>
              <a:off x="1188" y="1262"/>
              <a:ext cx="1236" cy="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dirty="0">
                  <a:latin typeface="Palatino"/>
                  <a:cs typeface="Palatino"/>
                </a:rPr>
                <a:t>Corpus callosum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2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1" y="852854"/>
            <a:ext cx="3907692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000000"/>
                </a:solidFill>
                <a:latin typeface="Palatino"/>
                <a:cs typeface="Palatino"/>
              </a:rPr>
              <a:t>Our Divided Brain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123" y="2305538"/>
            <a:ext cx="3489570" cy="4107474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kumimoji="0" lang="en-US" altLang="en-US" dirty="0">
                <a:latin typeface="Palatino"/>
                <a:cs typeface="Palatino"/>
              </a:rPr>
              <a:t>The information highway from the eye to the brain</a:t>
            </a:r>
          </a:p>
          <a:p>
            <a:endParaRPr kumimoji="0" lang="en-US" altLang="en-US" dirty="0">
              <a:solidFill>
                <a:srgbClr val="FF0000"/>
              </a:solidFill>
              <a:latin typeface="Palatino"/>
              <a:cs typeface="Palatino"/>
            </a:endParaRPr>
          </a:p>
        </p:txBody>
      </p:sp>
      <p:pic>
        <p:nvPicPr>
          <p:cNvPr id="99333" name="Picture 5" descr="D:\Art\ch02\jpg\figure 02-26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6" y="316523"/>
            <a:ext cx="5040922" cy="60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Main Brain Regions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8646" cy="4525963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Brainstem</a:t>
            </a:r>
          </a:p>
          <a:p>
            <a:r>
              <a:rPr lang="en-US" dirty="0" smtClean="0">
                <a:latin typeface="Palatino"/>
                <a:cs typeface="Palatino"/>
              </a:rPr>
              <a:t>Thalamus</a:t>
            </a:r>
          </a:p>
          <a:p>
            <a:r>
              <a:rPr lang="en-US" dirty="0" smtClean="0">
                <a:latin typeface="Palatino"/>
                <a:cs typeface="Palatino"/>
              </a:rPr>
              <a:t>Cerebellum</a:t>
            </a:r>
          </a:p>
          <a:p>
            <a:r>
              <a:rPr lang="en-US" dirty="0" smtClean="0">
                <a:latin typeface="Palatino"/>
                <a:cs typeface="Palatino"/>
              </a:rPr>
              <a:t>Limbic System</a:t>
            </a:r>
          </a:p>
          <a:p>
            <a:r>
              <a:rPr lang="en-US" dirty="0" smtClean="0">
                <a:latin typeface="Palatino"/>
                <a:cs typeface="Palatino"/>
              </a:rPr>
              <a:t>Cerebrum and Cerebral Cortex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PartsofBrai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22" y="1797538"/>
            <a:ext cx="5373077" cy="43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228600"/>
            <a:ext cx="6985000" cy="11430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  <a:latin typeface="Palatino"/>
                <a:cs typeface="Palatino"/>
              </a:rPr>
              <a:t>Split Brain</a:t>
            </a:r>
            <a:endParaRPr lang="en-US" altLang="en-US" sz="3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905000"/>
            <a:ext cx="4419600" cy="49530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kumimoji="0" lang="en-US" altLang="en-US" dirty="0">
                <a:latin typeface="Palatino"/>
                <a:cs typeface="Palatino"/>
              </a:rPr>
              <a:t>a condition in which the two hemispheres of the brain are isolated by cutting the connecting fibers (mainly those of the corpus callosum) between them</a:t>
            </a:r>
            <a:endParaRPr kumimoji="0" lang="en-US" altLang="en-US" sz="3600" dirty="0">
              <a:solidFill>
                <a:srgbClr val="FF0000"/>
              </a:solidFill>
              <a:latin typeface="Palatino"/>
              <a:cs typeface="Palatino"/>
            </a:endParaRPr>
          </a:p>
        </p:txBody>
      </p:sp>
      <p:pic>
        <p:nvPicPr>
          <p:cNvPr id="100357" name="Picture 5" descr="D:\Art\ch02\jpg\figure 02-25-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1925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615" y="228600"/>
            <a:ext cx="7218485" cy="11430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00"/>
                </a:solidFill>
                <a:latin typeface="Palatino"/>
                <a:cs typeface="Palatino"/>
              </a:rPr>
              <a:t>Split Brain</a:t>
            </a:r>
            <a:endParaRPr lang="en-US" altLang="en-US" sz="3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7200"/>
            <a:ext cx="7848600" cy="464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12725" y="5675313"/>
            <a:ext cx="2114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 b="1">
                <a:latin typeface="Palatino"/>
                <a:cs typeface="Palatino"/>
              </a:rPr>
              <a:t>“</a:t>
            </a:r>
            <a:r>
              <a:rPr lang="en-US" sz="1800" b="1" dirty="0">
                <a:latin typeface="Palatino"/>
                <a:cs typeface="Palatino"/>
              </a:rPr>
              <a:t>Look at the dot.</a:t>
            </a:r>
            <a:r>
              <a:rPr lang="ja-JP" altLang="en-US" sz="1800" b="1">
                <a:latin typeface="Palatino"/>
                <a:cs typeface="Palatino"/>
              </a:rPr>
              <a:t>”</a:t>
            </a:r>
            <a:endParaRPr lang="en-US" b="1" dirty="0">
              <a:latin typeface="Palatino"/>
              <a:cs typeface="Palatino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590800" y="5638800"/>
            <a:ext cx="2819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Palatino"/>
                <a:cs typeface="Palatino"/>
              </a:rPr>
              <a:t>Two words separated</a:t>
            </a:r>
          </a:p>
          <a:p>
            <a:r>
              <a:rPr lang="en-US" sz="1800" b="1" dirty="0">
                <a:latin typeface="Palatino"/>
                <a:cs typeface="Palatino"/>
              </a:rPr>
              <a:t>by a dot are </a:t>
            </a:r>
          </a:p>
          <a:p>
            <a:r>
              <a:rPr lang="en-US" sz="1800" b="1" dirty="0">
                <a:latin typeface="Palatino"/>
                <a:cs typeface="Palatino"/>
              </a:rPr>
              <a:t>momentarily projected.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800600" y="1824038"/>
            <a:ext cx="16078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 b="1" dirty="0">
                <a:latin typeface="Palatino"/>
                <a:cs typeface="Palatino"/>
              </a:rPr>
              <a:t>“</a:t>
            </a:r>
            <a:r>
              <a:rPr lang="en-US" sz="1800" b="1" dirty="0">
                <a:latin typeface="Palatino"/>
                <a:cs typeface="Palatino"/>
              </a:rPr>
              <a:t>What word</a:t>
            </a:r>
          </a:p>
          <a:p>
            <a:r>
              <a:rPr lang="en-US" sz="1800" b="1" dirty="0">
                <a:latin typeface="Palatino"/>
                <a:cs typeface="Palatino"/>
              </a:rPr>
              <a:t>did you see?</a:t>
            </a:r>
            <a:r>
              <a:rPr lang="ja-JP" altLang="en-US" sz="1800" b="1" dirty="0">
                <a:latin typeface="Palatino"/>
                <a:cs typeface="Palatino"/>
              </a:rPr>
              <a:t>”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334000" y="2667000"/>
            <a:ext cx="12954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Palatino"/>
              <a:cs typeface="Palatino"/>
            </a:endParaRP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57150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alatino"/>
              <a:cs typeface="Palatino"/>
            </a:endParaRP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5715000" y="4648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alatino"/>
              <a:cs typeface="Palatino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775325" y="39227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Palatino"/>
                <a:cs typeface="Palatino"/>
              </a:rPr>
              <a:t>or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334000" y="4724400"/>
            <a:ext cx="1416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 b="1" dirty="0">
                <a:latin typeface="Palatino"/>
                <a:cs typeface="Palatino"/>
              </a:rPr>
              <a:t>“</a:t>
            </a:r>
            <a:r>
              <a:rPr lang="en-US" sz="1800" b="1" dirty="0">
                <a:latin typeface="Palatino"/>
                <a:cs typeface="Palatino"/>
              </a:rPr>
              <a:t>Point with</a:t>
            </a:r>
          </a:p>
          <a:p>
            <a:r>
              <a:rPr lang="en-US" sz="1800" b="1" dirty="0">
                <a:latin typeface="Palatino"/>
                <a:cs typeface="Palatino"/>
              </a:rPr>
              <a:t>your left </a:t>
            </a:r>
          </a:p>
          <a:p>
            <a:r>
              <a:rPr lang="en-US" sz="1800" b="1" dirty="0">
                <a:latin typeface="Palatino"/>
                <a:cs typeface="Palatino"/>
              </a:rPr>
              <a:t>hand to the</a:t>
            </a:r>
          </a:p>
          <a:p>
            <a:r>
              <a:rPr lang="en-US" sz="1800" b="1" dirty="0">
                <a:latin typeface="Palatino"/>
                <a:cs typeface="Palatino"/>
              </a:rPr>
              <a:t>word you </a:t>
            </a:r>
          </a:p>
          <a:p>
            <a:r>
              <a:rPr lang="en-US" sz="1800" b="1" dirty="0">
                <a:latin typeface="Palatino"/>
                <a:cs typeface="Palatino"/>
              </a:rPr>
              <a:t>saw.</a:t>
            </a:r>
            <a:r>
              <a:rPr lang="ja-JP" altLang="en-US" sz="1800" b="1" dirty="0">
                <a:latin typeface="Palatino"/>
                <a:cs typeface="Palatino"/>
              </a:rPr>
              <a:t>”</a:t>
            </a:r>
            <a:endParaRPr lang="en-US" sz="1800" b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219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4DF6-F479-7A4C-8099-FB87606CF9FC}" type="slidenum">
              <a:rPr lang="en-US">
                <a:latin typeface="Palatino"/>
                <a:cs typeface="Palatino"/>
              </a:rPr>
              <a:pPr/>
              <a:t>22</a:t>
            </a:fld>
            <a:endParaRPr lang="en-US">
              <a:latin typeface="Palatino"/>
              <a:cs typeface="Palatino"/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"/>
                <a:cs typeface="Palatino"/>
              </a:rPr>
              <a:t>Non-Split Brains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600075" y="1600200"/>
            <a:ext cx="792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tabLst>
                <a:tab pos="0" algn="l"/>
              </a:tabLst>
            </a:pPr>
            <a:r>
              <a:rPr lang="en-US" sz="2800" dirty="0">
                <a:latin typeface="Palatino"/>
                <a:cs typeface="Palatino"/>
              </a:rPr>
              <a:t>People with intact brains also show left-right hemispheric differences in mental abilities.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tabLst>
                <a:tab pos="0" algn="l"/>
              </a:tabLst>
            </a:pPr>
            <a:endParaRPr lang="en-US" sz="2800" dirty="0">
              <a:latin typeface="Palatino"/>
              <a:cs typeface="Palatino"/>
            </a:endParaRPr>
          </a:p>
          <a:p>
            <a:pPr algn="ctr">
              <a:spcBef>
                <a:spcPct val="20000"/>
              </a:spcBef>
              <a:buFont typeface="Wingdings" charset="0"/>
              <a:buNone/>
              <a:tabLst>
                <a:tab pos="0" algn="l"/>
              </a:tabLst>
            </a:pPr>
            <a:r>
              <a:rPr lang="en-US" sz="2800">
                <a:latin typeface="Palatino"/>
                <a:cs typeface="Palatino"/>
              </a:rPr>
              <a:t>A number of brain scan studies show normal individuals engage their right brain when completing a perceptual task and their left brain when carrying out a linguistic task. </a:t>
            </a:r>
            <a:endParaRPr lang="en-US" sz="2800">
              <a:solidFill>
                <a:srgbClr val="FF000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2023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519" y="228600"/>
            <a:ext cx="6985000" cy="1143000"/>
          </a:xfrm>
        </p:spPr>
        <p:txBody>
          <a:bodyPr/>
          <a:lstStyle/>
          <a:p>
            <a:r>
              <a:rPr lang="en-US" altLang="en-US" sz="4400" dirty="0">
                <a:solidFill>
                  <a:srgbClr val="000000"/>
                </a:solidFill>
                <a:latin typeface="Palatino"/>
                <a:cs typeface="Palatino"/>
              </a:rPr>
              <a:t>Disappearing Southpaws</a:t>
            </a:r>
            <a:endParaRPr lang="en-US" altLang="en-US" sz="3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10668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kumimoji="0" lang="en-US" altLang="en-US" sz="2400" dirty="0">
                <a:latin typeface="Palatino"/>
                <a:cs typeface="Palatino"/>
              </a:rPr>
              <a:t>The percentage of left-handers decreases sharply in samples of older people (adapted from Coren, 1993).</a:t>
            </a:r>
          </a:p>
          <a:p>
            <a:endParaRPr kumimoji="0" lang="en-US" altLang="en-US" sz="2400" dirty="0">
              <a:latin typeface="Palatino"/>
              <a:cs typeface="Palatino"/>
            </a:endParaRPr>
          </a:p>
          <a:p>
            <a:endParaRPr kumimoji="0" lang="en-US" altLang="en-US" sz="2400" dirty="0">
              <a:latin typeface="Palatino"/>
              <a:cs typeface="Palatino"/>
            </a:endParaRPr>
          </a:p>
          <a:p>
            <a:endParaRPr kumimoji="0" lang="en-US" altLang="en-US" sz="2400" dirty="0">
              <a:latin typeface="Palatino"/>
              <a:cs typeface="Palatino"/>
            </a:endParaRPr>
          </a:p>
          <a:p>
            <a:endParaRPr kumimoji="0" lang="en-US" altLang="en-US" sz="2400" dirty="0">
              <a:latin typeface="Palatino"/>
              <a:cs typeface="Palatino"/>
            </a:endParaRPr>
          </a:p>
          <a:p>
            <a:endParaRPr kumimoji="0" lang="en-US" altLang="en-US" sz="3600" dirty="0">
              <a:solidFill>
                <a:srgbClr val="FF0000"/>
              </a:solidFill>
              <a:latin typeface="Palatino"/>
              <a:cs typeface="Palatino"/>
            </a:endParaRP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228600" y="2895600"/>
            <a:ext cx="8229600" cy="3756025"/>
            <a:chOff x="144" y="1824"/>
            <a:chExt cx="5184" cy="2511"/>
          </a:xfrm>
        </p:grpSpPr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1776" y="1824"/>
              <a:ext cx="3504" cy="2064"/>
            </a:xfrm>
            <a:prstGeom prst="rect">
              <a:avLst/>
            </a:prstGeom>
            <a:solidFill>
              <a:srgbClr val="FFF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06" name="Line 6"/>
            <p:cNvSpPr>
              <a:spLocks noChangeShapeType="1"/>
            </p:cNvSpPr>
            <p:nvPr/>
          </p:nvSpPr>
          <p:spPr bwMode="auto">
            <a:xfrm>
              <a:off x="1824" y="3888"/>
              <a:ext cx="35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07" name="Line 7"/>
            <p:cNvSpPr>
              <a:spLocks noChangeShapeType="1"/>
            </p:cNvSpPr>
            <p:nvPr/>
          </p:nvSpPr>
          <p:spPr bwMode="auto">
            <a:xfrm>
              <a:off x="1824" y="1824"/>
              <a:ext cx="35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08" name="Line 8"/>
            <p:cNvSpPr>
              <a:spLocks noChangeShapeType="1"/>
            </p:cNvSpPr>
            <p:nvPr/>
          </p:nvSpPr>
          <p:spPr bwMode="auto">
            <a:xfrm>
              <a:off x="1824" y="20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09" name="Line 9"/>
            <p:cNvSpPr>
              <a:spLocks noChangeShapeType="1"/>
            </p:cNvSpPr>
            <p:nvPr/>
          </p:nvSpPr>
          <p:spPr bwMode="auto">
            <a:xfrm>
              <a:off x="1824" y="235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>
              <a:off x="1824" y="25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>
              <a:off x="1824" y="288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>
              <a:off x="1824" y="312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>
              <a:off x="1824" y="340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4" name="Line 14"/>
            <p:cNvSpPr>
              <a:spLocks noChangeShapeType="1"/>
            </p:cNvSpPr>
            <p:nvPr/>
          </p:nvSpPr>
          <p:spPr bwMode="auto">
            <a:xfrm>
              <a:off x="1824" y="364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>
              <a:off x="1824" y="1824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>
              <a:off x="4896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7" name="Line 17"/>
            <p:cNvSpPr>
              <a:spLocks noChangeShapeType="1"/>
            </p:cNvSpPr>
            <p:nvPr/>
          </p:nvSpPr>
          <p:spPr bwMode="auto">
            <a:xfrm>
              <a:off x="2208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>
              <a:off x="2592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>
              <a:off x="2976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0" name="Line 20"/>
            <p:cNvSpPr>
              <a:spLocks noChangeShapeType="1"/>
            </p:cNvSpPr>
            <p:nvPr/>
          </p:nvSpPr>
          <p:spPr bwMode="auto">
            <a:xfrm>
              <a:off x="3360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>
              <a:off x="3744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2" name="Line 22"/>
            <p:cNvSpPr>
              <a:spLocks noChangeShapeType="1"/>
            </p:cNvSpPr>
            <p:nvPr/>
          </p:nvSpPr>
          <p:spPr bwMode="auto">
            <a:xfrm>
              <a:off x="4128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3" name="Line 23"/>
            <p:cNvSpPr>
              <a:spLocks noChangeShapeType="1"/>
            </p:cNvSpPr>
            <p:nvPr/>
          </p:nvSpPr>
          <p:spPr bwMode="auto">
            <a:xfrm>
              <a:off x="4512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4" name="Line 24"/>
            <p:cNvSpPr>
              <a:spLocks noChangeShapeType="1"/>
            </p:cNvSpPr>
            <p:nvPr/>
          </p:nvSpPr>
          <p:spPr bwMode="auto">
            <a:xfrm>
              <a:off x="2208" y="2016"/>
              <a:ext cx="384" cy="24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 flipV="1">
              <a:off x="2592" y="2112"/>
              <a:ext cx="384" cy="144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6" name="Line 26"/>
            <p:cNvSpPr>
              <a:spLocks noChangeShapeType="1"/>
            </p:cNvSpPr>
            <p:nvPr/>
          </p:nvSpPr>
          <p:spPr bwMode="auto">
            <a:xfrm>
              <a:off x="2976" y="2112"/>
              <a:ext cx="384" cy="48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7" name="Line 27"/>
            <p:cNvSpPr>
              <a:spLocks noChangeShapeType="1"/>
            </p:cNvSpPr>
            <p:nvPr/>
          </p:nvSpPr>
          <p:spPr bwMode="auto">
            <a:xfrm>
              <a:off x="3360" y="2592"/>
              <a:ext cx="384" cy="72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8" name="Line 28"/>
            <p:cNvSpPr>
              <a:spLocks noChangeShapeType="1"/>
            </p:cNvSpPr>
            <p:nvPr/>
          </p:nvSpPr>
          <p:spPr bwMode="auto">
            <a:xfrm flipV="1">
              <a:off x="3744" y="3168"/>
              <a:ext cx="384" cy="144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29" name="Line 29"/>
            <p:cNvSpPr>
              <a:spLocks noChangeShapeType="1"/>
            </p:cNvSpPr>
            <p:nvPr/>
          </p:nvSpPr>
          <p:spPr bwMode="auto">
            <a:xfrm>
              <a:off x="4128" y="3168"/>
              <a:ext cx="384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>
              <a:off x="4512" y="3168"/>
              <a:ext cx="384" cy="72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31" name="Text Box 31"/>
            <p:cNvSpPr txBox="1">
              <a:spLocks noChangeArrowheads="1"/>
            </p:cNvSpPr>
            <p:nvPr/>
          </p:nvSpPr>
          <p:spPr bwMode="auto">
            <a:xfrm>
              <a:off x="3792" y="2448"/>
              <a:ext cx="1304" cy="61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Palatino"/>
                  <a:cs typeface="Palatino"/>
                </a:rPr>
                <a:t>The percentage of </a:t>
              </a:r>
            </a:p>
            <a:p>
              <a:r>
                <a:rPr lang="en-US" sz="1800" b="1" dirty="0">
                  <a:latin typeface="Palatino"/>
                  <a:cs typeface="Palatino"/>
                </a:rPr>
                <a:t>lefties sharply</a:t>
              </a:r>
            </a:p>
            <a:p>
              <a:r>
                <a:rPr lang="en-US" sz="1800" b="1" dirty="0">
                  <a:latin typeface="Palatino"/>
                  <a:cs typeface="Palatino"/>
                </a:rPr>
                <a:t>declines with age</a:t>
              </a:r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102432" name="Text Box 32"/>
            <p:cNvSpPr txBox="1">
              <a:spLocks noChangeArrowheads="1"/>
            </p:cNvSpPr>
            <p:nvPr/>
          </p:nvSpPr>
          <p:spPr bwMode="auto">
            <a:xfrm>
              <a:off x="2054" y="3912"/>
              <a:ext cx="309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Palatino"/>
                  <a:cs typeface="Palatino"/>
                </a:rPr>
                <a:t>10      20      30      40     50      60      70     80      90</a:t>
              </a:r>
            </a:p>
          </p:txBody>
        </p:sp>
        <p:sp>
          <p:nvSpPr>
            <p:cNvPr id="102433" name="Text Box 33"/>
            <p:cNvSpPr txBox="1">
              <a:spLocks noChangeArrowheads="1"/>
            </p:cNvSpPr>
            <p:nvPr/>
          </p:nvSpPr>
          <p:spPr bwMode="auto">
            <a:xfrm>
              <a:off x="2976" y="4070"/>
              <a:ext cx="106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Palatino"/>
                  <a:cs typeface="Palatino"/>
                </a:rPr>
                <a:t>Age in years</a:t>
              </a:r>
            </a:p>
          </p:txBody>
        </p:sp>
        <p:sp>
          <p:nvSpPr>
            <p:cNvPr id="102434" name="Text Box 34"/>
            <p:cNvSpPr txBox="1">
              <a:spLocks noChangeArrowheads="1"/>
            </p:cNvSpPr>
            <p:nvPr/>
          </p:nvSpPr>
          <p:spPr bwMode="auto">
            <a:xfrm>
              <a:off x="1430" y="1873"/>
              <a:ext cx="404" cy="2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14%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 12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 10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  8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  6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  4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  2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Palatino"/>
                  <a:cs typeface="Palatino"/>
                </a:rPr>
                <a:t>  0</a:t>
              </a:r>
            </a:p>
          </p:txBody>
        </p:sp>
        <p:sp>
          <p:nvSpPr>
            <p:cNvPr id="102435" name="Text Box 35"/>
            <p:cNvSpPr txBox="1">
              <a:spLocks noChangeArrowheads="1"/>
            </p:cNvSpPr>
            <p:nvPr/>
          </p:nvSpPr>
          <p:spPr bwMode="auto">
            <a:xfrm>
              <a:off x="144" y="1872"/>
              <a:ext cx="1343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Palatino"/>
                  <a:cs typeface="Palatino"/>
                </a:rPr>
                <a:t>Percentage of</a:t>
              </a:r>
            </a:p>
            <a:p>
              <a:pPr algn="r"/>
              <a:r>
                <a:rPr lang="en-US" sz="2000" b="1" dirty="0">
                  <a:latin typeface="Palatino"/>
                  <a:cs typeface="Palatino"/>
                </a:rPr>
                <a:t>left-handedness</a:t>
              </a:r>
              <a:endParaRPr lang="en-US" dirty="0"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1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599" y="52754"/>
            <a:ext cx="8720015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400" dirty="0">
                <a:latin typeface="Palatino"/>
                <a:cs typeface="Palatino"/>
              </a:rPr>
              <a:t>Brain Structures and their Functions</a:t>
            </a:r>
            <a:endParaRPr lang="en-US" altLang="en-US" sz="3600" dirty="0">
              <a:latin typeface="Palatino"/>
              <a:cs typeface="Palatino"/>
            </a:endParaRPr>
          </a:p>
        </p:txBody>
      </p:sp>
      <p:pic>
        <p:nvPicPr>
          <p:cNvPr id="103428" name="Picture 4" descr="D:\Art\ch02\jpg\figure 02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Electroencephalogram (EEG)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7" y="1600200"/>
            <a:ext cx="3800929" cy="5130800"/>
          </a:xfrm>
          <a:prstGeom prst="rect">
            <a:avLst/>
          </a:prstGeom>
        </p:spPr>
      </p:pic>
      <p:pic>
        <p:nvPicPr>
          <p:cNvPr id="5" name="Picture 4" descr="Brain-wa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1" y="1715879"/>
            <a:ext cx="4626428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846" y="222738"/>
            <a:ext cx="6985000" cy="1143000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000000"/>
                </a:solidFill>
                <a:latin typeface="Palatino"/>
                <a:cs typeface="Palatino"/>
              </a:rPr>
              <a:t>Imaging the Brain</a:t>
            </a:r>
            <a:endParaRPr lang="en-US" alt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385" y="1365738"/>
            <a:ext cx="8811846" cy="521872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kumimoji="0" lang="en-US" altLang="en-US" sz="2800" dirty="0">
                <a:solidFill>
                  <a:srgbClr val="0000FF"/>
                </a:solidFill>
                <a:latin typeface="Palatino"/>
                <a:cs typeface="Palatino"/>
              </a:rPr>
              <a:t>CT </a:t>
            </a: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(Computed </a:t>
            </a:r>
            <a:r>
              <a:rPr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T</a:t>
            </a: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omography</a:t>
            </a:r>
            <a:r>
              <a:rPr kumimoji="0" lang="en-US" altLang="en-US" sz="2800" dirty="0">
                <a:solidFill>
                  <a:srgbClr val="0000FF"/>
                </a:solidFill>
                <a:latin typeface="Palatino"/>
                <a:cs typeface="Palatino"/>
              </a:rPr>
              <a:t>) Scan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sz="2400" dirty="0">
                <a:latin typeface="Palatino"/>
                <a:cs typeface="Palatino"/>
              </a:rPr>
              <a:t>A</a:t>
            </a:r>
            <a:r>
              <a:rPr kumimoji="0" lang="en-US" altLang="en-US" sz="2400" dirty="0" smtClean="0">
                <a:latin typeface="Palatino"/>
                <a:cs typeface="Palatino"/>
              </a:rPr>
              <a:t> </a:t>
            </a:r>
            <a:r>
              <a:rPr kumimoji="0" lang="en-US" altLang="en-US" sz="2400" dirty="0">
                <a:latin typeface="Palatino"/>
                <a:cs typeface="Palatino"/>
              </a:rPr>
              <a:t>series of x-ray photographs taken from different angles and combined by computer into a composite representation of a slice through the </a:t>
            </a:r>
            <a:r>
              <a:rPr kumimoji="0" lang="en-US" altLang="en-US" sz="2400" dirty="0" smtClean="0">
                <a:latin typeface="Palatino"/>
                <a:cs typeface="Palatino"/>
              </a:rPr>
              <a:t>body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00FF"/>
              </a:solidFill>
              <a:latin typeface="Palatino"/>
              <a:cs typeface="Palatino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PET </a:t>
            </a: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(Positron </a:t>
            </a:r>
            <a:r>
              <a:rPr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E</a:t>
            </a: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mission </a:t>
            </a:r>
            <a:r>
              <a:rPr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T</a:t>
            </a: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omography</a:t>
            </a:r>
            <a:r>
              <a:rPr kumimoji="0" lang="en-US" altLang="en-US" sz="2800" dirty="0">
                <a:solidFill>
                  <a:srgbClr val="0000FF"/>
                </a:solidFill>
                <a:latin typeface="Palatino"/>
                <a:cs typeface="Palatino"/>
              </a:rPr>
              <a:t>) Scan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sz="2400" dirty="0" smtClean="0">
                <a:latin typeface="Palatino"/>
                <a:cs typeface="Palatino"/>
              </a:rPr>
              <a:t>A</a:t>
            </a:r>
            <a:r>
              <a:rPr kumimoji="0" lang="en-US" altLang="en-US" sz="2400" dirty="0" smtClean="0">
                <a:latin typeface="Palatino"/>
                <a:cs typeface="Palatino"/>
              </a:rPr>
              <a:t> </a:t>
            </a:r>
            <a:r>
              <a:rPr kumimoji="0" lang="en-US" altLang="en-US" sz="2400" dirty="0">
                <a:latin typeface="Palatino"/>
                <a:cs typeface="Palatino"/>
              </a:rPr>
              <a:t>visual display of brain activity that detects where a radioactive form of glucose goes while the brain performs a given </a:t>
            </a:r>
            <a:r>
              <a:rPr kumimoji="0" lang="en-US" altLang="en-US" sz="2400" dirty="0" smtClean="0">
                <a:latin typeface="Palatino"/>
                <a:cs typeface="Palatino"/>
              </a:rPr>
              <a:t>task</a:t>
            </a:r>
            <a:endParaRPr kumimoji="0" lang="en-US" altLang="en-US" sz="2400" dirty="0">
              <a:latin typeface="Palatino"/>
              <a:cs typeface="Palatino"/>
            </a:endParaRPr>
          </a:p>
        </p:txBody>
      </p:sp>
      <p:pic>
        <p:nvPicPr>
          <p:cNvPr id="2" name="Picture 1" descr="PET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21" y="4661485"/>
            <a:ext cx="2404755" cy="2168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6154" y="5099538"/>
            <a:ext cx="216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  <a:sym typeface="Wingdings"/>
              </a:rPr>
              <a:t> Image from a PET Scan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696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CAT Scan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puted_tomography_of_human_brain_-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Imaging the Brain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222"/>
            <a:ext cx="4846320" cy="52050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0" lang="en-US" altLang="en-US" sz="3600" dirty="0" smtClean="0">
                <a:solidFill>
                  <a:srgbClr val="0000FF"/>
                </a:solidFill>
                <a:latin typeface="Palatino"/>
                <a:cs typeface="Palatino"/>
              </a:rPr>
              <a:t>MRI (magnetic resonance imaging) 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Visual imaging technique that </a:t>
            </a:r>
            <a:r>
              <a:rPr kumimoji="0" lang="en-US" altLang="en-US" dirty="0" smtClean="0">
                <a:latin typeface="Palatino"/>
                <a:cs typeface="Palatino"/>
              </a:rPr>
              <a:t>uses </a:t>
            </a:r>
            <a:r>
              <a:rPr kumimoji="0" lang="en-US" altLang="en-US" dirty="0" smtClean="0">
                <a:latin typeface="Palatino"/>
                <a:cs typeface="Palatino"/>
              </a:rPr>
              <a:t>magnetic fields and radio waves </a:t>
            </a:r>
            <a:r>
              <a:rPr kumimoji="0" lang="en-US" altLang="en-US" dirty="0" smtClean="0">
                <a:latin typeface="Palatino"/>
                <a:cs typeface="Palatino"/>
              </a:rPr>
              <a:t>to distinguish </a:t>
            </a:r>
            <a:r>
              <a:rPr kumimoji="0" lang="en-US" altLang="en-US" dirty="0" smtClean="0">
                <a:latin typeface="Palatino"/>
                <a:cs typeface="Palatino"/>
              </a:rPr>
              <a:t>among different types of soft </a:t>
            </a:r>
            <a:r>
              <a:rPr kumimoji="0" lang="en-US" altLang="en-US" dirty="0" smtClean="0">
                <a:latin typeface="Palatino"/>
                <a:cs typeface="Palatino"/>
              </a:rPr>
              <a:t>tissue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Functional MRI </a:t>
            </a:r>
            <a:r>
              <a:rPr lang="en-US" dirty="0" smtClean="0">
                <a:latin typeface="Palatino"/>
                <a:cs typeface="Palatino"/>
              </a:rPr>
              <a:t>-&gt; Shows blood flow in the brain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5" name="Picture 4" descr="MRI-head-zoom-3826682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1600200"/>
            <a:ext cx="3840480" cy="38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76846" cy="1143000"/>
          </a:xfrm>
        </p:spPr>
        <p:txBody>
          <a:bodyPr/>
          <a:lstStyle/>
          <a:p>
            <a:r>
              <a:rPr lang="en-US" altLang="en-US" sz="4400" dirty="0">
                <a:solidFill>
                  <a:srgbClr val="000000"/>
                </a:solidFill>
                <a:latin typeface="Palatino"/>
                <a:cs typeface="Palatino"/>
              </a:rPr>
              <a:t>Brain</a:t>
            </a:r>
            <a:r>
              <a:rPr lang="en-US" altLang="en-US" sz="4400" dirty="0">
                <a:solidFill>
                  <a:srgbClr val="6600CC"/>
                </a:solidFill>
                <a:latin typeface="Palatino"/>
                <a:cs typeface="Palatino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Palatino"/>
                <a:cs typeface="Palatino"/>
              </a:rPr>
              <a:t>Reorganization</a:t>
            </a:r>
            <a:endParaRPr lang="en-US" altLang="en-US" sz="3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599"/>
            <a:ext cx="8507046" cy="5056555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Palatino"/>
                <a:cs typeface="Palatino"/>
              </a:rPr>
              <a:t>Plasticity</a:t>
            </a:r>
            <a:endParaRPr kumimoji="0" lang="en-US" altLang="en-US" sz="2800" dirty="0">
              <a:solidFill>
                <a:srgbClr val="0000FF"/>
              </a:solidFill>
              <a:latin typeface="Palatino"/>
              <a:cs typeface="Palatino"/>
            </a:endParaRPr>
          </a:p>
          <a:p>
            <a:pPr>
              <a:buFont typeface="Wingdings" charset="0"/>
              <a:buChar char="§"/>
            </a:pPr>
            <a:r>
              <a:rPr lang="en-US" altLang="en-US" sz="3600" dirty="0">
                <a:latin typeface="Palatino"/>
                <a:cs typeface="Palatino"/>
              </a:rPr>
              <a:t>T</a:t>
            </a:r>
            <a:r>
              <a:rPr kumimoji="0" lang="en-US" altLang="en-US" sz="3600" dirty="0" smtClean="0">
                <a:latin typeface="Palatino"/>
                <a:cs typeface="Palatino"/>
              </a:rPr>
              <a:t>he </a:t>
            </a:r>
            <a:r>
              <a:rPr kumimoji="0" lang="en-US" altLang="en-US" sz="3600" dirty="0">
                <a:latin typeface="Palatino"/>
                <a:cs typeface="Palatino"/>
              </a:rPr>
              <a:t>brain</a:t>
            </a:r>
            <a:r>
              <a:rPr kumimoji="0" lang="ja-JP" altLang="en-US" sz="3600" dirty="0">
                <a:latin typeface="Palatino"/>
                <a:cs typeface="Palatino"/>
              </a:rPr>
              <a:t>’</a:t>
            </a:r>
            <a:r>
              <a:rPr kumimoji="0" lang="en-US" altLang="en-US" sz="3600" dirty="0">
                <a:latin typeface="Palatino"/>
                <a:cs typeface="Palatino"/>
              </a:rPr>
              <a:t>s capacity for </a:t>
            </a:r>
            <a:r>
              <a:rPr kumimoji="0" lang="en-US" altLang="en-US" sz="3600" dirty="0" smtClean="0">
                <a:latin typeface="Palatino"/>
                <a:cs typeface="Palatino"/>
              </a:rPr>
              <a:t>modification</a:t>
            </a:r>
            <a:r>
              <a:rPr lang="en-US" altLang="en-US" sz="3600" dirty="0">
                <a:latin typeface="Palatino"/>
                <a:cs typeface="Palatino"/>
              </a:rPr>
              <a:t> </a:t>
            </a:r>
            <a:r>
              <a:rPr lang="en-US" altLang="en-US" sz="3600" dirty="0" smtClean="0">
                <a:latin typeface="Palatino"/>
                <a:cs typeface="Palatino"/>
              </a:rPr>
              <a:t>and </a:t>
            </a:r>
            <a:r>
              <a:rPr kumimoji="0" lang="en-US" altLang="en-US" sz="3600" dirty="0" smtClean="0">
                <a:latin typeface="Palatino"/>
                <a:cs typeface="Palatino"/>
              </a:rPr>
              <a:t> </a:t>
            </a:r>
            <a:r>
              <a:rPr kumimoji="0" lang="en-US" altLang="en-US" sz="3600" dirty="0">
                <a:latin typeface="Palatino"/>
                <a:cs typeface="Palatino"/>
              </a:rPr>
              <a:t>reorganization following damage (especially in children) and in experiments on the effects of experience on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1339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52492" cy="1143000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The Brainstem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70" y="1600200"/>
            <a:ext cx="5470768" cy="49647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Medulla </a:t>
            </a:r>
          </a:p>
          <a:p>
            <a:r>
              <a:rPr kumimoji="0" lang="en-US" altLang="en-US" sz="2800" dirty="0" smtClean="0">
                <a:latin typeface="Palatino"/>
                <a:cs typeface="Palatino"/>
              </a:rPr>
              <a:t>controls heartbeat and breathing</a:t>
            </a:r>
          </a:p>
          <a:p>
            <a:pPr marL="514350" indent="-514350">
              <a:buAutoNum type="arabicPeriod" startAt="2"/>
            </a:pPr>
            <a:r>
              <a:rPr kumimoji="0" lang="en-US" alt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Reticular Formation</a:t>
            </a:r>
          </a:p>
          <a:p>
            <a:r>
              <a:rPr lang="en-US" altLang="en-US" sz="2800" dirty="0" smtClean="0">
                <a:latin typeface="Palatino"/>
                <a:cs typeface="Palatino"/>
              </a:rPr>
              <a:t>Controls </a:t>
            </a:r>
            <a:r>
              <a:rPr kumimoji="0" lang="en-US" altLang="en-US" sz="2800" dirty="0" smtClean="0">
                <a:latin typeface="Palatino"/>
                <a:cs typeface="Palatino"/>
              </a:rPr>
              <a:t>arousal</a:t>
            </a:r>
          </a:p>
          <a:p>
            <a:pPr marL="0" indent="0">
              <a:buNone/>
            </a:pPr>
            <a:r>
              <a:rPr lang="en-US" sz="2800" dirty="0" smtClean="0">
                <a:latin typeface="Palatino"/>
                <a:cs typeface="Palatino"/>
              </a:rPr>
              <a:t>3. </a:t>
            </a:r>
            <a:r>
              <a:rPr lang="en-US" sz="2800" dirty="0" smtClean="0">
                <a:solidFill>
                  <a:srgbClr val="0000FF"/>
                </a:solidFill>
                <a:latin typeface="Palatino"/>
                <a:cs typeface="Palatino"/>
              </a:rPr>
              <a:t>Pons</a:t>
            </a:r>
          </a:p>
          <a:p>
            <a:r>
              <a:rPr lang="en-US" sz="2800" dirty="0" smtClean="0">
                <a:latin typeface="Palatino"/>
                <a:cs typeface="Palatino"/>
              </a:rPr>
              <a:t>Controls sleep</a:t>
            </a:r>
            <a:r>
              <a:rPr lang="en-US" sz="2800" dirty="0">
                <a:latin typeface="Palatino"/>
                <a:cs typeface="Palatino"/>
              </a:rPr>
              <a:t>, breathing, </a:t>
            </a:r>
            <a:r>
              <a:rPr lang="en-US" sz="2800" dirty="0" smtClean="0">
                <a:latin typeface="Palatino"/>
                <a:cs typeface="Palatino"/>
              </a:rPr>
              <a:t>swallowing</a:t>
            </a:r>
            <a:endParaRPr lang="en-US" sz="2800" dirty="0">
              <a:solidFill>
                <a:srgbClr val="0000FF"/>
              </a:solidFill>
              <a:latin typeface="Palatino"/>
              <a:cs typeface="Palatino"/>
            </a:endParaRPr>
          </a:p>
          <a:p>
            <a:endParaRPr kumimoji="0" lang="en-US" altLang="en-US" sz="2800" dirty="0" smtClean="0">
              <a:latin typeface="Palatino"/>
              <a:cs typeface="Palatino"/>
            </a:endParaRPr>
          </a:p>
          <a:p>
            <a:pPr marL="0" indent="0">
              <a:buNone/>
            </a:pPr>
            <a:endParaRPr kumimoji="0" lang="en-US" altLang="en-US" sz="2800" dirty="0" smtClean="0">
              <a:latin typeface="Palatino"/>
              <a:cs typeface="Palatino"/>
            </a:endParaRPr>
          </a:p>
          <a:p>
            <a:endParaRPr lang="en-US" sz="2800" dirty="0">
              <a:latin typeface="Palatino"/>
              <a:cs typeface="Palatino"/>
            </a:endParaRPr>
          </a:p>
        </p:txBody>
      </p:sp>
      <p:pic>
        <p:nvPicPr>
          <p:cNvPr id="4" name="Picture 11" descr="Reticular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7538" y="274638"/>
            <a:ext cx="3536462" cy="64270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0461" y="3577437"/>
            <a:ext cx="160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Pons---------</a:t>
            </a:r>
            <a:r>
              <a:rPr lang="en-US" dirty="0" smtClean="0">
                <a:latin typeface="Palatino"/>
                <a:cs typeface="Palatino"/>
                <a:sym typeface="Wingdings"/>
              </a:rPr>
              <a:t>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489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384" y="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000000"/>
                </a:solidFill>
                <a:latin typeface="Palatino"/>
                <a:cs typeface="Palatino"/>
              </a:rPr>
              <a:t>Specialization and Integration</a:t>
            </a:r>
            <a:endParaRPr lang="en-US" altLang="en-US" sz="3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95236" name="Picture 4" descr="D:\Art\ch02\jpg\figure 0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28600"/>
            <a:ext cx="8305799" cy="1143000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000000"/>
                </a:solidFill>
                <a:latin typeface="Palatino"/>
                <a:cs typeface="Palatino"/>
              </a:rPr>
              <a:t>Thalamus</a:t>
            </a:r>
            <a:endParaRPr lang="en-US" altLang="en-US" sz="44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230" y="1371600"/>
            <a:ext cx="4251569" cy="523875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§"/>
            </a:pPr>
            <a:r>
              <a:rPr kumimoji="0" lang="en-US" altLang="en-US" dirty="0" smtClean="0">
                <a:solidFill>
                  <a:srgbClr val="0000FF"/>
                </a:solidFill>
                <a:latin typeface="Palatino"/>
                <a:cs typeface="Palatino"/>
              </a:rPr>
              <a:t>Thalamus </a:t>
            </a:r>
            <a:r>
              <a:rPr kumimoji="0" lang="en-US" altLang="en-US" dirty="0">
                <a:solidFill>
                  <a:srgbClr val="0000FF"/>
                </a:solidFill>
                <a:latin typeface="Palatino"/>
                <a:cs typeface="Palatino"/>
              </a:rPr>
              <a:t>[THAL-uh-</a:t>
            </a:r>
            <a:r>
              <a:rPr kumimoji="0" lang="en-US" altLang="en-US" dirty="0" smtClean="0">
                <a:solidFill>
                  <a:srgbClr val="0000FF"/>
                </a:solidFill>
                <a:latin typeface="Palatino"/>
                <a:cs typeface="Palatino"/>
              </a:rPr>
              <a:t>muss</a:t>
            </a:r>
            <a:r>
              <a:rPr kumimoji="0" lang="en-US" altLang="en-US" dirty="0">
                <a:solidFill>
                  <a:srgbClr val="0000FF"/>
                </a:solidFill>
                <a:latin typeface="Palatino"/>
                <a:cs typeface="Palatino"/>
              </a:rPr>
              <a:t>] </a:t>
            </a:r>
          </a:p>
          <a:p>
            <a:pPr lvl="1">
              <a:buFont typeface="Wingdings" charset="0"/>
              <a:buChar char="§"/>
            </a:pPr>
            <a:r>
              <a:rPr kumimoji="0" lang="en-US" altLang="en-US" dirty="0" smtClean="0">
                <a:latin typeface="Palatino"/>
                <a:cs typeface="Palatino"/>
              </a:rPr>
              <a:t>“The </a:t>
            </a:r>
            <a:r>
              <a:rPr kumimoji="0" lang="en-US" altLang="en-US" dirty="0">
                <a:latin typeface="Palatino"/>
                <a:cs typeface="Palatino"/>
              </a:rPr>
              <a:t>brain</a:t>
            </a:r>
            <a:r>
              <a:rPr kumimoji="0" lang="ja-JP" altLang="en-US" dirty="0">
                <a:latin typeface="Palatino"/>
                <a:cs typeface="Palatino"/>
              </a:rPr>
              <a:t>’</a:t>
            </a:r>
            <a:r>
              <a:rPr kumimoji="0" lang="en-US" altLang="en-US" dirty="0">
                <a:latin typeface="Palatino"/>
                <a:cs typeface="Palatino"/>
              </a:rPr>
              <a:t>s sensory </a:t>
            </a:r>
            <a:r>
              <a:rPr kumimoji="0" lang="en-US" altLang="en-US" dirty="0" smtClean="0">
                <a:latin typeface="Palatino"/>
                <a:cs typeface="Palatino"/>
              </a:rPr>
              <a:t>switchboard”</a:t>
            </a:r>
          </a:p>
          <a:p>
            <a:pPr lvl="1"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Sends messages from sensory nerves to different parts of the cerebral cortex</a:t>
            </a:r>
            <a:endParaRPr kumimoji="0" lang="en-US" altLang="en-US" sz="3600" dirty="0">
              <a:latin typeface="Palatino"/>
              <a:cs typeface="Palatino"/>
            </a:endParaRPr>
          </a:p>
        </p:txBody>
      </p:sp>
      <p:pic>
        <p:nvPicPr>
          <p:cNvPr id="5" name="Picture 11" descr="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39644"/>
            <a:ext cx="3302000" cy="4364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28600"/>
            <a:ext cx="8313615" cy="1143000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000000"/>
                </a:solidFill>
                <a:latin typeface="Palatino"/>
                <a:cs typeface="Palatino"/>
              </a:rPr>
              <a:t>Cerebellum</a:t>
            </a:r>
            <a:endParaRPr lang="en-US" altLang="en-US" sz="44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0015" y="1752600"/>
            <a:ext cx="4038600" cy="4552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kumimoji="0" lang="en-US" altLang="en-US" dirty="0">
                <a:solidFill>
                  <a:srgbClr val="0000FF"/>
                </a:solidFill>
                <a:latin typeface="Palatino"/>
                <a:cs typeface="Palatino"/>
              </a:rPr>
              <a:t>Cerebellum [sehr-uh-BELL-um]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kumimoji="0" lang="ja-JP" altLang="en-US" dirty="0" smtClean="0">
                <a:latin typeface="Palatino"/>
                <a:cs typeface="Palatino"/>
              </a:rPr>
              <a:t>“</a:t>
            </a:r>
            <a:r>
              <a:rPr lang="en-US" altLang="ja-JP" dirty="0">
                <a:latin typeface="Palatino"/>
                <a:cs typeface="Palatino"/>
              </a:rPr>
              <a:t>L</a:t>
            </a:r>
            <a:r>
              <a:rPr kumimoji="0" lang="en-US" altLang="en-US" dirty="0" smtClean="0">
                <a:latin typeface="Palatino"/>
                <a:cs typeface="Palatino"/>
              </a:rPr>
              <a:t>ittle </a:t>
            </a:r>
            <a:r>
              <a:rPr lang="en-US" altLang="en-US" dirty="0">
                <a:latin typeface="Palatino"/>
                <a:cs typeface="Palatino"/>
              </a:rPr>
              <a:t>B</a:t>
            </a:r>
            <a:r>
              <a:rPr kumimoji="0" lang="en-US" altLang="en-US" dirty="0" smtClean="0">
                <a:latin typeface="Palatino"/>
                <a:cs typeface="Palatino"/>
              </a:rPr>
              <a:t>rain</a:t>
            </a:r>
            <a:r>
              <a:rPr kumimoji="0" lang="ja-JP" altLang="en-US" dirty="0">
                <a:latin typeface="Palatino"/>
                <a:cs typeface="Palatino"/>
              </a:rPr>
              <a:t>”</a:t>
            </a:r>
            <a:r>
              <a:rPr kumimoji="0" lang="en-US" altLang="en-US" dirty="0">
                <a:latin typeface="Palatino"/>
                <a:cs typeface="Palatino"/>
              </a:rPr>
              <a:t> </a:t>
            </a:r>
            <a:r>
              <a:rPr kumimoji="0" lang="en-US" altLang="en-US" dirty="0" smtClean="0">
                <a:latin typeface="Palatino"/>
                <a:cs typeface="Palatino"/>
              </a:rPr>
              <a:t>-- rear </a:t>
            </a:r>
            <a:r>
              <a:rPr kumimoji="0" lang="en-US" altLang="en-US" dirty="0">
                <a:latin typeface="Palatino"/>
                <a:cs typeface="Palatino"/>
              </a:rPr>
              <a:t>of the brainstem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>
                <a:latin typeface="Palatino"/>
                <a:cs typeface="Palatino"/>
              </a:rPr>
              <a:t>H</a:t>
            </a:r>
            <a:r>
              <a:rPr kumimoji="0" lang="en-US" altLang="en-US" dirty="0" smtClean="0">
                <a:latin typeface="Palatino"/>
                <a:cs typeface="Palatino"/>
              </a:rPr>
              <a:t>elps </a:t>
            </a:r>
            <a:r>
              <a:rPr kumimoji="0" lang="en-US" altLang="en-US" dirty="0">
                <a:latin typeface="Palatino"/>
                <a:cs typeface="Palatino"/>
              </a:rPr>
              <a:t>coordinate voluntary movement and balance</a:t>
            </a:r>
            <a:endParaRPr kumimoji="0" lang="en-US" altLang="en-US" sz="3600" dirty="0">
              <a:latin typeface="Palatino"/>
              <a:cs typeface="Palatino"/>
            </a:endParaRPr>
          </a:p>
        </p:txBody>
      </p:sp>
      <p:pic>
        <p:nvPicPr>
          <p:cNvPr id="80901" name="Picture 5" descr="D:\Art\ch02\jpg\figure 02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181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52754"/>
            <a:ext cx="6985000" cy="1143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000000"/>
                </a:solidFill>
                <a:latin typeface="Palatino"/>
                <a:cs typeface="Palatino"/>
              </a:rPr>
              <a:t>Limbic </a:t>
            </a:r>
            <a:r>
              <a:rPr lang="en-US" altLang="en-US" sz="4800" dirty="0">
                <a:solidFill>
                  <a:srgbClr val="000000"/>
                </a:solidFill>
                <a:latin typeface="Palatino"/>
                <a:cs typeface="Palatino"/>
              </a:rPr>
              <a:t>System</a:t>
            </a:r>
            <a:endParaRPr lang="en-US" altLang="en-US" sz="3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83972" name="Picture 4" descr="D:\Art\ch02\jpg\figure 02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652584" y="1055077"/>
            <a:ext cx="7848600" cy="5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781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Palatino Linotype" charset="0"/>
              </a:rPr>
              <a:t>Cerebrum and Cerebral </a:t>
            </a:r>
            <a:r>
              <a:rPr lang="en-US" sz="4000" dirty="0">
                <a:solidFill>
                  <a:srgbClr val="0000FF"/>
                </a:solidFill>
                <a:latin typeface="Palatino Linotype" charset="0"/>
              </a:rPr>
              <a:t>Cortex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1782"/>
            <a:ext cx="8229600" cy="494438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dirty="0">
              <a:latin typeface="Palatino Linotype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31DA-D62F-9B48-A9E1-2D6987F77008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1157909"/>
            <a:ext cx="7361735" cy="5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55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28600"/>
            <a:ext cx="8313615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 smtClean="0">
                <a:solidFill>
                  <a:srgbClr val="000000"/>
                </a:solidFill>
                <a:latin typeface="Palatino"/>
                <a:cs typeface="Palatino"/>
              </a:rPr>
              <a:t>Brain is Divided into Two Hemispheres</a:t>
            </a:r>
            <a:endParaRPr lang="en-US" altLang="en-US" sz="54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7714" y="1905000"/>
            <a:ext cx="3846286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>
                <a:solidFill>
                  <a:srgbClr val="6600CC"/>
                </a:solidFill>
                <a:latin typeface="Palatino"/>
                <a:cs typeface="Palatino"/>
              </a:rPr>
              <a:t>C</a:t>
            </a:r>
            <a:r>
              <a:rPr kumimoji="0" lang="en-US" altLang="en-US" dirty="0">
                <a:solidFill>
                  <a:srgbClr val="6600CC"/>
                </a:solidFill>
                <a:latin typeface="Palatino"/>
                <a:cs typeface="Palatino"/>
              </a:rPr>
              <a:t>orpus Callosum</a:t>
            </a:r>
            <a:endParaRPr kumimoji="0" lang="en-US" altLang="en-US" sz="3600" dirty="0">
              <a:latin typeface="Palatino"/>
              <a:cs typeface="Palatino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Band of n</a:t>
            </a:r>
            <a:r>
              <a:rPr kumimoji="0" lang="en-US" altLang="en-US" dirty="0" smtClean="0">
                <a:latin typeface="Palatino"/>
                <a:cs typeface="Palatino"/>
              </a:rPr>
              <a:t>eural fibers </a:t>
            </a:r>
            <a:r>
              <a:rPr lang="en-US" altLang="en-US" dirty="0" smtClean="0">
                <a:latin typeface="Palatino"/>
                <a:cs typeface="Palatino"/>
              </a:rPr>
              <a:t>c</a:t>
            </a:r>
            <a:r>
              <a:rPr kumimoji="0" lang="en-US" altLang="en-US" dirty="0" smtClean="0">
                <a:latin typeface="Palatino"/>
                <a:cs typeface="Palatino"/>
              </a:rPr>
              <a:t>onnecting </a:t>
            </a:r>
            <a:r>
              <a:rPr kumimoji="0" lang="en-US" altLang="en-US" dirty="0">
                <a:latin typeface="Palatino"/>
                <a:cs typeface="Palatino"/>
              </a:rPr>
              <a:t>the two brain hemispheres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en-US" dirty="0" smtClean="0">
                <a:latin typeface="Palatino"/>
                <a:cs typeface="Palatino"/>
              </a:rPr>
              <a:t>C</a:t>
            </a:r>
            <a:r>
              <a:rPr kumimoji="0" lang="en-US" altLang="en-US" dirty="0" smtClean="0">
                <a:latin typeface="Palatino"/>
                <a:cs typeface="Palatino"/>
              </a:rPr>
              <a:t>arries </a:t>
            </a:r>
            <a:r>
              <a:rPr kumimoji="0" lang="en-US" altLang="en-US" dirty="0">
                <a:latin typeface="Palatino"/>
                <a:cs typeface="Palatino"/>
              </a:rPr>
              <a:t>messages between the hemispheres</a:t>
            </a:r>
            <a:endParaRPr kumimoji="0" lang="en-US" altLang="en-US" sz="3200" dirty="0">
              <a:latin typeface="Palatino"/>
              <a:cs typeface="Palatino"/>
            </a:endParaRP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07352" y="1776413"/>
            <a:ext cx="4645690" cy="5081587"/>
            <a:chOff x="319" y="1262"/>
            <a:chExt cx="2921" cy="2822"/>
          </a:xfrm>
        </p:grpSpPr>
        <p:pic>
          <p:nvPicPr>
            <p:cNvPr id="98309" name="Picture 5" descr="C:\myers\pics\2-25.BMP"/>
            <p:cNvPicPr>
              <a:picLocks noChangeAspect="1" noChangeArrowheads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2" r="12346"/>
            <a:stretch/>
          </p:blipFill>
          <p:spPr bwMode="auto">
            <a:xfrm>
              <a:off x="319" y="1344"/>
              <a:ext cx="2921" cy="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10" name="Text Box 6"/>
            <p:cNvSpPr txBox="1">
              <a:spLocks noChangeArrowheads="1"/>
            </p:cNvSpPr>
            <p:nvPr/>
          </p:nvSpPr>
          <p:spPr bwMode="auto">
            <a:xfrm>
              <a:off x="1188" y="1262"/>
              <a:ext cx="1236" cy="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dirty="0">
                  <a:latin typeface="Palatino"/>
                  <a:cs typeface="Palatino"/>
                </a:rPr>
                <a:t>Corpus callosum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8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762000"/>
            <a:ext cx="8231187" cy="49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7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629</Words>
  <Application>Microsoft Macintosh PowerPoint</Application>
  <PresentationFormat>On-screen Show (4:3)</PresentationFormat>
  <Paragraphs>116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Brain</vt:lpstr>
      <vt:lpstr>Main Brain Regions</vt:lpstr>
      <vt:lpstr>The Brainstem</vt:lpstr>
      <vt:lpstr>Thalamus</vt:lpstr>
      <vt:lpstr>Cerebellum</vt:lpstr>
      <vt:lpstr>Limbic System</vt:lpstr>
      <vt:lpstr>Cerebrum and Cerebral Cortex</vt:lpstr>
      <vt:lpstr>Brain is Divided into Two Hemispheres</vt:lpstr>
      <vt:lpstr>PowerPoint Presentation</vt:lpstr>
      <vt:lpstr>PowerPoint Presentation</vt:lpstr>
      <vt:lpstr>PowerPoint Presentation</vt:lpstr>
      <vt:lpstr>Visual and Auditory Cortices</vt:lpstr>
      <vt:lpstr>Case Study: Phineas Gage</vt:lpstr>
      <vt:lpstr>Cerebral Cortex</vt:lpstr>
      <vt:lpstr>Association Areas</vt:lpstr>
      <vt:lpstr>Language</vt:lpstr>
      <vt:lpstr>Specialization and Integration</vt:lpstr>
      <vt:lpstr>Brain is Divided into Two Hemispheres</vt:lpstr>
      <vt:lpstr>Our Divided Brain</vt:lpstr>
      <vt:lpstr>Split Brain</vt:lpstr>
      <vt:lpstr>Split Brain</vt:lpstr>
      <vt:lpstr>Non-Split Brains</vt:lpstr>
      <vt:lpstr>Disappearing Southpaws</vt:lpstr>
      <vt:lpstr>Brain Structures and their Functions</vt:lpstr>
      <vt:lpstr>Electroencephalogram (EEG)</vt:lpstr>
      <vt:lpstr>Imaging the Brain</vt:lpstr>
      <vt:lpstr>CAT Scan</vt:lpstr>
      <vt:lpstr>Imaging the Brain</vt:lpstr>
      <vt:lpstr>Brain Reorganization</vt:lpstr>
      <vt:lpstr>Specialization and Integration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</dc:title>
  <dc:creator>Durham Public Schools</dc:creator>
  <cp:lastModifiedBy>Durham Public Schools</cp:lastModifiedBy>
  <cp:revision>1</cp:revision>
  <dcterms:created xsi:type="dcterms:W3CDTF">2017-09-21T17:46:31Z</dcterms:created>
  <dcterms:modified xsi:type="dcterms:W3CDTF">2017-09-21T17:47:32Z</dcterms:modified>
</cp:coreProperties>
</file>