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81" r:id="rId3"/>
    <p:sldId id="282" r:id="rId4"/>
    <p:sldId id="283" r:id="rId5"/>
    <p:sldId id="279" r:id="rId6"/>
    <p:sldId id="292" r:id="rId7"/>
    <p:sldId id="285" r:id="rId8"/>
    <p:sldId id="286" r:id="rId9"/>
    <p:sldId id="287" r:id="rId10"/>
    <p:sldId id="289" r:id="rId11"/>
    <p:sldId id="291" r:id="rId12"/>
    <p:sldId id="277" r:id="rId13"/>
    <p:sldId id="293" r:id="rId14"/>
    <p:sldId id="257" r:id="rId15"/>
    <p:sldId id="259" r:id="rId16"/>
    <p:sldId id="258" r:id="rId17"/>
    <p:sldId id="296" r:id="rId18"/>
    <p:sldId id="260" r:id="rId19"/>
    <p:sldId id="261" r:id="rId20"/>
    <p:sldId id="263" r:id="rId21"/>
    <p:sldId id="264" r:id="rId22"/>
    <p:sldId id="265" r:id="rId23"/>
    <p:sldId id="267" r:id="rId24"/>
    <p:sldId id="268" r:id="rId25"/>
    <p:sldId id="269" r:id="rId26"/>
    <p:sldId id="271" r:id="rId27"/>
    <p:sldId id="273" r:id="rId28"/>
    <p:sldId id="270" r:id="rId29"/>
    <p:sldId id="274" r:id="rId30"/>
    <p:sldId id="276" r:id="rId31"/>
    <p:sldId id="275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 autoAdjust="0"/>
    <p:restoredTop sz="94707" autoAdjust="0"/>
  </p:normalViewPr>
  <p:slideViewPr>
    <p:cSldViewPr snapToGrid="0" snapToObjects="1">
      <p:cViewPr varScale="1">
        <p:scale>
          <a:sx n="67" d="100"/>
          <a:sy n="67" d="100"/>
        </p:scale>
        <p:origin x="10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32399-CA91-8B43-94C1-62D2F1A4113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94B68-69FE-8C45-830A-97766A7A9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9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Huey</a:t>
            </a:r>
            <a:r>
              <a:rPr lang="en-US" baseline="0" dirty="0" smtClean="0"/>
              <a:t> Long (Share-Our-Wealth Program) and Father Charles Coughlin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94B68-69FE-8C45-830A-97766A7A94A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0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51D-0E17-FD43-98E1-5D9486A2E76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F41-4D45-204D-BBFE-53A47343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51D-0E17-FD43-98E1-5D9486A2E76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F41-4D45-204D-BBFE-53A47343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51D-0E17-FD43-98E1-5D9486A2E76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F41-4D45-204D-BBFE-53A47343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51D-0E17-FD43-98E1-5D9486A2E76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F41-4D45-204D-BBFE-53A47343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51D-0E17-FD43-98E1-5D9486A2E76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F41-4D45-204D-BBFE-53A47343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51D-0E17-FD43-98E1-5D9486A2E76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F41-4D45-204D-BBFE-53A47343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51D-0E17-FD43-98E1-5D9486A2E76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F41-4D45-204D-BBFE-53A47343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51D-0E17-FD43-98E1-5D9486A2E76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F41-4D45-204D-BBFE-53A47343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51D-0E17-FD43-98E1-5D9486A2E76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F41-4D45-204D-BBFE-53A47343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51D-0E17-FD43-98E1-5D9486A2E76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F41-4D45-204D-BBFE-53A47343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C51D-0E17-FD43-98E1-5D9486A2E76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F41-4D45-204D-BBFE-53A47343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AC51D-0E17-FD43-98E1-5D9486A2E76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ACF41-4D45-204D-BBFE-53A47343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Great Depression and New Deal(s)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n-dust-bowl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9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nge-MigrantMother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27" y="0"/>
            <a:ext cx="5275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Army Fiasco – June 1932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900"/>
            <a:ext cx="8229600" cy="4525963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nemployed WWI Vets tried to collect bonuses earlier than 1945</a:t>
            </a:r>
          </a:p>
          <a:p>
            <a:pPr lvl="1"/>
            <a:r>
              <a:rPr lang="en-US" dirty="0" smtClean="0"/>
              <a:t>Marched on Washington</a:t>
            </a:r>
            <a:r>
              <a:rPr lang="en-US" dirty="0"/>
              <a:t> </a:t>
            </a:r>
            <a:r>
              <a:rPr lang="en-US" dirty="0" smtClean="0"/>
              <a:t>and set up camp</a:t>
            </a:r>
          </a:p>
          <a:p>
            <a:r>
              <a:rPr lang="en-US" dirty="0" smtClean="0"/>
              <a:t>Hoover uses army to have them moved</a:t>
            </a:r>
            <a:endParaRPr lang="en-US" dirty="0"/>
          </a:p>
          <a:p>
            <a:pPr lvl="1"/>
            <a:r>
              <a:rPr lang="en-US" dirty="0" smtClean="0"/>
              <a:t>Violence breaks out</a:t>
            </a:r>
          </a:p>
        </p:txBody>
      </p:sp>
      <p:pic>
        <p:nvPicPr>
          <p:cNvPr id="2050" name="Picture 2" descr="Image result for bonus army pro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59" y="4152275"/>
            <a:ext cx="8410282" cy="242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122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bonus army pro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74638"/>
            <a:ext cx="8072203" cy="605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618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163"/>
            <a:ext cx="8229600" cy="1143000"/>
          </a:xfrm>
        </p:spPr>
        <p:txBody>
          <a:bodyPr/>
          <a:lstStyle/>
          <a:p>
            <a:r>
              <a:rPr lang="en-US" dirty="0" smtClean="0"/>
              <a:t>Hoover Out, FDR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163"/>
            <a:ext cx="8229600" cy="1637117"/>
          </a:xfrm>
        </p:spPr>
        <p:txBody>
          <a:bodyPr/>
          <a:lstStyle/>
          <a:p>
            <a:r>
              <a:rPr lang="en-US" dirty="0" smtClean="0"/>
              <a:t>Election of 1932</a:t>
            </a:r>
          </a:p>
          <a:p>
            <a:pPr lvl="1"/>
            <a:r>
              <a:rPr lang="en-US" dirty="0" smtClean="0"/>
              <a:t>Public blames Hoover for the Depression</a:t>
            </a:r>
          </a:p>
          <a:p>
            <a:pPr lvl="1"/>
            <a:r>
              <a:rPr lang="en-US" dirty="0" smtClean="0"/>
              <a:t>FDR crushes -&gt; 472 to 59 (Electoral Votes)</a:t>
            </a:r>
            <a:endParaRPr lang="en-US" dirty="0"/>
          </a:p>
        </p:txBody>
      </p:sp>
      <p:pic>
        <p:nvPicPr>
          <p:cNvPr id="4" name="Picture 3" descr="1932_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7" y="2934280"/>
            <a:ext cx="6952526" cy="369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174"/>
            <a:ext cx="8229600" cy="1143000"/>
          </a:xfrm>
        </p:spPr>
        <p:txBody>
          <a:bodyPr/>
          <a:lstStyle/>
          <a:p>
            <a:r>
              <a:rPr lang="en-US" dirty="0" smtClean="0"/>
              <a:t>Keynesian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3930"/>
            <a:ext cx="8448665" cy="5056996"/>
          </a:xfrm>
        </p:spPr>
        <p:txBody>
          <a:bodyPr/>
          <a:lstStyle/>
          <a:p>
            <a:r>
              <a:rPr lang="en-US" dirty="0" smtClean="0"/>
              <a:t>Main Aspects of Keynesian Economic Theory:</a:t>
            </a:r>
          </a:p>
          <a:p>
            <a:pPr lvl="1"/>
            <a:r>
              <a:rPr lang="en-US" dirty="0" smtClean="0"/>
              <a:t>Business cycle naturally booms and busts</a:t>
            </a:r>
          </a:p>
          <a:p>
            <a:pPr lvl="1"/>
            <a:r>
              <a:rPr lang="en-US" dirty="0" smtClean="0"/>
              <a:t>During recession govt. should take on debt to provide jobs and income = Deficit Spending</a:t>
            </a:r>
          </a:p>
          <a:p>
            <a:pPr lvl="1"/>
            <a:endParaRPr lang="en-US" dirty="0"/>
          </a:p>
        </p:txBody>
      </p:sp>
      <p:pic>
        <p:nvPicPr>
          <p:cNvPr id="6" name="Picture 5" descr="6a00d83452403c69e201310f6007e0970c-800w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3" y="3159870"/>
            <a:ext cx="7186645" cy="369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654"/>
            <a:ext cx="8229600" cy="11430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100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654"/>
            <a:ext cx="8229600" cy="5374875"/>
          </a:xfrm>
        </p:spPr>
        <p:txBody>
          <a:bodyPr>
            <a:normAutofit/>
          </a:bodyPr>
          <a:lstStyle/>
          <a:p>
            <a:r>
              <a:rPr lang="en-US" dirty="0" smtClean="0"/>
              <a:t>FDR promised to try new things, like Keynesian Economics</a:t>
            </a:r>
          </a:p>
          <a:p>
            <a:r>
              <a:rPr lang="en-US" dirty="0" smtClean="0"/>
              <a:t>FDR takes significant action during his 1</a:t>
            </a:r>
            <a:r>
              <a:rPr lang="en-US" baseline="30000" dirty="0" smtClean="0"/>
              <a:t>st</a:t>
            </a:r>
            <a:r>
              <a:rPr lang="en-US" dirty="0" smtClean="0"/>
              <a:t> 100 days in office:</a:t>
            </a:r>
          </a:p>
          <a:p>
            <a:pPr lvl="1"/>
            <a:r>
              <a:rPr lang="en-US" dirty="0" smtClean="0"/>
              <a:t>Passes </a:t>
            </a:r>
            <a:r>
              <a:rPr lang="en-US" u="sng" dirty="0"/>
              <a:t>Emergency Banking Relief </a:t>
            </a:r>
            <a:r>
              <a:rPr lang="en-US" u="sng" dirty="0" smtClean="0"/>
              <a:t>Act </a:t>
            </a:r>
            <a:r>
              <a:rPr lang="en-US" dirty="0" smtClean="0"/>
              <a:t> to start “bank holiday”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0779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31763"/>
            <a:ext cx="8229600" cy="1143000"/>
          </a:xfrm>
        </p:spPr>
        <p:txBody>
          <a:bodyPr/>
          <a:lstStyle/>
          <a:p>
            <a:r>
              <a:rPr lang="en-US" dirty="0" smtClean="0"/>
              <a:t>The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063"/>
            <a:ext cx="8229600" cy="4525963"/>
          </a:xfrm>
        </p:spPr>
        <p:txBody>
          <a:bodyPr/>
          <a:lstStyle/>
          <a:p>
            <a:r>
              <a:rPr lang="en-US" dirty="0" smtClean="0"/>
              <a:t>The New Deal = FDR’s series of laws that were meant to help society during the GD</a:t>
            </a:r>
          </a:p>
          <a:p>
            <a:pPr lvl="1"/>
            <a:r>
              <a:rPr lang="en-US" dirty="0" smtClean="0"/>
              <a:t>Most provided jobs, not handouts</a:t>
            </a:r>
            <a:endParaRPr lang="en-US" dirty="0"/>
          </a:p>
        </p:txBody>
      </p:sp>
      <p:pic>
        <p:nvPicPr>
          <p:cNvPr id="1026" name="Picture 2" descr="Image result for the new d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8" y="3354387"/>
            <a:ext cx="7702984" cy="33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7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548"/>
            <a:ext cx="8229600" cy="1143000"/>
          </a:xfrm>
        </p:spPr>
        <p:txBody>
          <a:bodyPr/>
          <a:lstStyle/>
          <a:p>
            <a:r>
              <a:rPr lang="en-US" dirty="0" smtClean="0"/>
              <a:t>Alphabet Soup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060337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Passed in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100 Days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94281" y="1700099"/>
            <a:ext cx="4203107" cy="48055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FERA - Federal Emergency Relief Admin.</a:t>
            </a:r>
          </a:p>
          <a:p>
            <a:r>
              <a:rPr lang="en-US" dirty="0" smtClean="0"/>
              <a:t>HOLC - Homeowners Loan Corporation</a:t>
            </a:r>
          </a:p>
          <a:p>
            <a:r>
              <a:rPr lang="en-US" dirty="0" smtClean="0"/>
              <a:t>AAA - Agricultural Adjustment Admin.</a:t>
            </a:r>
          </a:p>
          <a:p>
            <a:r>
              <a:rPr lang="en-US" dirty="0" smtClean="0"/>
              <a:t>NIRA - National Industrial Recovery Admin.</a:t>
            </a:r>
          </a:p>
          <a:p>
            <a:r>
              <a:rPr lang="en-US" dirty="0" smtClean="0"/>
              <a:t>TVA - Tennessee Valley Authority</a:t>
            </a:r>
          </a:p>
          <a:p>
            <a:r>
              <a:rPr lang="en-US" dirty="0" smtClean="0"/>
              <a:t>FDIC - Federal Deposit Insurance Corporation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060337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Other New Deal Programs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700099"/>
            <a:ext cx="4041775" cy="4426064"/>
          </a:xfrm>
        </p:spPr>
        <p:txBody>
          <a:bodyPr/>
          <a:lstStyle/>
          <a:p>
            <a:r>
              <a:rPr lang="en-US" dirty="0" smtClean="0"/>
              <a:t>CWA – Civil Works Admin.</a:t>
            </a:r>
          </a:p>
          <a:p>
            <a:r>
              <a:rPr lang="en-US" dirty="0" smtClean="0"/>
              <a:t>PWA – Public Works Admin.</a:t>
            </a:r>
          </a:p>
          <a:p>
            <a:r>
              <a:rPr lang="en-US" dirty="0" smtClean="0"/>
              <a:t>CCC – Civilian Conservation Corps</a:t>
            </a:r>
          </a:p>
          <a:p>
            <a:r>
              <a:rPr lang="en-US" dirty="0" smtClean="0"/>
              <a:t>FHA – Federal Housing Admin.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FDIC - Federal Deposit Insurance </a:t>
            </a:r>
            <a:r>
              <a:rPr lang="en-US" dirty="0" smtClean="0"/>
              <a:t>Corporation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Guaranteed bank deposits up to $2,500</a:t>
            </a:r>
          </a:p>
          <a:p>
            <a:pPr lvl="1"/>
            <a:r>
              <a:rPr lang="en-US" dirty="0" smtClean="0"/>
              <a:t>(Now it’s $250,000)</a:t>
            </a:r>
          </a:p>
          <a:p>
            <a:r>
              <a:rPr lang="en-US" dirty="0" smtClean="0"/>
              <a:t>Consequences: restored confidence to banks</a:t>
            </a:r>
            <a:endParaRPr lang="en-US" dirty="0"/>
          </a:p>
        </p:txBody>
      </p:sp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73" y="3486626"/>
            <a:ext cx="5036180" cy="337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Unemployment peaked at 25%</a:t>
            </a:r>
          </a:p>
          <a:p>
            <a:pPr lvl="1"/>
            <a:r>
              <a:rPr lang="en-US" dirty="0" smtClean="0"/>
              <a:t>Greater among minorities</a:t>
            </a:r>
          </a:p>
          <a:p>
            <a:r>
              <a:rPr lang="en-US" dirty="0" smtClean="0"/>
              <a:t>Millions lost savings</a:t>
            </a:r>
          </a:p>
          <a:p>
            <a:r>
              <a:rPr lang="en-US" dirty="0" smtClean="0"/>
              <a:t>Homelessness increases drastically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Hoovervilles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AAA - Agriculture Adjustment </a:t>
            </a:r>
            <a:r>
              <a:rPr lang="en-US" dirty="0" smtClean="0"/>
              <a:t>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support farmers</a:t>
            </a:r>
          </a:p>
          <a:p>
            <a:r>
              <a:rPr lang="en-US" dirty="0" smtClean="0"/>
              <a:t>Paid farmers to grow less crops and raise fewer animals</a:t>
            </a:r>
          </a:p>
          <a:p>
            <a:r>
              <a:rPr lang="en-US" dirty="0" smtClean="0"/>
              <a:t>Consequences:</a:t>
            </a:r>
          </a:p>
          <a:p>
            <a:pPr lvl="1"/>
            <a:r>
              <a:rPr lang="en-US" dirty="0" smtClean="0"/>
              <a:t>Food prices rose</a:t>
            </a:r>
          </a:p>
          <a:p>
            <a:pPr lvl="1"/>
            <a:r>
              <a:rPr lang="en-US" dirty="0" smtClean="0"/>
              <a:t>Farmers’ incomes rose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Conserve soil by not planting food…</a:t>
            </a:r>
            <a:endParaRPr lang="en-US" dirty="0"/>
          </a:p>
        </p:txBody>
      </p:sp>
      <p:pic>
        <p:nvPicPr>
          <p:cNvPr id="5" name="Picture 4" descr="lga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2" y="1417638"/>
            <a:ext cx="8828423" cy="514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TVA - Tennessee Valley </a:t>
            </a:r>
            <a:r>
              <a:rPr lang="en-US" dirty="0" smtClean="0"/>
              <a:t>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 Helped people in Tenn. Valley modernize and provide jobs</a:t>
            </a:r>
          </a:p>
          <a:p>
            <a:pPr lvl="1"/>
            <a:r>
              <a:rPr lang="en-US" dirty="0" smtClean="0"/>
              <a:t>Provided jobs to build dams and electricity to rural Appalachia</a:t>
            </a:r>
          </a:p>
        </p:txBody>
      </p:sp>
      <p:pic>
        <p:nvPicPr>
          <p:cNvPr id="4" name="Picture 3" descr="Ocoee-dam-3-tv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26" y="3614414"/>
            <a:ext cx="2770774" cy="3002491"/>
          </a:xfrm>
          <a:prstGeom prst="rect">
            <a:avLst/>
          </a:prstGeom>
        </p:spPr>
      </p:pic>
      <p:pic>
        <p:nvPicPr>
          <p:cNvPr id="5" name="Picture 4" descr="tva_elec_for_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23" y="3256214"/>
            <a:ext cx="3117954" cy="34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CCC - Civilian Conservation </a:t>
            </a:r>
            <a:r>
              <a:rPr lang="en-US" dirty="0" smtClean="0"/>
              <a:t>Corps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88" y="1645171"/>
            <a:ext cx="433965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Goals: Protect natural resources and provide jobs</a:t>
            </a:r>
          </a:p>
          <a:p>
            <a:r>
              <a:rPr lang="en-US" dirty="0" smtClean="0"/>
              <a:t>Created jobs to</a:t>
            </a:r>
            <a:r>
              <a:rPr lang="en-US" dirty="0"/>
              <a:t> </a:t>
            </a:r>
            <a:r>
              <a:rPr lang="en-US" dirty="0" smtClean="0"/>
              <a:t>construct campgrounds, bridges, trails, planted trees</a:t>
            </a:r>
          </a:p>
          <a:p>
            <a:r>
              <a:rPr lang="en-US" dirty="0" smtClean="0"/>
              <a:t>Created by Frances Perkins</a:t>
            </a:r>
          </a:p>
        </p:txBody>
      </p:sp>
      <p:pic>
        <p:nvPicPr>
          <p:cNvPr id="4" name="Picture 3" descr="CCC-Big_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39" y="1977031"/>
            <a:ext cx="4601954" cy="344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8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NIRA/</a:t>
            </a:r>
            <a:r>
              <a:rPr lang="en-US" dirty="0"/>
              <a:t>NRA - National Industrial Recovery </a:t>
            </a:r>
            <a:r>
              <a:rPr lang="en-US" dirty="0" smtClean="0"/>
              <a:t>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06" y="1852276"/>
            <a:ext cx="5567811" cy="3937601"/>
          </a:xfrm>
        </p:spPr>
        <p:txBody>
          <a:bodyPr>
            <a:normAutofit/>
          </a:bodyPr>
          <a:lstStyle/>
          <a:p>
            <a:r>
              <a:rPr lang="en-US" dirty="0" smtClean="0"/>
              <a:t>Goal: support industries</a:t>
            </a:r>
          </a:p>
          <a:p>
            <a:r>
              <a:rPr lang="en-US" dirty="0" smtClean="0"/>
              <a:t>Passed regulations to fix prices, increase wages, and promote employment</a:t>
            </a:r>
          </a:p>
          <a:p>
            <a:r>
              <a:rPr lang="en-US" dirty="0" smtClean="0"/>
              <a:t>Controversy:</a:t>
            </a:r>
          </a:p>
          <a:p>
            <a:pPr lvl="1"/>
            <a:r>
              <a:rPr lang="en-US" dirty="0" smtClean="0"/>
              <a:t>Promoted monopolies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ound unconstitutional</a:t>
            </a:r>
          </a:p>
          <a:p>
            <a:pPr lvl="1"/>
            <a:endParaRPr lang="en-US" dirty="0"/>
          </a:p>
        </p:txBody>
      </p:sp>
      <p:pic>
        <p:nvPicPr>
          <p:cNvPr id="4" name="Picture 3" descr="NewDealN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21" y="2048179"/>
            <a:ext cx="3438054" cy="40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PWA - Public Works </a:t>
            </a:r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4078925" cy="4525963"/>
          </a:xfrm>
        </p:spPr>
        <p:txBody>
          <a:bodyPr/>
          <a:lstStyle/>
          <a:p>
            <a:r>
              <a:rPr lang="en-US" dirty="0" smtClean="0"/>
              <a:t>Goal: create jobs to build public works</a:t>
            </a:r>
          </a:p>
          <a:p>
            <a:r>
              <a:rPr lang="en-US" dirty="0" smtClean="0"/>
              <a:t>Led </a:t>
            </a:r>
            <a:r>
              <a:rPr lang="en-US" dirty="0"/>
              <a:t>by Harold </a:t>
            </a:r>
            <a:r>
              <a:rPr lang="en-US" dirty="0" smtClean="0"/>
              <a:t>Ickes</a:t>
            </a:r>
            <a:endParaRPr lang="en-US" dirty="0"/>
          </a:p>
        </p:txBody>
      </p:sp>
      <p:pic>
        <p:nvPicPr>
          <p:cNvPr id="5" name="Picture 4" descr="index.php_-760x57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25" y="1582082"/>
            <a:ext cx="4847701" cy="45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FDR issues 2</a:t>
            </a:r>
            <a:r>
              <a:rPr lang="en-US" baseline="30000" dirty="0" smtClean="0"/>
              <a:t>nd</a:t>
            </a:r>
            <a:r>
              <a:rPr lang="en-US" dirty="0" smtClean="0"/>
              <a:t> New Deal in 1935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New Deal programs found unconstitutional</a:t>
            </a:r>
          </a:p>
          <a:p>
            <a:pPr lvl="1"/>
            <a:r>
              <a:rPr lang="en-US" dirty="0" smtClean="0"/>
              <a:t>Public still unsatisfied</a:t>
            </a:r>
          </a:p>
          <a:p>
            <a:pPr lvl="1"/>
            <a:r>
              <a:rPr lang="en-US" dirty="0" smtClean="0"/>
              <a:t>Re-election coming in 1936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Security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SSA creates first ever national…</a:t>
            </a:r>
          </a:p>
          <a:p>
            <a:pPr lvl="1"/>
            <a:r>
              <a:rPr lang="en-US" dirty="0" smtClean="0"/>
              <a:t>Government retirement plan</a:t>
            </a:r>
          </a:p>
          <a:p>
            <a:pPr lvl="1"/>
            <a:r>
              <a:rPr lang="en-US" dirty="0" smtClean="0"/>
              <a:t>Unemployment insurance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elfare for handicap</a:t>
            </a:r>
          </a:p>
          <a:p>
            <a:r>
              <a:rPr lang="en-US" dirty="0" smtClean="0"/>
              <a:t>Legacy</a:t>
            </a:r>
          </a:p>
        </p:txBody>
      </p:sp>
    </p:spTree>
    <p:extLst>
      <p:ext uri="{BB962C8B-B14F-4D97-AF65-F5344CB8AC3E}">
        <p14:creationId xmlns:p14="http://schemas.microsoft.com/office/powerpoint/2010/main" val="36472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WPA - Works Progress </a:t>
            </a:r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Provided </a:t>
            </a:r>
            <a:r>
              <a:rPr lang="en-US" dirty="0" smtClean="0"/>
              <a:t>many types of jobs:</a:t>
            </a:r>
          </a:p>
          <a:p>
            <a:pPr lvl="1"/>
            <a:r>
              <a:rPr lang="en-US" dirty="0" smtClean="0"/>
              <a:t>Art projects, history projects, buildings, roads</a:t>
            </a:r>
          </a:p>
          <a:p>
            <a:r>
              <a:rPr lang="en-US" dirty="0" smtClean="0"/>
              <a:t>Biggest employer during  Great Depression</a:t>
            </a:r>
            <a:endParaRPr lang="en-US" dirty="0"/>
          </a:p>
        </p:txBody>
      </p:sp>
      <p:pic>
        <p:nvPicPr>
          <p:cNvPr id="4" name="Picture 3" descr="WPABandLafayetteSquareNO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11" y="3477178"/>
            <a:ext cx="4482060" cy="33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Union Victories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Fair Labor Standards 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Created min. wage and max. work hours for most jobs.</a:t>
            </a:r>
            <a:endParaRPr lang="en-US" sz="3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854994"/>
            <a:ext cx="4041775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National Labor Relations Act (Wagner Act)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525301"/>
            <a:ext cx="4041775" cy="3600861"/>
          </a:xfrm>
        </p:spPr>
        <p:txBody>
          <a:bodyPr/>
          <a:lstStyle/>
          <a:p>
            <a:r>
              <a:rPr lang="en-US" sz="3000" dirty="0" smtClean="0"/>
              <a:t>Guaranteed the right of employees to form labor unions.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oovervill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" y="-2168"/>
            <a:ext cx="9144840" cy="686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0873"/>
            <a:ext cx="8229600" cy="1143000"/>
          </a:xfrm>
        </p:spPr>
        <p:txBody>
          <a:bodyPr/>
          <a:lstStyle/>
          <a:p>
            <a:r>
              <a:rPr lang="en-US" dirty="0" smtClean="0"/>
              <a:t>1936 Election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53873"/>
            <a:ext cx="8229600" cy="4525963"/>
          </a:xfrm>
        </p:spPr>
        <p:txBody>
          <a:bodyPr/>
          <a:lstStyle/>
          <a:p>
            <a:r>
              <a:rPr lang="en-US" dirty="0" smtClean="0"/>
              <a:t>FDR </a:t>
            </a:r>
            <a:r>
              <a:rPr lang="en-US" dirty="0"/>
              <a:t>c</a:t>
            </a:r>
            <a:r>
              <a:rPr lang="en-US" dirty="0" smtClean="0"/>
              <a:t>rushes again -&gt; 523 to 8</a:t>
            </a:r>
            <a:endParaRPr lang="en-US" dirty="0"/>
          </a:p>
        </p:txBody>
      </p:sp>
      <p:pic>
        <p:nvPicPr>
          <p:cNvPr id="9" name="Picture 8" descr="1936_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3" y="1904800"/>
            <a:ext cx="6952526" cy="484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Criticisms of New Deal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959224"/>
            <a:ext cx="4038600" cy="4525963"/>
          </a:xfrm>
        </p:spPr>
        <p:txBody>
          <a:bodyPr/>
          <a:lstStyle/>
          <a:p>
            <a:r>
              <a:rPr lang="en-US" dirty="0" smtClean="0"/>
              <a:t>Govt. was overstepping its boundaries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957730"/>
            <a:ext cx="4038600" cy="4525963"/>
          </a:xfrm>
        </p:spPr>
        <p:txBody>
          <a:bodyPr/>
          <a:lstStyle/>
          <a:p>
            <a:r>
              <a:rPr lang="en-US" dirty="0" smtClean="0"/>
              <a:t>Govt. not doing enough to help society</a:t>
            </a:r>
          </a:p>
          <a:p>
            <a:endParaRPr lang="en-US" dirty="0"/>
          </a:p>
        </p:txBody>
      </p:sp>
      <p:pic>
        <p:nvPicPr>
          <p:cNvPr id="10" name="Picture 9" descr="300px-Supreme_Court_19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0" y="2290657"/>
            <a:ext cx="3898400" cy="4153753"/>
          </a:xfrm>
          <a:prstGeom prst="rect">
            <a:avLst/>
          </a:prstGeom>
        </p:spPr>
      </p:pic>
      <p:pic>
        <p:nvPicPr>
          <p:cNvPr id="11" name="Picture 10" descr="slideshow_883053_HueyLo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11" y="2290658"/>
            <a:ext cx="2477188" cy="3596165"/>
          </a:xfrm>
          <a:prstGeom prst="rect">
            <a:avLst/>
          </a:prstGeom>
        </p:spPr>
      </p:pic>
      <p:pic>
        <p:nvPicPr>
          <p:cNvPr id="12" name="Picture 11" descr="ur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882" y="4407647"/>
            <a:ext cx="342153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Racial Discrimination and the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Racial discrimination in New Deal jobs</a:t>
            </a:r>
          </a:p>
          <a:p>
            <a:r>
              <a:rPr lang="en-US" dirty="0" smtClean="0"/>
              <a:t>Eleanor Roosevelt = civil rights advocate</a:t>
            </a:r>
          </a:p>
          <a:p>
            <a:r>
              <a:rPr lang="en-US" dirty="0" smtClean="0"/>
              <a:t>FDR eventually creates “the Black Cabinet”</a:t>
            </a:r>
          </a:p>
          <a:p>
            <a:pPr lvl="1"/>
            <a:r>
              <a:rPr lang="en-US" dirty="0" smtClean="0"/>
              <a:t>Mary McLeod Bethune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749272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7"/>
            <a:ext cx="9144000" cy="68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Hoover promoted </a:t>
            </a:r>
            <a:r>
              <a:rPr lang="en-US" dirty="0" smtClean="0"/>
              <a:t>volunteerism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rivate charities should help, not govt.</a:t>
            </a:r>
          </a:p>
          <a:p>
            <a:r>
              <a:rPr lang="en-US" dirty="0" smtClean="0"/>
              <a:t>Only a small number of public works projects</a:t>
            </a:r>
          </a:p>
          <a:p>
            <a:r>
              <a:rPr lang="en-US" dirty="0" smtClean="0"/>
              <a:t>Created Reconstruction Finance Corporation (RFC) to help start public works </a:t>
            </a:r>
            <a:r>
              <a:rPr lang="en-US" dirty="0" smtClean="0"/>
              <a:t>projects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15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46-hoover-dam-bypass-42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97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Dust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catastrophe in the Plains caused by drought, overgrazing, and over-farming</a:t>
            </a:r>
          </a:p>
          <a:p>
            <a:r>
              <a:rPr lang="en-US" dirty="0" smtClean="0"/>
              <a:t>Caused economic catastrophe for farmers</a:t>
            </a:r>
          </a:p>
          <a:p>
            <a:r>
              <a:rPr lang="en-US" dirty="0" smtClean="0"/>
              <a:t>Basis of the book, </a:t>
            </a:r>
            <a:r>
              <a:rPr lang="en-US" i="1" dirty="0" smtClean="0"/>
              <a:t>The Grapes of Wrath</a:t>
            </a:r>
          </a:p>
          <a:p>
            <a:pPr lvl="1"/>
            <a:r>
              <a:rPr lang="en-US" dirty="0" smtClean="0"/>
              <a:t>John Steinbeck</a:t>
            </a:r>
          </a:p>
        </p:txBody>
      </p:sp>
    </p:spTree>
    <p:extLst>
      <p:ext uri="{BB962C8B-B14F-4D97-AF65-F5344CB8AC3E}">
        <p14:creationId xmlns:p14="http://schemas.microsoft.com/office/powerpoint/2010/main" val="18591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24px-Dust-storm-Texas-19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a014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023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7899</TotalTime>
  <Words>650</Words>
  <Application>Microsoft Office PowerPoint</Application>
  <PresentationFormat>On-screen Show (4:3)</PresentationFormat>
  <Paragraphs>110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Black</vt:lpstr>
      <vt:lpstr>The Great Depression and New Deal(s)</vt:lpstr>
      <vt:lpstr>Effects of the Depression</vt:lpstr>
      <vt:lpstr>PowerPoint Presentation</vt:lpstr>
      <vt:lpstr>PowerPoint Presentation</vt:lpstr>
      <vt:lpstr>Hoover’s Approach</vt:lpstr>
      <vt:lpstr>PowerPoint Presentation</vt:lpstr>
      <vt:lpstr>The Dust Bowl</vt:lpstr>
      <vt:lpstr>PowerPoint Presentation</vt:lpstr>
      <vt:lpstr>PowerPoint Presentation</vt:lpstr>
      <vt:lpstr>PowerPoint Presentation</vt:lpstr>
      <vt:lpstr>PowerPoint Presentation</vt:lpstr>
      <vt:lpstr>Bonus Army Fiasco – June 1932</vt:lpstr>
      <vt:lpstr>PowerPoint Presentation</vt:lpstr>
      <vt:lpstr>Hoover Out, FDR In</vt:lpstr>
      <vt:lpstr>Keynesian Economics</vt:lpstr>
      <vt:lpstr>1st 100 Days</vt:lpstr>
      <vt:lpstr>The New Deal</vt:lpstr>
      <vt:lpstr>Alphabet Soup</vt:lpstr>
      <vt:lpstr>FDIC - Federal Deposit Insurance Corporation</vt:lpstr>
      <vt:lpstr>AAA - Agriculture Adjustment Act</vt:lpstr>
      <vt:lpstr>Conserve soil by not planting food…</vt:lpstr>
      <vt:lpstr>TVA - Tennessee Valley Authority</vt:lpstr>
      <vt:lpstr>CCC - Civilian Conservation Corps</vt:lpstr>
      <vt:lpstr>NIRA/NRA - National Industrial Recovery Act</vt:lpstr>
      <vt:lpstr>PWA - Public Works Administration</vt:lpstr>
      <vt:lpstr>2nd New Deal</vt:lpstr>
      <vt:lpstr>Social Security Administration</vt:lpstr>
      <vt:lpstr>WPA - Works Progress Administration</vt:lpstr>
      <vt:lpstr>Labor Union Victories</vt:lpstr>
      <vt:lpstr>1936 Election</vt:lpstr>
      <vt:lpstr>Criticisms of New Deal </vt:lpstr>
      <vt:lpstr>Racial Discrimination and the New Deal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 and New Deal(s)</dc:title>
  <dc:creator>Durham Public Schools</dc:creator>
  <cp:lastModifiedBy>Victor Cadilla</cp:lastModifiedBy>
  <cp:revision>41</cp:revision>
  <dcterms:created xsi:type="dcterms:W3CDTF">2015-12-09T21:42:47Z</dcterms:created>
  <dcterms:modified xsi:type="dcterms:W3CDTF">2019-01-08T18:20:47Z</dcterms:modified>
</cp:coreProperties>
</file>