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9" r:id="rId3"/>
    <p:sldId id="270" r:id="rId4"/>
    <p:sldId id="273" r:id="rId5"/>
    <p:sldId id="272" r:id="rId6"/>
    <p:sldId id="275" r:id="rId7"/>
    <p:sldId id="277" r:id="rId8"/>
    <p:sldId id="279" r:id="rId9"/>
    <p:sldId id="293" r:id="rId10"/>
    <p:sldId id="280" r:id="rId11"/>
    <p:sldId id="284" r:id="rId12"/>
    <p:sldId id="285" r:id="rId13"/>
    <p:sldId id="286" r:id="rId14"/>
    <p:sldId id="287" r:id="rId15"/>
    <p:sldId id="294" r:id="rId16"/>
    <p:sldId id="288" r:id="rId17"/>
    <p:sldId id="289" r:id="rId18"/>
    <p:sldId id="290" r:id="rId19"/>
    <p:sldId id="291" r:id="rId20"/>
    <p:sldId id="292" r:id="rId21"/>
    <p:sldId id="260" r:id="rId22"/>
    <p:sldId id="259" r:id="rId23"/>
    <p:sldId id="262" r:id="rId24"/>
    <p:sldId id="264" r:id="rId25"/>
    <p:sldId id="295" r:id="rId26"/>
    <p:sldId id="265" r:id="rId27"/>
    <p:sldId id="26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61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9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2BDA-4713-4D44-8DEE-1C21888E6E07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EE7-2412-B549-9A49-3FB1FC4A6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2BDA-4713-4D44-8DEE-1C21888E6E07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EE7-2412-B549-9A49-3FB1FC4A6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2BDA-4713-4D44-8DEE-1C21888E6E07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EE7-2412-B549-9A49-3FB1FC4A6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2BDA-4713-4D44-8DEE-1C21888E6E07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EE7-2412-B549-9A49-3FB1FC4A6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2BDA-4713-4D44-8DEE-1C21888E6E07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EE7-2412-B549-9A49-3FB1FC4A6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2BDA-4713-4D44-8DEE-1C21888E6E07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EE7-2412-B549-9A49-3FB1FC4A6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2BDA-4713-4D44-8DEE-1C21888E6E07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EE7-2412-B549-9A49-3FB1FC4A6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2BDA-4713-4D44-8DEE-1C21888E6E07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EE7-2412-B549-9A49-3FB1FC4A6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2BDA-4713-4D44-8DEE-1C21888E6E07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EE7-2412-B549-9A49-3FB1FC4A6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2BDA-4713-4D44-8DEE-1C21888E6E07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EE7-2412-B549-9A49-3FB1FC4A6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2BDA-4713-4D44-8DEE-1C21888E6E07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EE7-2412-B549-9A49-3FB1FC4A6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22BDA-4713-4D44-8DEE-1C21888E6E07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6FEE7-2412-B549-9A49-3FB1FC4A6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 in the 1920s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“The Roaring Twenties”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68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5"/>
            <a:ext cx="8229600" cy="1143000"/>
          </a:xfrm>
        </p:spPr>
        <p:txBody>
          <a:bodyPr/>
          <a:lstStyle/>
          <a:p>
            <a:r>
              <a:rPr lang="en-US" dirty="0" smtClean="0"/>
              <a:t>Aaron Douglas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66" y="1600200"/>
            <a:ext cx="8229600" cy="4525963"/>
          </a:xfrm>
        </p:spPr>
        <p:txBody>
          <a:bodyPr/>
          <a:lstStyle/>
          <a:p>
            <a:r>
              <a:rPr lang="en-US" i="1" dirty="0" smtClean="0"/>
              <a:t>Aspiration</a:t>
            </a:r>
            <a:endParaRPr lang="en-US" i="1" dirty="0"/>
          </a:p>
        </p:txBody>
      </p:sp>
      <p:pic>
        <p:nvPicPr>
          <p:cNvPr id="2050" name="Picture 2" descr="https://upload.wikimedia.org/wikipedia/commons/thumb/1/12/Aspiration%2C_Aaron_Douglas%2C_1936%2C_DeYoung_Museum_of_Fine_Arts.jpg/800px-Aspiration%2C_Aaron_Douglas%2C_1936%2C_DeYoung_Museum_of_Fine_A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562" y="970036"/>
            <a:ext cx="6461399" cy="573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46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Aaron Douglas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Study for Aspects of the Negro Life: An Idyll of the Deep South</a:t>
            </a:r>
            <a:endParaRPr lang="en-US" sz="2400" i="1" dirty="0"/>
          </a:p>
        </p:txBody>
      </p:sp>
      <p:pic>
        <p:nvPicPr>
          <p:cNvPr id="4" name="Picture 5" descr="Idy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18544"/>
            <a:ext cx="8763000" cy="390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256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Jazz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4525963"/>
          </a:xfrm>
        </p:spPr>
        <p:txBody>
          <a:bodyPr/>
          <a:lstStyle/>
          <a:p>
            <a:r>
              <a:rPr lang="en-US"/>
              <a:t>Started in New Orleans, but became a cultural force in New York</a:t>
            </a:r>
          </a:p>
        </p:txBody>
      </p:sp>
      <p:pic>
        <p:nvPicPr>
          <p:cNvPr id="31749" name="Picture 5" descr="2772682211_4e95d9bc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257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Louis Armstrong</a:t>
            </a:r>
          </a:p>
        </p:txBody>
      </p:sp>
      <p:pic>
        <p:nvPicPr>
          <p:cNvPr id="49155" name="Picture 3" descr="LouisArmstr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64807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louis armstr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22433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570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Cab Calloway</a:t>
            </a:r>
          </a:p>
        </p:txBody>
      </p:sp>
      <p:pic>
        <p:nvPicPr>
          <p:cNvPr id="50179" name="Picture 3" descr="cab callo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524000"/>
            <a:ext cx="388143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callo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4059238" cy="469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51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736"/>
            <a:ext cx="8229600" cy="1143000"/>
          </a:xfrm>
        </p:spPr>
        <p:txBody>
          <a:bodyPr/>
          <a:lstStyle/>
          <a:p>
            <a:r>
              <a:rPr lang="en-US" dirty="0" smtClean="0"/>
              <a:t>Bessie Smith</a:t>
            </a:r>
            <a:endParaRPr lang="en-US" dirty="0"/>
          </a:p>
        </p:txBody>
      </p:sp>
      <p:pic>
        <p:nvPicPr>
          <p:cNvPr id="4098" name="Picture 2" descr="https://upload.wikimedia.org/wikipedia/commons/thumb/d/df/Bessiesmith3.jpg/800px-Bessiesmith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62" y="1125021"/>
            <a:ext cx="4152275" cy="555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733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Dances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Charleston</a:t>
            </a:r>
          </a:p>
          <a:p>
            <a:r>
              <a:rPr lang="en-US"/>
              <a:t>Black Bottom</a:t>
            </a:r>
          </a:p>
          <a:p>
            <a:r>
              <a:rPr lang="en-US"/>
              <a:t>Lindy Hop</a:t>
            </a:r>
          </a:p>
        </p:txBody>
      </p:sp>
      <p:pic>
        <p:nvPicPr>
          <p:cNvPr id="56325" name="Picture 5" descr="lhop-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5257800" cy="470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484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Josephine Baker</a:t>
            </a:r>
          </a:p>
        </p:txBody>
      </p:sp>
      <p:pic>
        <p:nvPicPr>
          <p:cNvPr id="52227" name="Picture 3" descr="josephine b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33401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josephin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460851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67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Zora Neale Hurston</a:t>
            </a:r>
          </a:p>
        </p:txBody>
      </p:sp>
      <p:pic>
        <p:nvPicPr>
          <p:cNvPr id="35845" name="Picture 5" descr="300_116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427037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304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Langston Hughes</a:t>
            </a:r>
          </a:p>
        </p:txBody>
      </p:sp>
      <p:pic>
        <p:nvPicPr>
          <p:cNvPr id="39941" name="Picture 5" descr="BO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56882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Langston%20Hugh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3972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56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Armistice Day – Let’s Party!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Armistice_Day,_Wall_Str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3152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034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Boom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48" y="1600200"/>
            <a:ext cx="8377852" cy="4525963"/>
          </a:xfrm>
        </p:spPr>
        <p:txBody>
          <a:bodyPr/>
          <a:lstStyle/>
          <a:p>
            <a:r>
              <a:rPr lang="en-US" dirty="0" smtClean="0"/>
              <a:t>Short economic downturn after WWI</a:t>
            </a:r>
          </a:p>
          <a:p>
            <a:r>
              <a:rPr lang="en-US" dirty="0" smtClean="0"/>
              <a:t>Economy grew a lot after post-WWI depression</a:t>
            </a:r>
          </a:p>
          <a:p>
            <a:endParaRPr lang="en-US" dirty="0"/>
          </a:p>
        </p:txBody>
      </p:sp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70" y="3177107"/>
            <a:ext cx="5117894" cy="312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9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1920s </a:t>
            </a:r>
            <a:r>
              <a:rPr lang="en-US" dirty="0" err="1" smtClean="0"/>
              <a:t>vs</a:t>
            </a:r>
            <a:r>
              <a:rPr lang="en-US" dirty="0" smtClean="0"/>
              <a:t> the Gilded 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Roaring 1920s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Oligopolies </a:t>
            </a:r>
          </a:p>
          <a:p>
            <a:r>
              <a:rPr lang="en-US" sz="2600" dirty="0" smtClean="0"/>
              <a:t>Pro-Business Government:</a:t>
            </a:r>
          </a:p>
          <a:p>
            <a:pPr lvl="1"/>
            <a:r>
              <a:rPr lang="en-US" sz="2600" dirty="0" smtClean="0"/>
              <a:t>“Open Shops”</a:t>
            </a:r>
          </a:p>
          <a:p>
            <a:pPr lvl="1"/>
            <a:r>
              <a:rPr lang="en-US" sz="2600" dirty="0" smtClean="0"/>
              <a:t>Yellow Dog Contracts</a:t>
            </a:r>
          </a:p>
          <a:p>
            <a:pPr lvl="1"/>
            <a:r>
              <a:rPr lang="en-US" sz="2600" dirty="0" smtClean="0"/>
              <a:t>Red Scare </a:t>
            </a:r>
            <a:r>
              <a:rPr lang="en-US" sz="2600" dirty="0" smtClean="0">
                <a:sym typeface="Wingdings"/>
              </a:rPr>
              <a:t></a:t>
            </a:r>
            <a:r>
              <a:rPr lang="en-US" sz="2600" dirty="0">
                <a:sym typeface="Wingdings"/>
              </a:rPr>
              <a:t> </a:t>
            </a:r>
            <a:r>
              <a:rPr lang="en-US" sz="2600" dirty="0" smtClean="0"/>
              <a:t>crackdown on unions</a:t>
            </a:r>
            <a:endParaRPr lang="en-US" sz="2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Gilded Age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Monopolies </a:t>
            </a:r>
          </a:p>
          <a:p>
            <a:r>
              <a:rPr lang="en-US" sz="2600" dirty="0" smtClean="0"/>
              <a:t>Pro-Business Government:</a:t>
            </a:r>
          </a:p>
          <a:p>
            <a:pPr lvl="1"/>
            <a:r>
              <a:rPr lang="en-US" sz="2600" dirty="0" smtClean="0"/>
              <a:t>Govt. crackdown on unions</a:t>
            </a:r>
          </a:p>
          <a:p>
            <a:pPr lvl="1"/>
            <a:r>
              <a:rPr lang="en-US" sz="2600" dirty="0" smtClean="0"/>
              <a:t>No enforcement of anti-trust laws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801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Republican Takeover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8536616" cy="4525963"/>
          </a:xfrm>
        </p:spPr>
        <p:txBody>
          <a:bodyPr/>
          <a:lstStyle/>
          <a:p>
            <a:r>
              <a:rPr lang="en-US" dirty="0" smtClean="0"/>
              <a:t>1920 - Republicans </a:t>
            </a:r>
            <a:r>
              <a:rPr lang="en-US" dirty="0" smtClean="0"/>
              <a:t>control of White House &amp; Congress</a:t>
            </a:r>
          </a:p>
          <a:p>
            <a:r>
              <a:rPr lang="en-US" dirty="0" smtClean="0"/>
              <a:t>Return to </a:t>
            </a:r>
            <a:r>
              <a:rPr lang="en-US" i="1" dirty="0" smtClean="0"/>
              <a:t>laissez faire </a:t>
            </a:r>
            <a:r>
              <a:rPr lang="en-US" dirty="0" smtClean="0"/>
              <a:t>policies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MTIwNjA4NjMzODM1MjU5NDA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3" y="3215395"/>
            <a:ext cx="2872571" cy="3232958"/>
          </a:xfrm>
          <a:prstGeom prst="rect">
            <a:avLst/>
          </a:prstGeom>
        </p:spPr>
      </p:pic>
      <p:pic>
        <p:nvPicPr>
          <p:cNvPr id="6" name="Picture 5" descr="MTE1ODA0OTcxNTk1MzAyNDE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84" y="3236491"/>
            <a:ext cx="3020824" cy="3211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0411" y="6482798"/>
            <a:ext cx="200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Warren G. Harding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29770" y="6448353"/>
            <a:ext cx="161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Calvin Coolidge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Warren G. Harding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0517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Campaign slogan: “Return </a:t>
            </a:r>
            <a:r>
              <a:rPr lang="en-US" dirty="0"/>
              <a:t>to Normalcy”</a:t>
            </a:r>
          </a:p>
          <a:p>
            <a:pPr lvl="0"/>
            <a:r>
              <a:rPr lang="en-US" dirty="0" smtClean="0"/>
              <a:t>Beliefs</a:t>
            </a:r>
            <a:r>
              <a:rPr lang="en-US" dirty="0"/>
              <a:t>: Pro-Business</a:t>
            </a:r>
            <a:r>
              <a:rPr lang="en-US" dirty="0" smtClean="0"/>
              <a:t>, Pro-Civil </a:t>
            </a:r>
            <a:r>
              <a:rPr lang="en-US" dirty="0"/>
              <a:t>Rights, </a:t>
            </a:r>
            <a:r>
              <a:rPr lang="en-US" dirty="0" smtClean="0"/>
              <a:t>disarmament</a:t>
            </a:r>
            <a:endParaRPr lang="en-US" dirty="0"/>
          </a:p>
          <a:p>
            <a:r>
              <a:rPr lang="en-US" dirty="0" smtClean="0"/>
              <a:t>Achievements : Washington Naval Conference (1921-1922)</a:t>
            </a:r>
            <a:endParaRPr lang="en-US" dirty="0"/>
          </a:p>
          <a:p>
            <a:r>
              <a:rPr lang="en-US" dirty="0" smtClean="0"/>
              <a:t>Events: </a:t>
            </a:r>
            <a:r>
              <a:rPr lang="en-US" dirty="0"/>
              <a:t>Teapot Dome Scandal, his death…</a:t>
            </a:r>
          </a:p>
        </p:txBody>
      </p:sp>
    </p:spTree>
    <p:extLst>
      <p:ext uri="{BB962C8B-B14F-4D97-AF65-F5344CB8AC3E}">
        <p14:creationId xmlns:p14="http://schemas.microsoft.com/office/powerpoint/2010/main" val="28325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Calvin Coolidge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In Office: </a:t>
            </a:r>
            <a:r>
              <a:rPr lang="en-US" dirty="0" smtClean="0"/>
              <a:t>1923-1929</a:t>
            </a:r>
            <a:endParaRPr lang="en-US" dirty="0"/>
          </a:p>
          <a:p>
            <a:pPr lvl="0"/>
            <a:r>
              <a:rPr lang="en-US" dirty="0" smtClean="0"/>
              <a:t>Campaign slogan: “Business </a:t>
            </a:r>
            <a:r>
              <a:rPr lang="en-US" dirty="0" smtClean="0"/>
              <a:t>of America is Business”</a:t>
            </a:r>
          </a:p>
          <a:p>
            <a:pPr lvl="0"/>
            <a:r>
              <a:rPr lang="en-US" dirty="0" smtClean="0"/>
              <a:t>Political </a:t>
            </a:r>
            <a:r>
              <a:rPr lang="en-US" dirty="0"/>
              <a:t>Beliefs: Pro-</a:t>
            </a:r>
            <a:r>
              <a:rPr lang="en-US" dirty="0" smtClean="0"/>
              <a:t>Business, pro civil rights, isolationism</a:t>
            </a:r>
            <a:endParaRPr lang="en-US" dirty="0"/>
          </a:p>
          <a:p>
            <a:r>
              <a:rPr lang="en-US" dirty="0" smtClean="0"/>
              <a:t>Achievements: Kellogg-Briand Pact (1928)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Lost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group of young writers in the 1920s</a:t>
            </a:r>
          </a:p>
          <a:p>
            <a:pPr lvl="1"/>
            <a:r>
              <a:rPr lang="en-US" dirty="0" smtClean="0"/>
              <a:t>Gertrude Stein</a:t>
            </a:r>
          </a:p>
          <a:p>
            <a:pPr lvl="1"/>
            <a:r>
              <a:rPr lang="en-US" dirty="0" smtClean="0"/>
              <a:t>F. Scott Fitzgerald - </a:t>
            </a:r>
            <a:r>
              <a:rPr lang="en-US" i="1" dirty="0" smtClean="0"/>
              <a:t> The Great Gatsby</a:t>
            </a:r>
            <a:endParaRPr lang="en-US" dirty="0" smtClean="0"/>
          </a:p>
          <a:p>
            <a:pPr lvl="1"/>
            <a:r>
              <a:rPr lang="en-US" dirty="0" smtClean="0"/>
              <a:t>Sinclair Lewis – </a:t>
            </a:r>
            <a:r>
              <a:rPr lang="en-US" i="1" dirty="0" smtClean="0"/>
              <a:t>Babbitt</a:t>
            </a:r>
          </a:p>
          <a:p>
            <a:pPr lvl="1"/>
            <a:r>
              <a:rPr lang="en-US" dirty="0" smtClean="0"/>
              <a:t>Ernest Hemingway – </a:t>
            </a:r>
            <a:r>
              <a:rPr lang="en-US" i="1" dirty="0" smtClean="0"/>
              <a:t>The Sun Also Rises</a:t>
            </a:r>
            <a:endParaRPr lang="en-US" dirty="0" smtClean="0"/>
          </a:p>
          <a:p>
            <a:r>
              <a:rPr lang="en-US" dirty="0" smtClean="0"/>
              <a:t>Criticized American culture for being too…</a:t>
            </a:r>
          </a:p>
          <a:p>
            <a:pPr lvl="1"/>
            <a:r>
              <a:rPr lang="en-US" dirty="0" smtClean="0"/>
              <a:t>Materialistic</a:t>
            </a:r>
          </a:p>
          <a:p>
            <a:pPr lvl="1"/>
            <a:r>
              <a:rPr lang="en-US" dirty="0" smtClean="0"/>
              <a:t>Conservative</a:t>
            </a:r>
          </a:p>
          <a:p>
            <a:pPr lvl="1"/>
            <a:r>
              <a:rPr lang="en-US" dirty="0" smtClean="0"/>
              <a:t>Self-centered</a:t>
            </a:r>
          </a:p>
        </p:txBody>
      </p:sp>
    </p:spTree>
    <p:extLst>
      <p:ext uri="{BB962C8B-B14F-4D97-AF65-F5344CB8AC3E}">
        <p14:creationId xmlns:p14="http://schemas.microsoft.com/office/powerpoint/2010/main" val="25693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1920, more people living in cities than rural areas</a:t>
            </a:r>
          </a:p>
          <a:p>
            <a:r>
              <a:rPr lang="en-US" dirty="0" smtClean="0"/>
              <a:t>Causes a cultural shift in America</a:t>
            </a:r>
          </a:p>
          <a:p>
            <a:r>
              <a:rPr lang="en-US" dirty="0" smtClean="0"/>
              <a:t>Divisions between rural and urban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Clashes of 1920s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Prohibition</a:t>
            </a:r>
          </a:p>
          <a:p>
            <a:r>
              <a:rPr lang="en-US" dirty="0" smtClean="0"/>
              <a:t>Gender roles</a:t>
            </a:r>
          </a:p>
          <a:p>
            <a:r>
              <a:rPr lang="en-US" dirty="0" smtClean="0"/>
              <a:t>Jazz</a:t>
            </a:r>
          </a:p>
          <a:p>
            <a:r>
              <a:rPr lang="en-US" dirty="0" smtClean="0"/>
              <a:t>Immigration</a:t>
            </a:r>
          </a:p>
          <a:p>
            <a:r>
              <a:rPr lang="en-US" dirty="0" smtClean="0"/>
              <a:t>Religion</a:t>
            </a:r>
          </a:p>
          <a:p>
            <a:r>
              <a:rPr lang="en-US" dirty="0" smtClean="0"/>
              <a:t>Consumerism</a:t>
            </a:r>
          </a:p>
          <a:p>
            <a:r>
              <a:rPr lang="en-US" smtClean="0"/>
              <a:t>African Americans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8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Wait!…Prohibition ratified in 1920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rohib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17638"/>
            <a:ext cx="5572125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746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Prohibition-Dr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239000" cy="496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436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Bootleggers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Prohibition gave rise to organized crime</a:t>
            </a:r>
          </a:p>
          <a:p>
            <a:r>
              <a:rPr lang="en-US"/>
              <a:t>Police could not stop the all of the sale of illegal alcohol</a:t>
            </a:r>
          </a:p>
        </p:txBody>
      </p:sp>
      <p:pic>
        <p:nvPicPr>
          <p:cNvPr id="10245" name="Picture 5" descr="Prohibition-Ra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3425"/>
            <a:ext cx="5019675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232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 </a:t>
            </a:r>
            <a:r>
              <a:rPr lang="en-US" dirty="0" smtClean="0"/>
              <a:t>Capone and the Mob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/>
              <a:t>Famous Chicago mobster made money from bootlegging</a:t>
            </a:r>
          </a:p>
        </p:txBody>
      </p:sp>
      <p:pic>
        <p:nvPicPr>
          <p:cNvPr id="11269" name="Picture 5" descr="al_cap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08" y="2780096"/>
            <a:ext cx="3164281" cy="407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t-valentines-massacre-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86" y="2511609"/>
            <a:ext cx="4990366" cy="36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0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Women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roles change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Flappers</a:t>
            </a:r>
          </a:p>
          <a:p>
            <a:pPr lvl="1"/>
            <a:r>
              <a:rPr lang="en-US" dirty="0" smtClean="0"/>
              <a:t>Smoked and drank in public</a:t>
            </a:r>
          </a:p>
          <a:p>
            <a:pPr lvl="1"/>
            <a:r>
              <a:rPr lang="en-US" dirty="0" smtClean="0"/>
              <a:t>Wore their hair and dresses short</a:t>
            </a:r>
            <a:endParaRPr lang="en-US" dirty="0"/>
          </a:p>
        </p:txBody>
      </p:sp>
      <p:pic>
        <p:nvPicPr>
          <p:cNvPr id="14341" name="Picture 5" descr="2310736108_75be945a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505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Harlem Renaissance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Movement in art, literature, music, that centered on African-American culture</a:t>
            </a:r>
          </a:p>
        </p:txBody>
      </p:sp>
      <p:pic>
        <p:nvPicPr>
          <p:cNvPr id="3074" name="Picture 2" descr="Image result for augusta savage let freedom 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02" y="2771589"/>
            <a:ext cx="4551337" cy="391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21311" y="3083190"/>
            <a:ext cx="3260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Augusta Savage, </a:t>
            </a:r>
            <a:r>
              <a:rPr lang="en-US" sz="2400" i="1" dirty="0" smtClean="0"/>
              <a:t>Let Freedom Ring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195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95"/>
            <a:ext cx="8229600" cy="995779"/>
          </a:xfrm>
        </p:spPr>
        <p:txBody>
          <a:bodyPr/>
          <a:lstStyle/>
          <a:p>
            <a:r>
              <a:rPr lang="en-US" dirty="0" smtClean="0"/>
              <a:t>Archibald Motley Jr.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9450"/>
            <a:ext cx="8229600" cy="4717088"/>
          </a:xfrm>
        </p:spPr>
        <p:txBody>
          <a:bodyPr/>
          <a:lstStyle/>
          <a:p>
            <a:r>
              <a:rPr lang="en-US" i="1" dirty="0" smtClean="0"/>
              <a:t>Nightlife</a:t>
            </a:r>
            <a:endParaRPr lang="en-US" i="1" dirty="0"/>
          </a:p>
        </p:txBody>
      </p:sp>
      <p:pic>
        <p:nvPicPr>
          <p:cNvPr id="1028" name="Picture 4" descr="Image result for archibald motley art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42" y="1593704"/>
            <a:ext cx="6815494" cy="515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615939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550</TotalTime>
  <Words>376</Words>
  <Application>Microsoft Office PowerPoint</Application>
  <PresentationFormat>On-screen Show (4:3)</PresentationFormat>
  <Paragraphs>87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ＭＳ Ｐゴシック</vt:lpstr>
      <vt:lpstr>Arial</vt:lpstr>
      <vt:lpstr>Calibri</vt:lpstr>
      <vt:lpstr>Wingdings</vt:lpstr>
      <vt:lpstr>Black</vt:lpstr>
      <vt:lpstr>America in the 1920s</vt:lpstr>
      <vt:lpstr>Armistice Day – Let’s Party!</vt:lpstr>
      <vt:lpstr>Wait!…Prohibition ratified in 1920</vt:lpstr>
      <vt:lpstr>but….</vt:lpstr>
      <vt:lpstr>Bootleggers</vt:lpstr>
      <vt:lpstr>Al Capone and the Mob</vt:lpstr>
      <vt:lpstr>Women’s roles change</vt:lpstr>
      <vt:lpstr>Harlem Renaissance</vt:lpstr>
      <vt:lpstr>Archibald Motley Jr.</vt:lpstr>
      <vt:lpstr>Aaron Douglas</vt:lpstr>
      <vt:lpstr>Aaron Douglas</vt:lpstr>
      <vt:lpstr>Jazz</vt:lpstr>
      <vt:lpstr>Louis Armstrong</vt:lpstr>
      <vt:lpstr>Cab Calloway</vt:lpstr>
      <vt:lpstr>Bessie Smith</vt:lpstr>
      <vt:lpstr>New Dances</vt:lpstr>
      <vt:lpstr>Josephine Baker</vt:lpstr>
      <vt:lpstr>Zora Neale Hurston</vt:lpstr>
      <vt:lpstr>Langston Hughes</vt:lpstr>
      <vt:lpstr>Economic Boom</vt:lpstr>
      <vt:lpstr>1920s vs the Gilded Age</vt:lpstr>
      <vt:lpstr>Republican Takeover</vt:lpstr>
      <vt:lpstr>Warren G. Harding</vt:lpstr>
      <vt:lpstr>Calvin Coolidge</vt:lpstr>
      <vt:lpstr>The Lost Generation</vt:lpstr>
      <vt:lpstr>Urban America</vt:lpstr>
      <vt:lpstr>Culture Clashes of 1920s</vt:lpstr>
    </vt:vector>
  </TitlesOfParts>
  <Company>Durham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in the 1920s</dc:title>
  <dc:creator>Durham Public Schools</dc:creator>
  <cp:lastModifiedBy>Victor Cadilla</cp:lastModifiedBy>
  <cp:revision>16</cp:revision>
  <dcterms:created xsi:type="dcterms:W3CDTF">2016-11-17T21:13:23Z</dcterms:created>
  <dcterms:modified xsi:type="dcterms:W3CDTF">2018-12-17T18:46:06Z</dcterms:modified>
</cp:coreProperties>
</file>