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5"/>
  </p:notesMasterIdLst>
  <p:sldIdLst>
    <p:sldId id="257" r:id="rId2"/>
    <p:sldId id="267" r:id="rId3"/>
    <p:sldId id="268" r:id="rId4"/>
    <p:sldId id="271" r:id="rId5"/>
    <p:sldId id="272" r:id="rId6"/>
    <p:sldId id="314" r:id="rId7"/>
    <p:sldId id="269" r:id="rId8"/>
    <p:sldId id="270" r:id="rId9"/>
    <p:sldId id="306" r:id="rId10"/>
    <p:sldId id="307" r:id="rId11"/>
    <p:sldId id="308" r:id="rId12"/>
    <p:sldId id="309" r:id="rId13"/>
    <p:sldId id="310" r:id="rId14"/>
    <p:sldId id="311" r:id="rId15"/>
    <p:sldId id="312" r:id="rId16"/>
    <p:sldId id="313" r:id="rId17"/>
    <p:sldId id="275" r:id="rId18"/>
    <p:sldId id="276"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3933" autoAdjust="0"/>
  </p:normalViewPr>
  <p:slideViewPr>
    <p:cSldViewPr snapToGrid="0">
      <p:cViewPr varScale="1">
        <p:scale>
          <a:sx n="64" d="100"/>
          <a:sy n="64" d="100"/>
        </p:scale>
        <p:origin x="714" y="66"/>
      </p:cViewPr>
      <p:guideLst/>
    </p:cSldViewPr>
  </p:slideViewPr>
  <p:outlineViewPr>
    <p:cViewPr>
      <p:scale>
        <a:sx n="33" d="100"/>
        <a:sy n="33" d="100"/>
      </p:scale>
      <p:origin x="0" y="-5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A601B-7BDB-4FE0-B427-3716EF028219}"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64A7B-EED8-4458-831D-BC72AAB0AFFC}" type="slidenum">
              <a:rPr lang="en-US" smtClean="0"/>
              <a:t>‹#›</a:t>
            </a:fld>
            <a:endParaRPr lang="en-US"/>
          </a:p>
        </p:txBody>
      </p:sp>
    </p:spTree>
    <p:extLst>
      <p:ext uri="{BB962C8B-B14F-4D97-AF65-F5344CB8AC3E}">
        <p14:creationId xmlns:p14="http://schemas.microsoft.com/office/powerpoint/2010/main" val="375373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D4FEFA-A523-B246-9EA8-8699B2714842}" type="slidenum">
              <a:rPr lang="en-US"/>
              <a:pPr>
                <a:defRPr/>
              </a:pPr>
              <a:t>2</a:t>
            </a:fld>
            <a:endParaRPr lang="en-US"/>
          </a:p>
        </p:txBody>
      </p:sp>
      <p:sp>
        <p:nvSpPr>
          <p:cNvPr id="454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4659"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extLst>
      <p:ext uri="{BB962C8B-B14F-4D97-AF65-F5344CB8AC3E}">
        <p14:creationId xmlns:p14="http://schemas.microsoft.com/office/powerpoint/2010/main" val="3528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0EF3A-04F5-904D-A7DF-91998334705A}" type="slidenum">
              <a:rPr lang="en-US"/>
              <a:pPr>
                <a:defRPr/>
              </a:pPr>
              <a:t>33</a:t>
            </a:fld>
            <a:endParaRPr lang="en-US"/>
          </a:p>
        </p:txBody>
      </p:sp>
      <p:sp>
        <p:nvSpPr>
          <p:cNvPr id="5079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7907" name="Rectangle 3"/>
          <p:cNvSpPr>
            <a:spLocks noGrp="1" noChangeArrowheads="1"/>
          </p:cNvSpPr>
          <p:nvPr>
            <p:ph type="body" idx="1"/>
          </p:nvPr>
        </p:nvSpPr>
        <p:spPr/>
        <p:txBody>
          <a:bodyPr/>
          <a:lstStyle/>
          <a:p>
            <a:pPr eaLnBrk="1" hangingPunct="1">
              <a:defRPr/>
            </a:pPr>
            <a:r>
              <a:rPr lang="en-US" b="1" smtClean="0">
                <a:cs typeface="+mn-cs"/>
              </a:rPr>
              <a:t>OBJECTIVE 13</a:t>
            </a:r>
            <a:r>
              <a:rPr lang="en-US" b="1" smtClean="0">
                <a:cs typeface="Arial" charset="0"/>
              </a:rPr>
              <a:t>| Discuss Skinner</a:t>
            </a:r>
            <a:r>
              <a:rPr lang="ja-JP" altLang="en-US" b="1" smtClean="0">
                <a:latin typeface="Arial"/>
                <a:cs typeface="Arial" charset="0"/>
              </a:rPr>
              <a:t>’</a:t>
            </a:r>
            <a:r>
              <a:rPr lang="en-US" b="1" smtClean="0">
                <a:cs typeface="Arial" charset="0"/>
              </a:rPr>
              <a:t>s and Chomsky</a:t>
            </a:r>
            <a:r>
              <a:rPr lang="ja-JP" altLang="en-US" b="1" smtClean="0">
                <a:latin typeface="Arial"/>
                <a:cs typeface="Arial" charset="0"/>
              </a:rPr>
              <a:t>’</a:t>
            </a:r>
            <a:r>
              <a:rPr lang="en-US" b="1" smtClean="0">
                <a:cs typeface="Arial" charset="0"/>
              </a:rPr>
              <a:t>s contributions to the nature-nurture debate over how children acquire language, and explain why statistical learning and critical periods are important concepts in children</a:t>
            </a:r>
            <a:r>
              <a:rPr lang="ja-JP" altLang="en-US" b="1" smtClean="0">
                <a:latin typeface="Arial"/>
                <a:cs typeface="Arial" charset="0"/>
              </a:rPr>
              <a:t>’</a:t>
            </a:r>
            <a:r>
              <a:rPr lang="en-US" b="1" smtClean="0">
                <a:cs typeface="Arial" charset="0"/>
              </a:rPr>
              <a:t>s language learning.</a:t>
            </a:r>
          </a:p>
        </p:txBody>
      </p:sp>
    </p:spTree>
    <p:extLst>
      <p:ext uri="{BB962C8B-B14F-4D97-AF65-F5344CB8AC3E}">
        <p14:creationId xmlns:p14="http://schemas.microsoft.com/office/powerpoint/2010/main" val="30827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706E0D-E521-9948-8933-565226A58F83}" type="slidenum">
              <a:rPr lang="en-US"/>
              <a:pPr>
                <a:defRPr/>
              </a:pPr>
              <a:t>34</a:t>
            </a:fld>
            <a:endParaRPr lang="en-US"/>
          </a:p>
        </p:txBody>
      </p:sp>
      <p:sp>
        <p:nvSpPr>
          <p:cNvPr id="509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995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extLst>
      <p:ext uri="{BB962C8B-B14F-4D97-AF65-F5344CB8AC3E}">
        <p14:creationId xmlns:p14="http://schemas.microsoft.com/office/powerpoint/2010/main" val="1338347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C533FA-5269-3341-9E0A-696B5ABB1472}" type="slidenum">
              <a:rPr lang="en-US"/>
              <a:pPr>
                <a:defRPr/>
              </a:pPr>
              <a:t>35</a:t>
            </a:fld>
            <a:endParaRPr lang="en-US"/>
          </a:p>
        </p:txBody>
      </p:sp>
      <p:sp>
        <p:nvSpPr>
          <p:cNvPr id="512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003"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extLst>
      <p:ext uri="{BB962C8B-B14F-4D97-AF65-F5344CB8AC3E}">
        <p14:creationId xmlns:p14="http://schemas.microsoft.com/office/powerpoint/2010/main" val="9973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BD02C8-2708-534F-B471-32D3E8318A7D}" type="slidenum">
              <a:rPr lang="en-US"/>
              <a:pPr>
                <a:defRPr/>
              </a:pPr>
              <a:t>39</a:t>
            </a:fld>
            <a:endParaRPr lang="en-US"/>
          </a:p>
        </p:txBody>
      </p:sp>
      <p:sp>
        <p:nvSpPr>
          <p:cNvPr id="518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r>
              <a:rPr lang="en-US" b="1" smtClean="0">
                <a:cs typeface="+mn-cs"/>
              </a:rPr>
              <a:t>OBJECTIVE 14</a:t>
            </a:r>
            <a:r>
              <a:rPr lang="en-US" b="1" smtClean="0">
                <a:cs typeface="Arial" charset="0"/>
              </a:rPr>
              <a:t>| Summarize Whorf</a:t>
            </a:r>
            <a:r>
              <a:rPr lang="ja-JP" altLang="en-US" b="1" smtClean="0">
                <a:latin typeface="Arial"/>
                <a:cs typeface="Arial" charset="0"/>
              </a:rPr>
              <a:t>’</a:t>
            </a:r>
            <a:r>
              <a:rPr lang="en-US" b="1" smtClean="0">
                <a:cs typeface="Arial" charset="0"/>
              </a:rPr>
              <a:t>s linguistic determinism hypothesis, and comment on its standing in contemporary psychology.</a:t>
            </a:r>
          </a:p>
        </p:txBody>
      </p:sp>
    </p:spTree>
    <p:extLst>
      <p:ext uri="{BB962C8B-B14F-4D97-AF65-F5344CB8AC3E}">
        <p14:creationId xmlns:p14="http://schemas.microsoft.com/office/powerpoint/2010/main" val="3154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062E1C-DEEC-3E4E-8615-6085DA24E9BA}" type="slidenum">
              <a:rPr lang="en-US"/>
              <a:pPr>
                <a:defRPr/>
              </a:pPr>
              <a:t>42</a:t>
            </a:fld>
            <a:endParaRPr lang="en-US"/>
          </a:p>
        </p:txBody>
      </p:sp>
      <p:sp>
        <p:nvSpPr>
          <p:cNvPr id="5294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29411" name="Rectangle 3"/>
          <p:cNvSpPr>
            <a:spLocks noGrp="1" noChangeArrowheads="1"/>
          </p:cNvSpPr>
          <p:nvPr>
            <p:ph type="body" idx="1"/>
          </p:nvPr>
        </p:nvSpPr>
        <p:spPr/>
        <p:txBody>
          <a:bodyPr/>
          <a:lstStyle/>
          <a:p>
            <a:pPr eaLnBrk="1" hangingPunct="1">
              <a:defRPr/>
            </a:pPr>
            <a:r>
              <a:rPr lang="en-US" b="1" smtClean="0">
                <a:cs typeface="+mn-cs"/>
              </a:rPr>
              <a:t>OBJECTIVE 16</a:t>
            </a:r>
            <a:r>
              <a:rPr lang="en-US" b="1" smtClean="0">
                <a:cs typeface="Arial" charset="0"/>
              </a:rPr>
              <a:t>| List five cognitive skills shared by the great apes and humans.</a:t>
            </a:r>
            <a:endParaRPr lang="en-US" smtClean="0">
              <a:cs typeface="+mn-cs"/>
            </a:endParaRPr>
          </a:p>
        </p:txBody>
      </p:sp>
    </p:spTree>
    <p:extLst>
      <p:ext uri="{BB962C8B-B14F-4D97-AF65-F5344CB8AC3E}">
        <p14:creationId xmlns:p14="http://schemas.microsoft.com/office/powerpoint/2010/main" val="355478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6AA6AB-E6F8-4144-92DE-D3711C1639CA}" type="slidenum">
              <a:rPr lang="en-US"/>
              <a:pPr>
                <a:defRPr/>
              </a:pPr>
              <a:t>43</a:t>
            </a:fld>
            <a:endParaRPr lang="en-US"/>
          </a:p>
        </p:txBody>
      </p:sp>
      <p:sp>
        <p:nvSpPr>
          <p:cNvPr id="546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6819" name="Rectangle 3"/>
          <p:cNvSpPr>
            <a:spLocks noGrp="1" noChangeArrowheads="1"/>
          </p:cNvSpPr>
          <p:nvPr>
            <p:ph type="body" idx="1"/>
          </p:nvPr>
        </p:nvSpPr>
        <p:spPr/>
        <p:txBody>
          <a:bodyPr/>
          <a:lstStyle/>
          <a:p>
            <a:pPr eaLnBrk="1" hangingPunct="1">
              <a:defRPr/>
            </a:pPr>
            <a:r>
              <a:rPr lang="en-US" b="1" smtClean="0">
                <a:cs typeface="+mn-cs"/>
              </a:rPr>
              <a:t>OBJECTIVE 17</a:t>
            </a:r>
            <a:r>
              <a:rPr lang="en-US" b="1" smtClean="0">
                <a:cs typeface="Arial" charset="0"/>
              </a:rPr>
              <a:t>| Outline the arguments for and against the idea that animals and humans share the capacity for language.</a:t>
            </a:r>
          </a:p>
        </p:txBody>
      </p:sp>
    </p:spTree>
    <p:extLst>
      <p:ext uri="{BB962C8B-B14F-4D97-AF65-F5344CB8AC3E}">
        <p14:creationId xmlns:p14="http://schemas.microsoft.com/office/powerpoint/2010/main" val="7060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64A7B-EED8-4458-831D-BC72AAB0AFFC}" type="slidenum">
              <a:rPr lang="en-US" smtClean="0"/>
              <a:t>4</a:t>
            </a:fld>
            <a:endParaRPr lang="en-US"/>
          </a:p>
        </p:txBody>
      </p:sp>
    </p:spTree>
    <p:extLst>
      <p:ext uri="{BB962C8B-B14F-4D97-AF65-F5344CB8AC3E}">
        <p14:creationId xmlns:p14="http://schemas.microsoft.com/office/powerpoint/2010/main" val="173321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A7902C-3DFB-4B47-B646-65CA16B86F2E}" type="slidenum">
              <a:rPr lang="en-US"/>
              <a:pPr>
                <a:defRPr/>
              </a:pPr>
              <a:t>7</a:t>
            </a:fld>
            <a:endParaRPr lang="en-US"/>
          </a:p>
        </p:txBody>
      </p:sp>
      <p:sp>
        <p:nvSpPr>
          <p:cNvPr id="4638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3875" name="Rectangle 3"/>
          <p:cNvSpPr>
            <a:spLocks noGrp="1" noChangeArrowheads="1"/>
          </p:cNvSpPr>
          <p:nvPr>
            <p:ph type="body" idx="1"/>
          </p:nvPr>
        </p:nvSpPr>
        <p:spPr/>
        <p:txBody>
          <a:bodyPr/>
          <a:lstStyle/>
          <a:p>
            <a:pPr eaLnBrk="1" hangingPunct="1">
              <a:defRPr/>
            </a:pPr>
            <a:r>
              <a:rPr lang="en-US" b="1" smtClean="0">
                <a:cs typeface="+mn-cs"/>
              </a:rPr>
              <a:t>OBJECTIVE 4</a:t>
            </a:r>
            <a:r>
              <a:rPr lang="en-US" b="1" smtClean="0">
                <a:cs typeface="Arial" charset="0"/>
              </a:rPr>
              <a:t>| Contrast confirmation bias and fixation, and explain how they can interfere with effective problem solving.</a:t>
            </a:r>
          </a:p>
        </p:txBody>
      </p:sp>
    </p:spTree>
    <p:extLst>
      <p:ext uri="{BB962C8B-B14F-4D97-AF65-F5344CB8AC3E}">
        <p14:creationId xmlns:p14="http://schemas.microsoft.com/office/powerpoint/2010/main" val="354806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CE2F8C-4D53-304F-9D5E-9A1EDD6DBAC2}" type="slidenum">
              <a:rPr lang="en-US"/>
              <a:pPr>
                <a:defRPr/>
              </a:pPr>
              <a:t>17</a:t>
            </a:fld>
            <a:endParaRPr lang="en-US"/>
          </a:p>
        </p:txBody>
      </p:sp>
      <p:sp>
        <p:nvSpPr>
          <p:cNvPr id="479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9235" name="Rectangle 3"/>
          <p:cNvSpPr>
            <a:spLocks noGrp="1" noChangeArrowheads="1"/>
          </p:cNvSpPr>
          <p:nvPr>
            <p:ph type="body" idx="1"/>
          </p:nvPr>
        </p:nvSpPr>
        <p:spPr/>
        <p:txBody>
          <a:bodyPr/>
          <a:lstStyle/>
          <a:p>
            <a:pPr eaLnBrk="1" hangingPunct="1">
              <a:defRPr/>
            </a:pPr>
            <a:r>
              <a:rPr lang="en-US" b="1" smtClean="0">
                <a:cs typeface="+mn-cs"/>
              </a:rPr>
              <a:t>OBJECTIVE 7</a:t>
            </a:r>
            <a:r>
              <a:rPr lang="en-US" b="1" smtClean="0">
                <a:cs typeface="Arial" charset="0"/>
              </a:rPr>
              <a:t>| Describe how others can use framing to elicit from us the answers they want.</a:t>
            </a:r>
          </a:p>
        </p:txBody>
      </p:sp>
    </p:spTree>
    <p:extLst>
      <p:ext uri="{BB962C8B-B14F-4D97-AF65-F5344CB8AC3E}">
        <p14:creationId xmlns:p14="http://schemas.microsoft.com/office/powerpoint/2010/main" val="90181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8FCE4F-9E2D-D744-BE0D-27618676A8CA}" type="slidenum">
              <a:rPr lang="en-US"/>
              <a:pPr>
                <a:defRPr/>
              </a:pPr>
              <a:t>18</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r>
              <a:rPr lang="en-US" b="1" smtClean="0">
                <a:cs typeface="+mn-cs"/>
              </a:rPr>
              <a:t>OBJECTIVE 8</a:t>
            </a:r>
            <a:r>
              <a:rPr lang="en-US" b="1" smtClean="0">
                <a:cs typeface="Arial" charset="0"/>
              </a:rPr>
              <a:t>| Explain how our preexisting beliefs can distort our logic.</a:t>
            </a:r>
          </a:p>
        </p:txBody>
      </p:sp>
    </p:spTree>
    <p:extLst>
      <p:ext uri="{BB962C8B-B14F-4D97-AF65-F5344CB8AC3E}">
        <p14:creationId xmlns:p14="http://schemas.microsoft.com/office/powerpoint/2010/main" val="317190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D7003A-1871-F143-9847-DB01FCAFC789}" type="slidenum">
              <a:rPr lang="en-US"/>
              <a:pPr>
                <a:defRPr/>
              </a:pPr>
              <a:t>20</a:t>
            </a:fld>
            <a:endParaRPr lang="en-US"/>
          </a:p>
        </p:txBody>
      </p:sp>
      <p:sp>
        <p:nvSpPr>
          <p:cNvPr id="491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23" name="Rectangle 3"/>
          <p:cNvSpPr>
            <a:spLocks noGrp="1" noChangeArrowheads="1"/>
          </p:cNvSpPr>
          <p:nvPr>
            <p:ph type="body" idx="1"/>
          </p:nvPr>
        </p:nvSpPr>
        <p:spPr/>
        <p:txBody>
          <a:bodyPr/>
          <a:lstStyle/>
          <a:p>
            <a:pPr eaLnBrk="1" hangingPunct="1">
              <a:defRPr/>
            </a:pPr>
            <a:r>
              <a:rPr lang="en-US" b="1" smtClean="0">
                <a:cs typeface="+mn-cs"/>
              </a:rPr>
              <a:t>OBJECTIVE 11</a:t>
            </a:r>
            <a:r>
              <a:rPr lang="en-US" b="1" smtClean="0">
                <a:cs typeface="Arial" charset="0"/>
              </a:rPr>
              <a:t>| Describe the basic structural units of language.</a:t>
            </a:r>
          </a:p>
        </p:txBody>
      </p:sp>
    </p:spTree>
    <p:extLst>
      <p:ext uri="{BB962C8B-B14F-4D97-AF65-F5344CB8AC3E}">
        <p14:creationId xmlns:p14="http://schemas.microsoft.com/office/powerpoint/2010/main" val="312675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7AB568-AF52-D946-AEAA-43A153A04205}" type="slidenum">
              <a:rPr lang="en-US"/>
              <a:pPr>
                <a:defRPr/>
              </a:pPr>
              <a:t>21</a:t>
            </a:fld>
            <a:endParaRPr lang="en-US"/>
          </a:p>
        </p:txBody>
      </p:sp>
      <p:sp>
        <p:nvSpPr>
          <p:cNvPr id="493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3571"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extLst>
      <p:ext uri="{BB962C8B-B14F-4D97-AF65-F5344CB8AC3E}">
        <p14:creationId xmlns:p14="http://schemas.microsoft.com/office/powerpoint/2010/main" val="213231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6A1060-12F5-7D47-8D17-493B327E31D2}" type="slidenum">
              <a:rPr lang="en-US"/>
              <a:pPr>
                <a:defRPr/>
              </a:pPr>
              <a:t>28</a:t>
            </a:fld>
            <a:endParaRPr lang="en-US"/>
          </a:p>
        </p:txBody>
      </p:sp>
      <p:sp>
        <p:nvSpPr>
          <p:cNvPr id="502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2787" name="Rectangle 3"/>
          <p:cNvSpPr>
            <a:spLocks noGrp="1" noChangeArrowheads="1"/>
          </p:cNvSpPr>
          <p:nvPr>
            <p:ph type="body" idx="1"/>
          </p:nvPr>
        </p:nvSpPr>
        <p:spPr/>
        <p:txBody>
          <a:bodyPr/>
          <a:lstStyle/>
          <a:p>
            <a:pPr eaLnBrk="1" hangingPunct="1">
              <a:defRPr/>
            </a:pPr>
            <a:r>
              <a:rPr lang="en-US" b="1" smtClean="0">
                <a:cs typeface="+mn-cs"/>
              </a:rPr>
              <a:t>OBJECTIVE 12</a:t>
            </a:r>
            <a:r>
              <a:rPr lang="en-US" b="1" smtClean="0">
                <a:cs typeface="Arial" charset="0"/>
              </a:rPr>
              <a:t>| Trace the course of language acquisition from the babbling stage through two-word stage.</a:t>
            </a:r>
          </a:p>
        </p:txBody>
      </p:sp>
    </p:spTree>
    <p:extLst>
      <p:ext uri="{BB962C8B-B14F-4D97-AF65-F5344CB8AC3E}">
        <p14:creationId xmlns:p14="http://schemas.microsoft.com/office/powerpoint/2010/main" val="140358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5E1E94-06C7-6646-90DF-062CBE54220E}" type="slidenum">
              <a:rPr lang="en-US"/>
              <a:pPr>
                <a:defRPr/>
              </a:pPr>
              <a:t>29</a:t>
            </a:fld>
            <a:endParaRPr lang="en-US"/>
          </a:p>
        </p:txBody>
      </p:sp>
      <p:sp>
        <p:nvSpPr>
          <p:cNvPr id="5150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US" b="1" smtClean="0">
              <a:cs typeface="Arial" charset="0"/>
            </a:endParaRPr>
          </a:p>
        </p:txBody>
      </p:sp>
    </p:spTree>
    <p:extLst>
      <p:ext uri="{BB962C8B-B14F-4D97-AF65-F5344CB8AC3E}">
        <p14:creationId xmlns:p14="http://schemas.microsoft.com/office/powerpoint/2010/main" val="59008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B20DC6-B261-47B5-A90B-50B1F4BFED9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21206687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20DC6-B261-47B5-A90B-50B1F4BFED9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200024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20DC6-B261-47B5-A90B-50B1F4BFED9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36543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pPr>
              <a:defRPr/>
            </a:pPr>
            <a:fld id="{FFA49AA7-41FC-8E4F-B263-38074D0C7AB4}" type="slidenum">
              <a:rPr lang="en-US"/>
              <a:pPr>
                <a:defRPr/>
              </a:pPr>
              <a:t>‹#›</a:t>
            </a:fld>
            <a:endParaRPr lang="en-US"/>
          </a:p>
        </p:txBody>
      </p:sp>
    </p:spTree>
    <p:extLst>
      <p:ext uri="{BB962C8B-B14F-4D97-AF65-F5344CB8AC3E}">
        <p14:creationId xmlns:p14="http://schemas.microsoft.com/office/powerpoint/2010/main" val="2848876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E8EA2BEB-A1BD-C548-B52E-13256F712147}" type="slidenum">
              <a:rPr lang="en-US"/>
              <a:pPr>
                <a:defRPr/>
              </a:pPr>
              <a:t>‹#›</a:t>
            </a:fld>
            <a:endParaRPr lang="en-US"/>
          </a:p>
        </p:txBody>
      </p:sp>
    </p:spTree>
    <p:extLst>
      <p:ext uri="{BB962C8B-B14F-4D97-AF65-F5344CB8AC3E}">
        <p14:creationId xmlns:p14="http://schemas.microsoft.com/office/powerpoint/2010/main" val="228856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defRPr/>
            </a:pPr>
            <a:fld id="{E89E8F33-68DB-1749-ADBC-D8BB4A3DF97E}" type="slidenum">
              <a:rPr lang="en-US"/>
              <a:pPr>
                <a:defRPr/>
              </a:pPr>
              <a:t>‹#›</a:t>
            </a:fld>
            <a:endParaRPr lang="en-US"/>
          </a:p>
        </p:txBody>
      </p:sp>
    </p:spTree>
    <p:extLst>
      <p:ext uri="{BB962C8B-B14F-4D97-AF65-F5344CB8AC3E}">
        <p14:creationId xmlns:p14="http://schemas.microsoft.com/office/powerpoint/2010/main" val="168364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B20DC6-B261-47B5-A90B-50B1F4BFED9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146976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B20DC6-B261-47B5-A90B-50B1F4BFED9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776228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B20DC6-B261-47B5-A90B-50B1F4BFED9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3201105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20DC6-B261-47B5-A90B-50B1F4BFED98}" type="datetimeFigureOut">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7859594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B20DC6-B261-47B5-A90B-50B1F4BFED98}"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145490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20DC6-B261-47B5-A90B-50B1F4BFED98}" type="datetimeFigureOut">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10740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B20DC6-B261-47B5-A90B-50B1F4BFED9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173174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B20DC6-B261-47B5-A90B-50B1F4BFED9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34AC4-44BD-4393-BBBC-4F7EE806EFEE}" type="slidenum">
              <a:rPr lang="en-US" smtClean="0"/>
              <a:t>‹#›</a:t>
            </a:fld>
            <a:endParaRPr lang="en-US"/>
          </a:p>
        </p:txBody>
      </p:sp>
    </p:spTree>
    <p:extLst>
      <p:ext uri="{BB962C8B-B14F-4D97-AF65-F5344CB8AC3E}">
        <p14:creationId xmlns:p14="http://schemas.microsoft.com/office/powerpoint/2010/main" val="368269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20DC6-B261-47B5-A90B-50B1F4BFED98}" type="datetimeFigureOut">
              <a:rPr lang="en-US" smtClean="0"/>
              <a:t>11/28/2017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4AC4-44BD-4393-BBBC-4F7EE806EFEE}" type="slidenum">
              <a:rPr lang="en-US" smtClean="0"/>
              <a:t>‹#›</a:t>
            </a:fld>
            <a:endParaRPr lang="en-US"/>
          </a:p>
        </p:txBody>
      </p:sp>
    </p:spTree>
    <p:extLst>
      <p:ext uri="{BB962C8B-B14F-4D97-AF65-F5344CB8AC3E}">
        <p14:creationId xmlns:p14="http://schemas.microsoft.com/office/powerpoint/2010/main" val="723288484"/>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26"/>
          <p:cNvSpPr>
            <a:spLocks noGrp="1" noChangeArrowheads="1"/>
          </p:cNvSpPr>
          <p:nvPr>
            <p:ph type="ctrTitle"/>
          </p:nvPr>
        </p:nvSpPr>
        <p:spPr>
          <a:xfrm>
            <a:off x="2243138" y="2224088"/>
            <a:ext cx="7681912" cy="3186112"/>
          </a:xfrm>
        </p:spPr>
        <p:txBody>
          <a:bodyPr/>
          <a:lstStyle/>
          <a:p>
            <a:pPr eaLnBrk="1" hangingPunct="1"/>
            <a:r>
              <a:rPr lang="en-US" sz="5400" dirty="0">
                <a:latin typeface="Palatino Linotype" charset="0"/>
              </a:rPr>
              <a:t>Thinking and Language</a:t>
            </a:r>
            <a:br>
              <a:rPr lang="en-US" sz="5400" dirty="0">
                <a:latin typeface="Palatino Linotype" charset="0"/>
              </a:rPr>
            </a:br>
            <a:r>
              <a:rPr lang="en-US" dirty="0">
                <a:latin typeface="Palatino Linotype" charset="0"/>
              </a:rPr>
              <a:t/>
            </a:r>
            <a:br>
              <a:rPr lang="en-US" dirty="0">
                <a:latin typeface="Palatino Linotype" charset="0"/>
              </a:rPr>
            </a:br>
            <a:r>
              <a:rPr lang="en-US" sz="3600" dirty="0">
                <a:latin typeface="Palatino Linotype" charset="0"/>
              </a:rPr>
              <a:t>Chapter </a:t>
            </a:r>
            <a:r>
              <a:rPr lang="en-US" sz="3600" dirty="0">
                <a:latin typeface="Palatino Linotype" charset="0"/>
              </a:rPr>
              <a:t>9</a:t>
            </a:r>
            <a:endParaRPr lang="en-US" sz="3600" dirty="0">
              <a:latin typeface="Palatino Linotype" charset="0"/>
            </a:endParaRPr>
          </a:p>
        </p:txBody>
      </p:sp>
      <p:sp>
        <p:nvSpPr>
          <p:cNvPr id="4" name="Slide Number Placeholder 5"/>
          <p:cNvSpPr>
            <a:spLocks noGrp="1"/>
          </p:cNvSpPr>
          <p:nvPr>
            <p:ph type="sldNum" sz="quarter" idx="12"/>
          </p:nvPr>
        </p:nvSpPr>
        <p:spPr/>
        <p:txBody>
          <a:bodyPr/>
          <a:lstStyle/>
          <a:p>
            <a:pPr>
              <a:defRPr/>
            </a:pPr>
            <a:fld id="{D91F4864-95C9-1642-8D3D-8A88C1658E45}" type="slidenum">
              <a:rPr lang="en-US"/>
              <a:pPr>
                <a:defRPr/>
              </a:pPr>
              <a:t>1</a:t>
            </a:fld>
            <a:endParaRPr lang="en-US"/>
          </a:p>
        </p:txBody>
      </p:sp>
      <p:pic>
        <p:nvPicPr>
          <p:cNvPr id="18435" name="Picture 1028" descr="12673_MyersPsy8e_CO_Ch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1675" y="376238"/>
            <a:ext cx="14224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956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a:latin typeface="Calibri" charset="0"/>
            </a:endParaRPr>
          </a:p>
        </p:txBody>
      </p:sp>
      <p:sp>
        <p:nvSpPr>
          <p:cNvPr id="20482" name="Content Placeholder 2"/>
          <p:cNvSpPr>
            <a:spLocks noGrp="1"/>
          </p:cNvSpPr>
          <p:nvPr>
            <p:ph idx="1"/>
          </p:nvPr>
        </p:nvSpPr>
        <p:spPr/>
        <p:txBody>
          <a:bodyPr/>
          <a:lstStyle/>
          <a:p>
            <a:pPr eaLnBrk="1" hangingPunct="1"/>
            <a:r>
              <a:rPr lang="en-US">
                <a:latin typeface="Calibri" charset="0"/>
              </a:rPr>
              <a:t>Chapel Hill – 21.7%</a:t>
            </a:r>
          </a:p>
          <a:p>
            <a:pPr eaLnBrk="1" hangingPunct="1"/>
            <a:r>
              <a:rPr lang="en-US">
                <a:latin typeface="Calibri" charset="0"/>
              </a:rPr>
              <a:t>New York (city) – 20.6%</a:t>
            </a:r>
          </a:p>
          <a:p>
            <a:pPr eaLnBrk="1" hangingPunct="1"/>
            <a:r>
              <a:rPr lang="en-US">
                <a:latin typeface="Calibri" charset="0"/>
              </a:rPr>
              <a:t>Durham (city) – 19.6%</a:t>
            </a:r>
          </a:p>
        </p:txBody>
      </p:sp>
      <p:sp>
        <p:nvSpPr>
          <p:cNvPr id="4" name="Slide Number Placeholder 3"/>
          <p:cNvSpPr>
            <a:spLocks noGrp="1"/>
          </p:cNvSpPr>
          <p:nvPr>
            <p:ph type="sldNum" sz="quarter" idx="12"/>
          </p:nvPr>
        </p:nvSpPr>
        <p:spPr/>
        <p:txBody>
          <a:bodyPr/>
          <a:lstStyle/>
          <a:p>
            <a:pPr>
              <a:defRPr/>
            </a:pPr>
            <a:fld id="{05AC6891-903A-8941-917B-8054478EF64A}" type="slidenum">
              <a:rPr lang="en-US"/>
              <a:pPr>
                <a:defRPr/>
              </a:pPr>
              <a:t>10</a:t>
            </a:fld>
            <a:endParaRPr lang="en-US"/>
          </a:p>
        </p:txBody>
      </p:sp>
    </p:spTree>
    <p:extLst>
      <p:ext uri="{BB962C8B-B14F-4D97-AF65-F5344CB8AC3E}">
        <p14:creationId xmlns:p14="http://schemas.microsoft.com/office/powerpoint/2010/main" val="279889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a:latin typeface="Calibri" charset="0"/>
            </a:endParaRPr>
          </a:p>
        </p:txBody>
      </p:sp>
      <p:sp>
        <p:nvSpPr>
          <p:cNvPr id="21506" name="Content Placeholder 2"/>
          <p:cNvSpPr>
            <a:spLocks noGrp="1"/>
          </p:cNvSpPr>
          <p:nvPr>
            <p:ph idx="1"/>
          </p:nvPr>
        </p:nvSpPr>
        <p:spPr/>
        <p:txBody>
          <a:bodyPr/>
          <a:lstStyle/>
          <a:p>
            <a:pPr eaLnBrk="1" hangingPunct="1"/>
            <a:r>
              <a:rPr lang="en-US" dirty="0" smtClean="0">
                <a:latin typeface="Calibri" charset="0"/>
              </a:rPr>
              <a:t>Rank these </a:t>
            </a:r>
            <a:r>
              <a:rPr lang="en-US" dirty="0">
                <a:latin typeface="Calibri" charset="0"/>
              </a:rPr>
              <a:t>places </a:t>
            </a:r>
            <a:r>
              <a:rPr lang="en-US" dirty="0" smtClean="0">
                <a:latin typeface="Calibri" charset="0"/>
              </a:rPr>
              <a:t>by their </a:t>
            </a:r>
            <a:r>
              <a:rPr lang="en-US" dirty="0">
                <a:latin typeface="Calibri" charset="0"/>
              </a:rPr>
              <a:t>median </a:t>
            </a:r>
            <a:r>
              <a:rPr lang="en-US" dirty="0" smtClean="0">
                <a:latin typeface="Calibri" charset="0"/>
              </a:rPr>
              <a:t>income (highest to lowest).</a:t>
            </a:r>
            <a:endParaRPr lang="en-US" dirty="0">
              <a:latin typeface="Calibri" charset="0"/>
            </a:endParaRPr>
          </a:p>
          <a:p>
            <a:pPr lvl="1" eaLnBrk="1" hangingPunct="1"/>
            <a:r>
              <a:rPr lang="en-US" dirty="0">
                <a:latin typeface="Calibri" charset="0"/>
              </a:rPr>
              <a:t>New York (city)</a:t>
            </a:r>
          </a:p>
          <a:p>
            <a:pPr lvl="1" eaLnBrk="1" hangingPunct="1"/>
            <a:r>
              <a:rPr lang="en-US" dirty="0">
                <a:latin typeface="Calibri" charset="0"/>
              </a:rPr>
              <a:t>Durham (city)</a:t>
            </a:r>
          </a:p>
          <a:p>
            <a:pPr lvl="1" eaLnBrk="1" hangingPunct="1"/>
            <a:r>
              <a:rPr lang="en-US" dirty="0">
                <a:latin typeface="Calibri" charset="0"/>
              </a:rPr>
              <a:t>Chicago</a:t>
            </a:r>
          </a:p>
          <a:p>
            <a:pPr lvl="1" eaLnBrk="1" hangingPunct="1"/>
            <a:r>
              <a:rPr lang="en-US" dirty="0">
                <a:latin typeface="Calibri" charset="0"/>
              </a:rPr>
              <a:t>Raleigh</a:t>
            </a:r>
          </a:p>
        </p:txBody>
      </p:sp>
      <p:sp>
        <p:nvSpPr>
          <p:cNvPr id="4" name="Slide Number Placeholder 3"/>
          <p:cNvSpPr>
            <a:spLocks noGrp="1"/>
          </p:cNvSpPr>
          <p:nvPr>
            <p:ph type="sldNum" sz="quarter" idx="12"/>
          </p:nvPr>
        </p:nvSpPr>
        <p:spPr/>
        <p:txBody>
          <a:bodyPr/>
          <a:lstStyle/>
          <a:p>
            <a:pPr>
              <a:defRPr/>
            </a:pPr>
            <a:fld id="{A9221F9B-D1FE-D14B-BF6A-456DEABA4B49}" type="slidenum">
              <a:rPr lang="en-US"/>
              <a:pPr>
                <a:defRPr/>
              </a:pPr>
              <a:t>11</a:t>
            </a:fld>
            <a:endParaRPr lang="en-US"/>
          </a:p>
        </p:txBody>
      </p:sp>
    </p:spTree>
    <p:extLst>
      <p:ext uri="{BB962C8B-B14F-4D97-AF65-F5344CB8AC3E}">
        <p14:creationId xmlns:p14="http://schemas.microsoft.com/office/powerpoint/2010/main" val="2544623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US">
              <a:latin typeface="Calibri" charset="0"/>
            </a:endParaRPr>
          </a:p>
        </p:txBody>
      </p:sp>
      <p:sp>
        <p:nvSpPr>
          <p:cNvPr id="22530" name="Content Placeholder 2"/>
          <p:cNvSpPr>
            <a:spLocks noGrp="1"/>
          </p:cNvSpPr>
          <p:nvPr>
            <p:ph idx="1"/>
          </p:nvPr>
        </p:nvSpPr>
        <p:spPr/>
        <p:txBody>
          <a:bodyPr/>
          <a:lstStyle/>
          <a:p>
            <a:pPr eaLnBrk="1" hangingPunct="1"/>
            <a:r>
              <a:rPr lang="en-US">
                <a:latin typeface="Calibri" charset="0"/>
              </a:rPr>
              <a:t>Raleigh - $54,581</a:t>
            </a:r>
          </a:p>
          <a:p>
            <a:pPr eaLnBrk="1" hangingPunct="1"/>
            <a:r>
              <a:rPr lang="en-US">
                <a:latin typeface="Calibri" charset="0"/>
              </a:rPr>
              <a:t>New York (city) - $52,737</a:t>
            </a:r>
          </a:p>
          <a:p>
            <a:pPr eaLnBrk="1" hangingPunct="1"/>
            <a:r>
              <a:rPr lang="en-US">
                <a:latin typeface="Calibri" charset="0"/>
              </a:rPr>
              <a:t>Durham (city) - $49,585</a:t>
            </a:r>
          </a:p>
          <a:p>
            <a:pPr eaLnBrk="1" hangingPunct="1"/>
            <a:r>
              <a:rPr lang="en-US">
                <a:latin typeface="Calibri" charset="0"/>
              </a:rPr>
              <a:t>Chicago - $47,831</a:t>
            </a:r>
          </a:p>
        </p:txBody>
      </p:sp>
      <p:sp>
        <p:nvSpPr>
          <p:cNvPr id="4" name="Slide Number Placeholder 3"/>
          <p:cNvSpPr>
            <a:spLocks noGrp="1"/>
          </p:cNvSpPr>
          <p:nvPr>
            <p:ph type="sldNum" sz="quarter" idx="12"/>
          </p:nvPr>
        </p:nvSpPr>
        <p:spPr/>
        <p:txBody>
          <a:bodyPr/>
          <a:lstStyle/>
          <a:p>
            <a:pPr>
              <a:defRPr/>
            </a:pPr>
            <a:fld id="{E78AD9A5-500C-AA4C-9E65-FB88BA79B529}" type="slidenum">
              <a:rPr lang="en-US"/>
              <a:pPr>
                <a:defRPr/>
              </a:pPr>
              <a:t>12</a:t>
            </a:fld>
            <a:endParaRPr lang="en-US"/>
          </a:p>
        </p:txBody>
      </p:sp>
    </p:spTree>
    <p:extLst>
      <p:ext uri="{BB962C8B-B14F-4D97-AF65-F5344CB8AC3E}">
        <p14:creationId xmlns:p14="http://schemas.microsoft.com/office/powerpoint/2010/main" val="2153435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Calibri" charset="0"/>
              </a:rPr>
              <a:t>According to the 2010 Census</a:t>
            </a:r>
          </a:p>
        </p:txBody>
      </p:sp>
      <p:sp>
        <p:nvSpPr>
          <p:cNvPr id="23554" name="Content Placeholder 2"/>
          <p:cNvSpPr>
            <a:spLocks noGrp="1"/>
          </p:cNvSpPr>
          <p:nvPr>
            <p:ph idx="1"/>
          </p:nvPr>
        </p:nvSpPr>
        <p:spPr/>
        <p:txBody>
          <a:bodyPr/>
          <a:lstStyle/>
          <a:p>
            <a:pPr eaLnBrk="1" hangingPunct="1"/>
            <a:r>
              <a:rPr lang="en-US">
                <a:latin typeface="Calibri" charset="0"/>
              </a:rPr>
              <a:t>What are the racial demographics for the city of Durham (in percentages)?</a:t>
            </a:r>
          </a:p>
          <a:p>
            <a:pPr lvl="1" eaLnBrk="1" hangingPunct="1"/>
            <a:r>
              <a:rPr lang="en-US">
                <a:latin typeface="Calibri" charset="0"/>
              </a:rPr>
              <a:t>White (alone)</a:t>
            </a:r>
          </a:p>
          <a:p>
            <a:pPr lvl="1" eaLnBrk="1" hangingPunct="1"/>
            <a:r>
              <a:rPr lang="en-US">
                <a:latin typeface="Calibri" charset="0"/>
              </a:rPr>
              <a:t>Black (alone)</a:t>
            </a:r>
          </a:p>
          <a:p>
            <a:pPr lvl="1" eaLnBrk="1" hangingPunct="1"/>
            <a:r>
              <a:rPr lang="en-US">
                <a:latin typeface="Calibri" charset="0"/>
              </a:rPr>
              <a:t>Latino/Hispanic</a:t>
            </a:r>
          </a:p>
          <a:p>
            <a:pPr lvl="1" eaLnBrk="1" hangingPunct="1"/>
            <a:r>
              <a:rPr lang="en-US">
                <a:latin typeface="Calibri" charset="0"/>
              </a:rPr>
              <a:t>Asian (alone)</a:t>
            </a:r>
          </a:p>
        </p:txBody>
      </p:sp>
      <p:sp>
        <p:nvSpPr>
          <p:cNvPr id="4" name="Slide Number Placeholder 3"/>
          <p:cNvSpPr>
            <a:spLocks noGrp="1"/>
          </p:cNvSpPr>
          <p:nvPr>
            <p:ph type="sldNum" sz="quarter" idx="12"/>
          </p:nvPr>
        </p:nvSpPr>
        <p:spPr/>
        <p:txBody>
          <a:bodyPr/>
          <a:lstStyle/>
          <a:p>
            <a:pPr>
              <a:defRPr/>
            </a:pPr>
            <a:fld id="{57B05FDF-9C01-6A48-8590-C96A2F1783D6}" type="slidenum">
              <a:rPr lang="en-US"/>
              <a:pPr>
                <a:defRPr/>
              </a:pPr>
              <a:t>13</a:t>
            </a:fld>
            <a:endParaRPr lang="en-US"/>
          </a:p>
        </p:txBody>
      </p:sp>
    </p:spTree>
    <p:extLst>
      <p:ext uri="{BB962C8B-B14F-4D97-AF65-F5344CB8AC3E}">
        <p14:creationId xmlns:p14="http://schemas.microsoft.com/office/powerpoint/2010/main" val="122893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Calibri" charset="0"/>
              </a:rPr>
              <a:t>According to the 2010 Census</a:t>
            </a:r>
          </a:p>
        </p:txBody>
      </p:sp>
      <p:sp>
        <p:nvSpPr>
          <p:cNvPr id="24578" name="Content Placeholder 2"/>
          <p:cNvSpPr>
            <a:spLocks noGrp="1"/>
          </p:cNvSpPr>
          <p:nvPr>
            <p:ph idx="1"/>
          </p:nvPr>
        </p:nvSpPr>
        <p:spPr/>
        <p:txBody>
          <a:bodyPr/>
          <a:lstStyle/>
          <a:p>
            <a:pPr eaLnBrk="1" hangingPunct="1"/>
            <a:r>
              <a:rPr lang="en-US">
                <a:latin typeface="Calibri" charset="0"/>
              </a:rPr>
              <a:t>Durham (city)</a:t>
            </a:r>
          </a:p>
          <a:p>
            <a:pPr lvl="1" eaLnBrk="1" hangingPunct="1"/>
            <a:r>
              <a:rPr lang="en-US">
                <a:latin typeface="Calibri" charset="0"/>
              </a:rPr>
              <a:t>White (alone) – 42.5%</a:t>
            </a:r>
          </a:p>
          <a:p>
            <a:pPr lvl="1" eaLnBrk="1" hangingPunct="1"/>
            <a:r>
              <a:rPr lang="en-US">
                <a:latin typeface="Calibri" charset="0"/>
              </a:rPr>
              <a:t>Black (alone) – 41%</a:t>
            </a:r>
          </a:p>
          <a:p>
            <a:pPr lvl="1" eaLnBrk="1" hangingPunct="1"/>
            <a:r>
              <a:rPr lang="en-US">
                <a:latin typeface="Calibri" charset="0"/>
              </a:rPr>
              <a:t>Latino/Hispanic – 14.2%</a:t>
            </a:r>
          </a:p>
          <a:p>
            <a:pPr lvl="1" eaLnBrk="1" hangingPunct="1"/>
            <a:r>
              <a:rPr lang="en-US">
                <a:latin typeface="Calibri" charset="0"/>
              </a:rPr>
              <a:t>Asian – 5.1%</a:t>
            </a:r>
          </a:p>
        </p:txBody>
      </p:sp>
      <p:sp>
        <p:nvSpPr>
          <p:cNvPr id="4" name="Slide Number Placeholder 3"/>
          <p:cNvSpPr>
            <a:spLocks noGrp="1"/>
          </p:cNvSpPr>
          <p:nvPr>
            <p:ph type="sldNum" sz="quarter" idx="12"/>
          </p:nvPr>
        </p:nvSpPr>
        <p:spPr/>
        <p:txBody>
          <a:bodyPr/>
          <a:lstStyle/>
          <a:p>
            <a:pPr>
              <a:defRPr/>
            </a:pPr>
            <a:fld id="{3D1A8D94-46A8-C943-A6EC-0C18A95A3DA0}" type="slidenum">
              <a:rPr lang="en-US"/>
              <a:pPr>
                <a:defRPr/>
              </a:pPr>
              <a:t>14</a:t>
            </a:fld>
            <a:endParaRPr lang="en-US"/>
          </a:p>
        </p:txBody>
      </p:sp>
    </p:spTree>
    <p:extLst>
      <p:ext uri="{BB962C8B-B14F-4D97-AF65-F5344CB8AC3E}">
        <p14:creationId xmlns:p14="http://schemas.microsoft.com/office/powerpoint/2010/main" val="386079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Calibri" charset="0"/>
              </a:rPr>
              <a:t>According to the 2010 Census</a:t>
            </a:r>
          </a:p>
        </p:txBody>
      </p:sp>
      <p:sp>
        <p:nvSpPr>
          <p:cNvPr id="25602" name="Content Placeholder 2"/>
          <p:cNvSpPr>
            <a:spLocks noGrp="1"/>
          </p:cNvSpPr>
          <p:nvPr>
            <p:ph idx="1"/>
          </p:nvPr>
        </p:nvSpPr>
        <p:spPr/>
        <p:txBody>
          <a:bodyPr/>
          <a:lstStyle/>
          <a:p>
            <a:pPr eaLnBrk="1" hangingPunct="1"/>
            <a:r>
              <a:rPr lang="en-US">
                <a:latin typeface="Calibri" charset="0"/>
              </a:rPr>
              <a:t>What are the demographics for the US (in percentages)?</a:t>
            </a:r>
          </a:p>
          <a:p>
            <a:pPr lvl="1" eaLnBrk="1" hangingPunct="1"/>
            <a:r>
              <a:rPr lang="en-US">
                <a:latin typeface="Calibri" charset="0"/>
              </a:rPr>
              <a:t>White (alone)</a:t>
            </a:r>
          </a:p>
          <a:p>
            <a:pPr lvl="1" eaLnBrk="1" hangingPunct="1"/>
            <a:r>
              <a:rPr lang="en-US">
                <a:latin typeface="Calibri" charset="0"/>
              </a:rPr>
              <a:t>Black (alone)</a:t>
            </a:r>
          </a:p>
          <a:p>
            <a:pPr lvl="1" eaLnBrk="1" hangingPunct="1"/>
            <a:r>
              <a:rPr lang="en-US">
                <a:latin typeface="Calibri" charset="0"/>
              </a:rPr>
              <a:t>Latino/Hispanic</a:t>
            </a:r>
          </a:p>
          <a:p>
            <a:pPr lvl="1" eaLnBrk="1" hangingPunct="1"/>
            <a:r>
              <a:rPr lang="en-US">
                <a:latin typeface="Calibri" charset="0"/>
              </a:rPr>
              <a:t>Asian (alone)</a:t>
            </a:r>
          </a:p>
        </p:txBody>
      </p:sp>
      <p:sp>
        <p:nvSpPr>
          <p:cNvPr id="4" name="Slide Number Placeholder 3"/>
          <p:cNvSpPr>
            <a:spLocks noGrp="1"/>
          </p:cNvSpPr>
          <p:nvPr>
            <p:ph type="sldNum" sz="quarter" idx="12"/>
          </p:nvPr>
        </p:nvSpPr>
        <p:spPr/>
        <p:txBody>
          <a:bodyPr/>
          <a:lstStyle/>
          <a:p>
            <a:pPr>
              <a:defRPr/>
            </a:pPr>
            <a:fld id="{8A152E1C-9E51-B348-A447-37E4A3B7941A}" type="slidenum">
              <a:rPr lang="en-US"/>
              <a:pPr>
                <a:defRPr/>
              </a:pPr>
              <a:t>15</a:t>
            </a:fld>
            <a:endParaRPr lang="en-US"/>
          </a:p>
        </p:txBody>
      </p:sp>
    </p:spTree>
    <p:extLst>
      <p:ext uri="{BB962C8B-B14F-4D97-AF65-F5344CB8AC3E}">
        <p14:creationId xmlns:p14="http://schemas.microsoft.com/office/powerpoint/2010/main" val="176695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According to the 2010 Census</a:t>
            </a:r>
          </a:p>
        </p:txBody>
      </p:sp>
      <p:sp>
        <p:nvSpPr>
          <p:cNvPr id="26626" name="Content Placeholder 2"/>
          <p:cNvSpPr>
            <a:spLocks noGrp="1"/>
          </p:cNvSpPr>
          <p:nvPr>
            <p:ph idx="1"/>
          </p:nvPr>
        </p:nvSpPr>
        <p:spPr/>
        <p:txBody>
          <a:bodyPr/>
          <a:lstStyle/>
          <a:p>
            <a:pPr eaLnBrk="1" hangingPunct="1"/>
            <a:r>
              <a:rPr lang="en-US">
                <a:latin typeface="Calibri" charset="0"/>
              </a:rPr>
              <a:t>Amerrrrrrca</a:t>
            </a:r>
          </a:p>
          <a:p>
            <a:pPr lvl="1" eaLnBrk="1" hangingPunct="1"/>
            <a:r>
              <a:rPr lang="en-US">
                <a:latin typeface="Calibri" charset="0"/>
              </a:rPr>
              <a:t>White (alone) – 72.4%</a:t>
            </a:r>
          </a:p>
          <a:p>
            <a:pPr lvl="1" eaLnBrk="1" hangingPunct="1"/>
            <a:r>
              <a:rPr lang="en-US">
                <a:latin typeface="Calibri" charset="0"/>
              </a:rPr>
              <a:t>Black (alone) – 12.6%</a:t>
            </a:r>
          </a:p>
          <a:p>
            <a:pPr lvl="1" eaLnBrk="1" hangingPunct="1"/>
            <a:r>
              <a:rPr lang="en-US">
                <a:latin typeface="Calibri" charset="0"/>
              </a:rPr>
              <a:t>Latino/Hispanic – 16.3%</a:t>
            </a:r>
          </a:p>
          <a:p>
            <a:pPr lvl="1" eaLnBrk="1" hangingPunct="1"/>
            <a:r>
              <a:rPr lang="en-US">
                <a:latin typeface="Calibri" charset="0"/>
              </a:rPr>
              <a:t>Asian (alone) – 4.8%</a:t>
            </a:r>
          </a:p>
        </p:txBody>
      </p:sp>
      <p:sp>
        <p:nvSpPr>
          <p:cNvPr id="4" name="Slide Number Placeholder 3"/>
          <p:cNvSpPr>
            <a:spLocks noGrp="1"/>
          </p:cNvSpPr>
          <p:nvPr>
            <p:ph type="sldNum" sz="quarter" idx="12"/>
          </p:nvPr>
        </p:nvSpPr>
        <p:spPr/>
        <p:txBody>
          <a:bodyPr/>
          <a:lstStyle/>
          <a:p>
            <a:pPr>
              <a:defRPr/>
            </a:pPr>
            <a:fld id="{8369D440-CBA3-224F-BB7B-4D3CC1E24DDA}" type="slidenum">
              <a:rPr lang="en-US"/>
              <a:pPr>
                <a:defRPr/>
              </a:pPr>
              <a:t>16</a:t>
            </a:fld>
            <a:endParaRPr lang="en-US"/>
          </a:p>
        </p:txBody>
      </p:sp>
    </p:spTree>
    <p:extLst>
      <p:ext uri="{BB962C8B-B14F-4D97-AF65-F5344CB8AC3E}">
        <p14:creationId xmlns:p14="http://schemas.microsoft.com/office/powerpoint/2010/main" val="72409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1026"/>
          <p:cNvSpPr>
            <a:spLocks noGrp="1" noChangeArrowheads="1"/>
          </p:cNvSpPr>
          <p:nvPr>
            <p:ph type="title"/>
          </p:nvPr>
        </p:nvSpPr>
        <p:spPr>
          <a:xfrm>
            <a:off x="2195513" y="261938"/>
            <a:ext cx="7772400" cy="1143000"/>
          </a:xfrm>
        </p:spPr>
        <p:txBody>
          <a:bodyPr rtlCol="0">
            <a:normAutofit fontScale="90000"/>
          </a:bodyPr>
          <a:lstStyle/>
          <a:p>
            <a:pPr>
              <a:defRPr/>
            </a:pPr>
            <a:r>
              <a:rPr lang="en-US" sz="4000" dirty="0">
                <a:latin typeface="Palatino Linotype" charset="0"/>
              </a:rPr>
              <a:t>Problems w/Intuition: </a:t>
            </a:r>
            <a:r>
              <a:rPr lang="en-US" sz="4000" dirty="0">
                <a:solidFill>
                  <a:srgbClr val="FFFF00"/>
                </a:solidFill>
                <a:latin typeface="Palatino Linotype" charset="0"/>
              </a:rPr>
              <a:t>Framing Decisions</a:t>
            </a:r>
          </a:p>
        </p:txBody>
      </p:sp>
      <p:sp>
        <p:nvSpPr>
          <p:cNvPr id="41986" name="Rectangle 1027"/>
          <p:cNvSpPr>
            <a:spLocks noGrp="1" noChangeArrowheads="1"/>
          </p:cNvSpPr>
          <p:nvPr>
            <p:ph type="body" sz="half" idx="1"/>
          </p:nvPr>
        </p:nvSpPr>
        <p:spPr>
          <a:xfrm>
            <a:off x="2247900" y="1600200"/>
            <a:ext cx="7696200" cy="1905000"/>
          </a:xfrm>
        </p:spPr>
        <p:txBody>
          <a:bodyPr/>
          <a:lstStyle/>
          <a:p>
            <a:pPr marL="0" indent="0" algn="ctr">
              <a:buNone/>
            </a:pPr>
            <a:r>
              <a:rPr lang="en-US">
                <a:latin typeface="Palatino Linotype" charset="0"/>
              </a:rPr>
              <a:t>Decisions and judgments may be significantly affected depending upon how an issue is framed.</a:t>
            </a:r>
          </a:p>
        </p:txBody>
      </p:sp>
      <p:sp>
        <p:nvSpPr>
          <p:cNvPr id="5" name="Slide Number Placeholder 6"/>
          <p:cNvSpPr>
            <a:spLocks noGrp="1"/>
          </p:cNvSpPr>
          <p:nvPr>
            <p:ph type="sldNum" sz="quarter" idx="12"/>
          </p:nvPr>
        </p:nvSpPr>
        <p:spPr/>
        <p:txBody>
          <a:bodyPr/>
          <a:lstStyle/>
          <a:p>
            <a:pPr>
              <a:defRPr/>
            </a:pPr>
            <a:fld id="{0E832DAC-568E-ED41-B546-0E8BF69F39B5}" type="slidenum">
              <a:rPr lang="en-US"/>
              <a:pPr>
                <a:defRPr/>
              </a:pPr>
              <a:t>17</a:t>
            </a:fld>
            <a:endParaRPr lang="en-US"/>
          </a:p>
        </p:txBody>
      </p:sp>
      <p:sp>
        <p:nvSpPr>
          <p:cNvPr id="395272" name="Rectangle 1032"/>
          <p:cNvSpPr>
            <a:spLocks noChangeArrowheads="1"/>
          </p:cNvSpPr>
          <p:nvPr/>
        </p:nvSpPr>
        <p:spPr bwMode="auto">
          <a:xfrm>
            <a:off x="2195513" y="3962400"/>
            <a:ext cx="77724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Wingdings" charset="0"/>
              <a:buNone/>
              <a:defRPr/>
            </a:pPr>
            <a:r>
              <a:rPr lang="en-US" sz="2800">
                <a:latin typeface="Palatino Linotype" charset="0"/>
              </a:rPr>
              <a:t>Example:  What is the best way to market ground beef — as 25% fat or 75% lean?</a:t>
            </a:r>
          </a:p>
        </p:txBody>
      </p:sp>
    </p:spTree>
    <p:extLst>
      <p:ext uri="{BB962C8B-B14F-4D97-AF65-F5344CB8AC3E}">
        <p14:creationId xmlns:p14="http://schemas.microsoft.com/office/powerpoint/2010/main" val="23023396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3600" dirty="0">
                <a:latin typeface="Palatino Linotype" charset="0"/>
              </a:rPr>
              <a:t>Problems w/Intuition: </a:t>
            </a:r>
            <a:r>
              <a:rPr lang="en-US" sz="3600" dirty="0">
                <a:solidFill>
                  <a:srgbClr val="FFFF00"/>
                </a:solidFill>
                <a:latin typeface="Palatino Linotype" charset="0"/>
              </a:rPr>
              <a:t>Belief </a:t>
            </a:r>
            <a:r>
              <a:rPr lang="en-US" sz="3600" dirty="0" smtClean="0">
                <a:solidFill>
                  <a:srgbClr val="FFFF00"/>
                </a:solidFill>
                <a:latin typeface="Palatino Linotype" charset="0"/>
              </a:rPr>
              <a:t>Bias </a:t>
            </a:r>
            <a:r>
              <a:rPr lang="en-US" sz="3600" dirty="0" smtClean="0">
                <a:latin typeface="Palatino Linotype" charset="0"/>
              </a:rPr>
              <a:t>and</a:t>
            </a:r>
            <a:r>
              <a:rPr lang="en-US" sz="3600" dirty="0" smtClean="0">
                <a:solidFill>
                  <a:srgbClr val="FFFF00"/>
                </a:solidFill>
                <a:latin typeface="Palatino Linotype" charset="0"/>
              </a:rPr>
              <a:t> Belief Perseverance</a:t>
            </a:r>
            <a:endParaRPr lang="en-US" sz="3600" dirty="0">
              <a:solidFill>
                <a:srgbClr val="FFFF00"/>
              </a:solidFill>
              <a:latin typeface="Palatino Linotype" charset="0"/>
            </a:endParaRPr>
          </a:p>
        </p:txBody>
      </p:sp>
      <p:sp>
        <p:nvSpPr>
          <p:cNvPr id="44034" name="Rectangle 3"/>
          <p:cNvSpPr>
            <a:spLocks noGrp="1" noChangeArrowheads="1"/>
          </p:cNvSpPr>
          <p:nvPr>
            <p:ph sz="half" idx="1"/>
          </p:nvPr>
        </p:nvSpPr>
        <p:spPr>
          <a:xfrm>
            <a:off x="520504" y="1825625"/>
            <a:ext cx="5499295" cy="4351338"/>
          </a:xfrm>
        </p:spPr>
        <p:txBody>
          <a:bodyPr>
            <a:normAutofit/>
          </a:bodyPr>
          <a:lstStyle/>
          <a:p>
            <a:pPr marL="0" indent="0">
              <a:buNone/>
            </a:pPr>
            <a:r>
              <a:rPr lang="en-US" dirty="0" smtClean="0">
                <a:solidFill>
                  <a:srgbClr val="FFFF00"/>
                </a:solidFill>
                <a:latin typeface="Palatino Linotype" charset="0"/>
              </a:rPr>
              <a:t>Belief Bias:</a:t>
            </a:r>
          </a:p>
          <a:p>
            <a:pPr marL="0" indent="0">
              <a:buNone/>
            </a:pPr>
            <a:r>
              <a:rPr lang="en-US" dirty="0" smtClean="0">
                <a:latin typeface="Palatino Linotype" charset="0"/>
              </a:rPr>
              <a:t>When one’s beliefs distort their logical reasoning.</a:t>
            </a:r>
          </a:p>
          <a:p>
            <a:pPr marL="0" indent="0">
              <a:buNone/>
            </a:pPr>
            <a:endParaRPr lang="en-US" dirty="0">
              <a:latin typeface="Palatino Linotype" charset="0"/>
            </a:endParaRPr>
          </a:p>
          <a:p>
            <a:pPr marL="0" indent="0">
              <a:buNone/>
            </a:pPr>
            <a:r>
              <a:rPr lang="en-US" dirty="0" smtClean="0">
                <a:latin typeface="Palatino Linotype" charset="0"/>
              </a:rPr>
              <a:t>Example: </a:t>
            </a:r>
          </a:p>
          <a:p>
            <a:pPr marL="0" indent="0">
              <a:buNone/>
            </a:pPr>
            <a:r>
              <a:rPr lang="en-US" dirty="0" smtClean="0">
                <a:latin typeface="Palatino Linotype" charset="0"/>
              </a:rPr>
              <a:t>All cops are corrupt</a:t>
            </a:r>
          </a:p>
          <a:p>
            <a:pPr marL="0" indent="0">
              <a:buNone/>
            </a:pPr>
            <a:r>
              <a:rPr lang="en-US" dirty="0" smtClean="0">
                <a:latin typeface="Palatino Linotype" charset="0"/>
              </a:rPr>
              <a:t>Frank is a cop</a:t>
            </a:r>
          </a:p>
          <a:p>
            <a:pPr marL="0" indent="0">
              <a:buNone/>
            </a:pPr>
            <a:r>
              <a:rPr lang="en-US" dirty="0" smtClean="0">
                <a:latin typeface="Palatino Linotype" charset="0"/>
              </a:rPr>
              <a:t>Frank is corrupt</a:t>
            </a:r>
            <a:endParaRPr lang="en-US" dirty="0">
              <a:latin typeface="Palatino Linotype" charset="0"/>
            </a:endParaRPr>
          </a:p>
        </p:txBody>
      </p:sp>
      <p:sp>
        <p:nvSpPr>
          <p:cNvPr id="2" name="Content Placeholder 1"/>
          <p:cNvSpPr>
            <a:spLocks noGrp="1"/>
          </p:cNvSpPr>
          <p:nvPr>
            <p:ph sz="half" idx="2"/>
          </p:nvPr>
        </p:nvSpPr>
        <p:spPr/>
        <p:txBody>
          <a:bodyPr/>
          <a:lstStyle/>
          <a:p>
            <a:r>
              <a:rPr lang="en-US" dirty="0" smtClean="0">
                <a:solidFill>
                  <a:srgbClr val="FFFF00"/>
                </a:solidFill>
                <a:latin typeface="Georgia" panose="02040502050405020303" pitchFamily="18" charset="0"/>
              </a:rPr>
              <a:t>Belief Perseverance</a:t>
            </a:r>
          </a:p>
          <a:p>
            <a:endParaRPr lang="en-US" dirty="0">
              <a:latin typeface="Georgia" panose="02040502050405020303" pitchFamily="18" charset="0"/>
            </a:endParaRPr>
          </a:p>
          <a:p>
            <a:r>
              <a:rPr lang="en-US" dirty="0" smtClean="0">
                <a:latin typeface="Georgia" panose="02040502050405020303" pitchFamily="18" charset="0"/>
              </a:rPr>
              <a:t>Example:</a:t>
            </a:r>
            <a:endParaRPr lang="en-US" dirty="0">
              <a:latin typeface="Georgia" panose="02040502050405020303" pitchFamily="18" charset="0"/>
            </a:endParaRPr>
          </a:p>
          <a:p>
            <a:r>
              <a:rPr lang="en-US" dirty="0">
                <a:latin typeface="Georgia" panose="02040502050405020303" pitchFamily="18" charset="0"/>
              </a:rPr>
              <a:t>“This was the largest audience to ever witness an inauguration — period — both in person and around the </a:t>
            </a:r>
            <a:r>
              <a:rPr lang="en-US" dirty="0" smtClean="0">
                <a:latin typeface="Georgia" panose="02040502050405020303" pitchFamily="18" charset="0"/>
              </a:rPr>
              <a:t>globe.”</a:t>
            </a:r>
          </a:p>
        </p:txBody>
      </p:sp>
      <p:sp>
        <p:nvSpPr>
          <p:cNvPr id="5" name="Slide Number Placeholder 5"/>
          <p:cNvSpPr>
            <a:spLocks noGrp="1"/>
          </p:cNvSpPr>
          <p:nvPr>
            <p:ph type="sldNum" sz="quarter" idx="12"/>
          </p:nvPr>
        </p:nvSpPr>
        <p:spPr/>
        <p:txBody>
          <a:bodyPr/>
          <a:lstStyle/>
          <a:p>
            <a:pPr>
              <a:defRPr/>
            </a:pPr>
            <a:fld id="{6E8386C2-A471-E44C-B694-10B5EBCE9ACD}" type="slidenum">
              <a:rPr lang="en-US"/>
              <a:pPr>
                <a:defRPr/>
              </a:pPr>
              <a:t>18</a:t>
            </a:fld>
            <a:endParaRPr lang="en-US"/>
          </a:p>
        </p:txBody>
      </p:sp>
    </p:spTree>
    <p:extLst>
      <p:ext uri="{BB962C8B-B14F-4D97-AF65-F5344CB8AC3E}">
        <p14:creationId xmlns:p14="http://schemas.microsoft.com/office/powerpoint/2010/main" val="1359101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Language</a:t>
            </a:r>
          </a:p>
        </p:txBody>
      </p:sp>
      <p:sp>
        <p:nvSpPr>
          <p:cNvPr id="17410" name="Rectangle 1027"/>
          <p:cNvSpPr>
            <a:spLocks noGrp="1" noChangeArrowheads="1"/>
          </p:cNvSpPr>
          <p:nvPr>
            <p:ph type="body" sz="half" idx="1"/>
          </p:nvPr>
        </p:nvSpPr>
        <p:spPr>
          <a:xfrm>
            <a:off x="2043113" y="1600200"/>
            <a:ext cx="8077200" cy="1295400"/>
          </a:xfrm>
        </p:spPr>
        <p:txBody>
          <a:bodyPr/>
          <a:lstStyle/>
          <a:p>
            <a:pPr marL="0" indent="0" algn="ctr">
              <a:buNone/>
            </a:pPr>
            <a:r>
              <a:rPr lang="en-US">
                <a:solidFill>
                  <a:srgbClr val="FFFF00"/>
                </a:solidFill>
                <a:latin typeface="Palatino Linotype" charset="0"/>
              </a:rPr>
              <a:t>Language</a:t>
            </a:r>
            <a:r>
              <a:rPr lang="en-US">
                <a:latin typeface="Palatino Linotype" charset="0"/>
              </a:rPr>
              <a:t>, our spoken, written, or gestured work, is the way we communicate meaning to ourselves and others.</a:t>
            </a:r>
          </a:p>
        </p:txBody>
      </p:sp>
      <p:pic>
        <p:nvPicPr>
          <p:cNvPr id="403460" name="Picture 1028" descr="12673_MyersPsy8e_10UN1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871913" y="3005138"/>
            <a:ext cx="4419600" cy="3319462"/>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 name="Slide Number Placeholder 6"/>
          <p:cNvSpPr>
            <a:spLocks noGrp="1"/>
          </p:cNvSpPr>
          <p:nvPr>
            <p:ph type="sldNum" sz="quarter" idx="12"/>
          </p:nvPr>
        </p:nvSpPr>
        <p:spPr/>
        <p:txBody>
          <a:bodyPr/>
          <a:lstStyle/>
          <a:p>
            <a:pPr>
              <a:defRPr/>
            </a:pPr>
            <a:fld id="{B9BD29C0-8483-6041-8BE0-DA9B2D191045}" type="slidenum">
              <a:rPr lang="en-US"/>
              <a:pPr>
                <a:defRPr/>
              </a:pPr>
              <a:t>19</a:t>
            </a:fld>
            <a:endParaRPr lang="en-US"/>
          </a:p>
        </p:txBody>
      </p:sp>
      <p:sp>
        <p:nvSpPr>
          <p:cNvPr id="403462" name="Text Box 1030"/>
          <p:cNvSpPr txBox="1">
            <a:spLocks noChangeArrowheads="1"/>
          </p:cNvSpPr>
          <p:nvPr/>
        </p:nvSpPr>
        <p:spPr bwMode="auto">
          <a:xfrm>
            <a:off x="4086226" y="6299200"/>
            <a:ext cx="305564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Palatino Linotype" charset="0"/>
              </a:rPr>
              <a:t>Language transmits culture.</a:t>
            </a:r>
          </a:p>
        </p:txBody>
      </p:sp>
      <p:sp>
        <p:nvSpPr>
          <p:cNvPr id="403463" name="Text Box 1031"/>
          <p:cNvSpPr txBox="1">
            <a:spLocks noChangeArrowheads="1"/>
          </p:cNvSpPr>
          <p:nvPr/>
        </p:nvSpPr>
        <p:spPr bwMode="auto">
          <a:xfrm rot="5400000">
            <a:off x="7199313" y="5068888"/>
            <a:ext cx="2441575"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t>M. &amp; E. Bernheim/ Woodfin Camp &amp; Associates</a:t>
            </a:r>
          </a:p>
        </p:txBody>
      </p:sp>
    </p:spTree>
    <p:extLst>
      <p:ext uri="{BB962C8B-B14F-4D97-AF65-F5344CB8AC3E}">
        <p14:creationId xmlns:p14="http://schemas.microsoft.com/office/powerpoint/2010/main" val="19747878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2195513" y="276225"/>
            <a:ext cx="7772400" cy="1143000"/>
          </a:xfrm>
        </p:spPr>
        <p:txBody>
          <a:bodyPr/>
          <a:lstStyle/>
          <a:p>
            <a:pPr eaLnBrk="1" hangingPunct="1"/>
            <a:r>
              <a:rPr lang="en-US" sz="4000" dirty="0" smtClean="0">
                <a:latin typeface="Palatino Linotype" charset="0"/>
              </a:rPr>
              <a:t>Concepts and </a:t>
            </a:r>
            <a:r>
              <a:rPr lang="en-US" sz="4000" dirty="0">
                <a:latin typeface="Palatino Linotype" charset="0"/>
              </a:rPr>
              <a:t>Prototypes</a:t>
            </a:r>
          </a:p>
        </p:txBody>
      </p:sp>
      <p:sp>
        <p:nvSpPr>
          <p:cNvPr id="453636" name="Rectangle 1028"/>
          <p:cNvSpPr>
            <a:spLocks noChangeArrowheads="1"/>
          </p:cNvSpPr>
          <p:nvPr/>
        </p:nvSpPr>
        <p:spPr bwMode="auto">
          <a:xfrm>
            <a:off x="2286000" y="1371600"/>
            <a:ext cx="7581900" cy="1118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Wingdings" charset="0"/>
              <a:buNone/>
              <a:defRPr/>
            </a:pPr>
            <a:r>
              <a:rPr lang="en-US" sz="2800" dirty="0" smtClean="0">
                <a:latin typeface="Palatino Linotype" charset="0"/>
              </a:rPr>
              <a:t>For </a:t>
            </a:r>
            <a:r>
              <a:rPr lang="en-US" sz="2800" dirty="0">
                <a:latin typeface="Palatino Linotype" charset="0"/>
              </a:rPr>
              <a:t>each concept we have a mental image exemplifying it (</a:t>
            </a:r>
            <a:r>
              <a:rPr lang="en-US" sz="2800" dirty="0" smtClean="0">
                <a:solidFill>
                  <a:srgbClr val="FFFF00"/>
                </a:solidFill>
                <a:latin typeface="Palatino Linotype" charset="0"/>
              </a:rPr>
              <a:t>prototype</a:t>
            </a:r>
            <a:r>
              <a:rPr lang="en-US" sz="2800" dirty="0" smtClean="0">
                <a:latin typeface="Palatino Linotype" charset="0"/>
              </a:rPr>
              <a:t>). </a:t>
            </a:r>
            <a:endParaRPr lang="en-US" sz="2800" dirty="0">
              <a:latin typeface="Palatino Linotype" charset="0"/>
            </a:endParaRPr>
          </a:p>
        </p:txBody>
      </p:sp>
      <p:pic>
        <p:nvPicPr>
          <p:cNvPr id="29699" name="Picture 1030" descr="12673_MyersPsy8E_10UN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277" y="2617763"/>
            <a:ext cx="5641664" cy="3677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78092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209800" y="276225"/>
            <a:ext cx="7772400" cy="1143000"/>
          </a:xfrm>
        </p:spPr>
        <p:txBody>
          <a:bodyPr/>
          <a:lstStyle/>
          <a:p>
            <a:pPr eaLnBrk="1" hangingPunct="1"/>
            <a:r>
              <a:rPr lang="en-US" sz="4000">
                <a:latin typeface="Palatino Linotype" charset="0"/>
              </a:rPr>
              <a:t>Language Structure</a:t>
            </a:r>
          </a:p>
        </p:txBody>
      </p:sp>
      <p:sp>
        <p:nvSpPr>
          <p:cNvPr id="18434" name="Rectangle 5"/>
          <p:cNvSpPr>
            <a:spLocks noGrp="1" noChangeArrowheads="1"/>
          </p:cNvSpPr>
          <p:nvPr>
            <p:ph idx="1"/>
          </p:nvPr>
        </p:nvSpPr>
        <p:spPr>
          <a:xfrm>
            <a:off x="2209800" y="1600200"/>
            <a:ext cx="7772400" cy="4114800"/>
          </a:xfrm>
        </p:spPr>
        <p:txBody>
          <a:bodyPr/>
          <a:lstStyle/>
          <a:p>
            <a:pPr marL="0" indent="0">
              <a:buNone/>
            </a:pPr>
            <a:r>
              <a:rPr lang="en-US">
                <a:solidFill>
                  <a:srgbClr val="FFFF00"/>
                </a:solidFill>
                <a:latin typeface="Palatino Linotype" charset="0"/>
              </a:rPr>
              <a:t>Phonemes:</a:t>
            </a:r>
            <a:r>
              <a:rPr lang="en-US">
                <a:latin typeface="Palatino Linotype" charset="0"/>
              </a:rPr>
              <a:t> The smallest distinct sound unit in a spoken language. For example:</a:t>
            </a:r>
          </a:p>
          <a:p>
            <a:pPr marL="0" indent="0">
              <a:buNone/>
            </a:pPr>
            <a:endParaRPr lang="en-US">
              <a:latin typeface="Palatino Linotype" charset="0"/>
            </a:endParaRPr>
          </a:p>
          <a:p>
            <a:pPr marL="0" indent="0" algn="ctr">
              <a:buNone/>
            </a:pPr>
            <a:r>
              <a:rPr lang="en-US">
                <a:latin typeface="Palatino Linotype" charset="0"/>
              </a:rPr>
              <a:t> </a:t>
            </a:r>
            <a:r>
              <a:rPr lang="en-US" i="1">
                <a:latin typeface="Palatino Linotype" charset="0"/>
              </a:rPr>
              <a:t>bat,</a:t>
            </a:r>
            <a:r>
              <a:rPr lang="en-US">
                <a:latin typeface="Palatino Linotype" charset="0"/>
              </a:rPr>
              <a:t> has three phonemes </a:t>
            </a:r>
            <a:r>
              <a:rPr lang="en-US" i="1">
                <a:latin typeface="Palatino Linotype" charset="0"/>
              </a:rPr>
              <a:t>b · a · t</a:t>
            </a:r>
          </a:p>
          <a:p>
            <a:pPr marL="0" indent="0" algn="ctr">
              <a:buNone/>
            </a:pPr>
            <a:endParaRPr lang="en-US">
              <a:latin typeface="Palatino Linotype" charset="0"/>
            </a:endParaRPr>
          </a:p>
          <a:p>
            <a:pPr marL="0" indent="0" algn="ctr">
              <a:buNone/>
            </a:pPr>
            <a:r>
              <a:rPr lang="en-US" i="1">
                <a:latin typeface="Palatino Linotype" charset="0"/>
              </a:rPr>
              <a:t>chat,</a:t>
            </a:r>
            <a:r>
              <a:rPr lang="en-US">
                <a:latin typeface="Palatino Linotype" charset="0"/>
              </a:rPr>
              <a:t> has three phonemes </a:t>
            </a:r>
            <a:r>
              <a:rPr lang="en-US" i="1">
                <a:latin typeface="Palatino Linotype" charset="0"/>
              </a:rPr>
              <a:t>ch · a · t</a:t>
            </a:r>
            <a:r>
              <a:rPr lang="en-US">
                <a:latin typeface="Palatino Linotype" charset="0"/>
              </a:rPr>
              <a:t> </a:t>
            </a:r>
          </a:p>
        </p:txBody>
      </p:sp>
      <p:sp>
        <p:nvSpPr>
          <p:cNvPr id="4" name="Slide Number Placeholder 5"/>
          <p:cNvSpPr>
            <a:spLocks noGrp="1"/>
          </p:cNvSpPr>
          <p:nvPr>
            <p:ph type="sldNum" sz="quarter" idx="12"/>
          </p:nvPr>
        </p:nvSpPr>
        <p:spPr/>
        <p:txBody>
          <a:bodyPr/>
          <a:lstStyle/>
          <a:p>
            <a:pPr>
              <a:defRPr/>
            </a:pPr>
            <a:fld id="{F0B7C74D-CA3A-CE4F-A425-3AA162967A2F}" type="slidenum">
              <a:rPr lang="en-US"/>
              <a:pPr>
                <a:defRPr/>
              </a:pPr>
              <a:t>20</a:t>
            </a:fld>
            <a:endParaRPr lang="en-US"/>
          </a:p>
        </p:txBody>
      </p:sp>
    </p:spTree>
    <p:extLst>
      <p:ext uri="{BB962C8B-B14F-4D97-AF65-F5344CB8AC3E}">
        <p14:creationId xmlns:p14="http://schemas.microsoft.com/office/powerpoint/2010/main" val="31946979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ChangeArrowheads="1"/>
          </p:cNvSpPr>
          <p:nvPr>
            <p:ph type="title"/>
          </p:nvPr>
        </p:nvSpPr>
        <p:spPr>
          <a:xfrm>
            <a:off x="2209800" y="276225"/>
            <a:ext cx="7772400" cy="1143000"/>
          </a:xfrm>
        </p:spPr>
        <p:txBody>
          <a:bodyPr/>
          <a:lstStyle/>
          <a:p>
            <a:pPr eaLnBrk="1" hangingPunct="1"/>
            <a:r>
              <a:rPr lang="en-US" sz="4000">
                <a:latin typeface="Palatino Linotype" charset="0"/>
              </a:rPr>
              <a:t>Language Structure</a:t>
            </a:r>
          </a:p>
        </p:txBody>
      </p:sp>
      <p:sp>
        <p:nvSpPr>
          <p:cNvPr id="20482" name="Rectangle 1027"/>
          <p:cNvSpPr>
            <a:spLocks noGrp="1" noChangeArrowheads="1"/>
          </p:cNvSpPr>
          <p:nvPr>
            <p:ph idx="1"/>
          </p:nvPr>
        </p:nvSpPr>
        <p:spPr>
          <a:xfrm>
            <a:off x="2209800" y="1600200"/>
            <a:ext cx="7772400" cy="4114800"/>
          </a:xfrm>
        </p:spPr>
        <p:txBody>
          <a:bodyPr/>
          <a:lstStyle/>
          <a:p>
            <a:pPr marL="0" indent="0">
              <a:buNone/>
            </a:pPr>
            <a:r>
              <a:rPr lang="en-US">
                <a:solidFill>
                  <a:srgbClr val="FFFF00"/>
                </a:solidFill>
                <a:latin typeface="Palatino Linotype" charset="0"/>
              </a:rPr>
              <a:t>Morpheme: </a:t>
            </a:r>
            <a:r>
              <a:rPr lang="en-US">
                <a:latin typeface="Palatino Linotype" charset="0"/>
              </a:rPr>
              <a:t>The smallest unit that carries a  meaning. It may be a word or part of a word. For example:</a:t>
            </a:r>
          </a:p>
          <a:p>
            <a:pPr marL="0" indent="0">
              <a:buNone/>
            </a:pPr>
            <a:endParaRPr lang="en-US">
              <a:latin typeface="Palatino Linotype" charset="0"/>
            </a:endParaRPr>
          </a:p>
          <a:p>
            <a:pPr marL="0" indent="0" algn="ctr">
              <a:buNone/>
            </a:pPr>
            <a:r>
              <a:rPr lang="en-US">
                <a:latin typeface="Palatino Linotype" charset="0"/>
              </a:rPr>
              <a:t>Milk = </a:t>
            </a:r>
            <a:r>
              <a:rPr lang="en-US" i="1">
                <a:latin typeface="Palatino Linotype" charset="0"/>
              </a:rPr>
              <a:t>milk</a:t>
            </a:r>
          </a:p>
          <a:p>
            <a:pPr marL="0" indent="0" algn="ctr">
              <a:buNone/>
            </a:pPr>
            <a:r>
              <a:rPr lang="en-US">
                <a:latin typeface="Palatino Linotype" charset="0"/>
              </a:rPr>
              <a:t>Pumpkin = </a:t>
            </a:r>
            <a:r>
              <a:rPr lang="en-US" i="1">
                <a:latin typeface="Palatino Linotype" charset="0"/>
              </a:rPr>
              <a:t>pump . kin</a:t>
            </a:r>
          </a:p>
          <a:p>
            <a:pPr marL="0" indent="0" algn="ctr">
              <a:buNone/>
            </a:pPr>
            <a:r>
              <a:rPr lang="en-US">
                <a:latin typeface="Palatino Linotype" charset="0"/>
              </a:rPr>
              <a:t>Unforgettable = </a:t>
            </a:r>
            <a:r>
              <a:rPr lang="en-US" i="1">
                <a:latin typeface="Palatino Linotype" charset="0"/>
              </a:rPr>
              <a:t>un · for · get · table</a:t>
            </a:r>
            <a:endParaRPr lang="en-US">
              <a:solidFill>
                <a:srgbClr val="0000FF"/>
              </a:solidFill>
              <a:latin typeface="Palatino Linotype" charset="0"/>
            </a:endParaRPr>
          </a:p>
        </p:txBody>
      </p:sp>
      <p:sp>
        <p:nvSpPr>
          <p:cNvPr id="4" name="Slide Number Placeholder 5"/>
          <p:cNvSpPr>
            <a:spLocks noGrp="1"/>
          </p:cNvSpPr>
          <p:nvPr>
            <p:ph type="sldNum" sz="quarter" idx="12"/>
          </p:nvPr>
        </p:nvSpPr>
        <p:spPr/>
        <p:txBody>
          <a:bodyPr/>
          <a:lstStyle/>
          <a:p>
            <a:pPr>
              <a:defRPr/>
            </a:pPr>
            <a:fld id="{FADBD8B8-C928-AC41-80D0-78FC570E956D}" type="slidenum">
              <a:rPr lang="en-US"/>
              <a:pPr>
                <a:defRPr/>
              </a:pPr>
              <a:t>21</a:t>
            </a:fld>
            <a:endParaRPr lang="en-US"/>
          </a:p>
        </p:txBody>
      </p:sp>
    </p:spTree>
    <p:extLst>
      <p:ext uri="{BB962C8B-B14F-4D97-AF65-F5344CB8AC3E}">
        <p14:creationId xmlns:p14="http://schemas.microsoft.com/office/powerpoint/2010/main" val="13665244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195513" y="271463"/>
            <a:ext cx="7772400" cy="1143000"/>
          </a:xfrm>
        </p:spPr>
        <p:txBody>
          <a:bodyPr/>
          <a:lstStyle/>
          <a:p>
            <a:pPr eaLnBrk="1" hangingPunct="1"/>
            <a:r>
              <a:rPr lang="en-US" sz="4000">
                <a:latin typeface="Palatino Linotype" charset="0"/>
              </a:rPr>
              <a:t>Structuring Language</a:t>
            </a:r>
          </a:p>
        </p:txBody>
      </p:sp>
      <p:sp>
        <p:nvSpPr>
          <p:cNvPr id="27" name="Slide Number Placeholder 5"/>
          <p:cNvSpPr>
            <a:spLocks noGrp="1"/>
          </p:cNvSpPr>
          <p:nvPr>
            <p:ph type="sldNum" sz="quarter" idx="12"/>
          </p:nvPr>
        </p:nvSpPr>
        <p:spPr/>
        <p:txBody>
          <a:bodyPr/>
          <a:lstStyle/>
          <a:p>
            <a:pPr>
              <a:defRPr/>
            </a:pPr>
            <a:fld id="{D2119611-A1EE-494C-ABE1-C27943FE0762}" type="slidenum">
              <a:rPr lang="en-US"/>
              <a:pPr>
                <a:defRPr/>
              </a:pPr>
              <a:t>22</a:t>
            </a:fld>
            <a:endParaRPr lang="en-US"/>
          </a:p>
        </p:txBody>
      </p:sp>
      <p:sp>
        <p:nvSpPr>
          <p:cNvPr id="409659" name="Rectangle 59"/>
          <p:cNvSpPr>
            <a:spLocks noChangeArrowheads="1"/>
          </p:cNvSpPr>
          <p:nvPr/>
        </p:nvSpPr>
        <p:spPr bwMode="auto">
          <a:xfrm>
            <a:off x="2838450" y="4313238"/>
            <a:ext cx="22098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800" dirty="0">
                <a:solidFill>
                  <a:srgbClr val="000000"/>
                </a:solidFill>
                <a:latin typeface="Palatino Linotype" charset="0"/>
              </a:rPr>
              <a:t>Phrase</a:t>
            </a:r>
          </a:p>
        </p:txBody>
      </p:sp>
      <p:sp>
        <p:nvSpPr>
          <p:cNvPr id="409647" name="Rectangle 47"/>
          <p:cNvSpPr>
            <a:spLocks noChangeArrowheads="1"/>
          </p:cNvSpPr>
          <p:nvPr/>
        </p:nvSpPr>
        <p:spPr bwMode="auto">
          <a:xfrm>
            <a:off x="2838450" y="5181600"/>
            <a:ext cx="22098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800" dirty="0">
                <a:solidFill>
                  <a:srgbClr val="000000"/>
                </a:solidFill>
                <a:latin typeface="Palatino Linotype" charset="0"/>
              </a:rPr>
              <a:t>Sentence</a:t>
            </a:r>
          </a:p>
        </p:txBody>
      </p:sp>
      <p:sp>
        <p:nvSpPr>
          <p:cNvPr id="409646" name="Rectangle 46"/>
          <p:cNvSpPr>
            <a:spLocks noChangeArrowheads="1"/>
          </p:cNvSpPr>
          <p:nvPr/>
        </p:nvSpPr>
        <p:spPr bwMode="auto">
          <a:xfrm>
            <a:off x="5048250" y="3429000"/>
            <a:ext cx="43434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000" dirty="0">
                <a:solidFill>
                  <a:srgbClr val="000000"/>
                </a:solidFill>
                <a:latin typeface="Palatino Linotype" charset="0"/>
              </a:rPr>
              <a:t>Meaningful units (290,500) … </a:t>
            </a:r>
            <a:r>
              <a:rPr lang="en-US" sz="2000" i="1" dirty="0">
                <a:solidFill>
                  <a:srgbClr val="000000"/>
                </a:solidFill>
                <a:latin typeface="Palatino Linotype" charset="0"/>
              </a:rPr>
              <a:t>meat, pumpkin.</a:t>
            </a:r>
          </a:p>
        </p:txBody>
      </p:sp>
      <p:sp>
        <p:nvSpPr>
          <p:cNvPr id="409645" name="Rectangle 45"/>
          <p:cNvSpPr>
            <a:spLocks noChangeArrowheads="1"/>
          </p:cNvSpPr>
          <p:nvPr/>
        </p:nvSpPr>
        <p:spPr bwMode="auto">
          <a:xfrm>
            <a:off x="2838450" y="3429000"/>
            <a:ext cx="22098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800" dirty="0">
                <a:solidFill>
                  <a:srgbClr val="000000"/>
                </a:solidFill>
                <a:latin typeface="Palatino Linotype" charset="0"/>
              </a:rPr>
              <a:t>Words</a:t>
            </a:r>
          </a:p>
        </p:txBody>
      </p:sp>
      <p:sp>
        <p:nvSpPr>
          <p:cNvPr id="409644" name="Rectangle 44"/>
          <p:cNvSpPr>
            <a:spLocks noChangeArrowheads="1"/>
          </p:cNvSpPr>
          <p:nvPr/>
        </p:nvSpPr>
        <p:spPr bwMode="auto">
          <a:xfrm>
            <a:off x="5048250" y="2514600"/>
            <a:ext cx="43434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000" dirty="0">
                <a:solidFill>
                  <a:srgbClr val="000000"/>
                </a:solidFill>
                <a:latin typeface="Palatino Linotype" charset="0"/>
              </a:rPr>
              <a:t>Smallest meaningful units (100,000) … </a:t>
            </a:r>
            <a:r>
              <a:rPr lang="en-US" sz="2000" i="1" dirty="0">
                <a:solidFill>
                  <a:srgbClr val="000000"/>
                </a:solidFill>
                <a:latin typeface="Palatino Linotype" charset="0"/>
              </a:rPr>
              <a:t>un, for</a:t>
            </a:r>
            <a:r>
              <a:rPr lang="en-US" sz="2000" dirty="0">
                <a:solidFill>
                  <a:srgbClr val="000000"/>
                </a:solidFill>
                <a:latin typeface="Palatino Linotype" charset="0"/>
              </a:rPr>
              <a:t>.</a:t>
            </a:r>
          </a:p>
        </p:txBody>
      </p:sp>
      <p:sp>
        <p:nvSpPr>
          <p:cNvPr id="409643" name="Rectangle 43"/>
          <p:cNvSpPr>
            <a:spLocks noChangeArrowheads="1"/>
          </p:cNvSpPr>
          <p:nvPr/>
        </p:nvSpPr>
        <p:spPr bwMode="auto">
          <a:xfrm>
            <a:off x="2838450" y="2514600"/>
            <a:ext cx="22098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800" dirty="0">
                <a:solidFill>
                  <a:srgbClr val="000000"/>
                </a:solidFill>
                <a:latin typeface="Palatino Linotype" charset="0"/>
              </a:rPr>
              <a:t>Morphemes</a:t>
            </a:r>
          </a:p>
        </p:txBody>
      </p:sp>
      <p:sp>
        <p:nvSpPr>
          <p:cNvPr id="409642" name="Rectangle 42"/>
          <p:cNvSpPr>
            <a:spLocks noChangeArrowheads="1"/>
          </p:cNvSpPr>
          <p:nvPr/>
        </p:nvSpPr>
        <p:spPr bwMode="auto">
          <a:xfrm>
            <a:off x="5048250" y="1600200"/>
            <a:ext cx="43434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000" dirty="0">
                <a:solidFill>
                  <a:srgbClr val="000000"/>
                </a:solidFill>
                <a:latin typeface="Palatino Linotype" charset="0"/>
              </a:rPr>
              <a:t>Basic sounds (about 40) … </a:t>
            </a:r>
            <a:r>
              <a:rPr lang="en-US" sz="2000" i="1" dirty="0" err="1">
                <a:solidFill>
                  <a:srgbClr val="000000"/>
                </a:solidFill>
                <a:latin typeface="Palatino Linotype" charset="0"/>
              </a:rPr>
              <a:t>ea</a:t>
            </a:r>
            <a:r>
              <a:rPr lang="en-US" sz="2000" i="1" dirty="0">
                <a:solidFill>
                  <a:srgbClr val="000000"/>
                </a:solidFill>
                <a:latin typeface="Palatino Linotype" charset="0"/>
              </a:rPr>
              <a:t>, sh</a:t>
            </a:r>
            <a:r>
              <a:rPr lang="en-US" sz="2000" dirty="0">
                <a:solidFill>
                  <a:srgbClr val="000000"/>
                </a:solidFill>
                <a:latin typeface="Palatino Linotype" charset="0"/>
              </a:rPr>
              <a:t>.</a:t>
            </a:r>
          </a:p>
        </p:txBody>
      </p:sp>
      <p:sp>
        <p:nvSpPr>
          <p:cNvPr id="409641" name="Rectangle 41"/>
          <p:cNvSpPr>
            <a:spLocks noChangeArrowheads="1"/>
          </p:cNvSpPr>
          <p:nvPr/>
        </p:nvSpPr>
        <p:spPr bwMode="auto">
          <a:xfrm>
            <a:off x="2838450" y="1600200"/>
            <a:ext cx="22098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800" dirty="0">
                <a:solidFill>
                  <a:srgbClr val="000000"/>
                </a:solidFill>
                <a:latin typeface="Palatino Linotype" charset="0"/>
              </a:rPr>
              <a:t>Phonemes</a:t>
            </a:r>
          </a:p>
        </p:txBody>
      </p:sp>
      <p:sp>
        <p:nvSpPr>
          <p:cNvPr id="409649" name="Line 49"/>
          <p:cNvSpPr>
            <a:spLocks noChangeShapeType="1"/>
          </p:cNvSpPr>
          <p:nvPr/>
        </p:nvSpPr>
        <p:spPr bwMode="auto">
          <a:xfrm>
            <a:off x="2838450" y="1981200"/>
            <a:ext cx="22098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53" name="Line 53"/>
          <p:cNvSpPr>
            <a:spLocks noChangeShapeType="1"/>
          </p:cNvSpPr>
          <p:nvPr/>
        </p:nvSpPr>
        <p:spPr bwMode="auto">
          <a:xfrm>
            <a:off x="2838450" y="5102225"/>
            <a:ext cx="22098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54" name="Line 54"/>
          <p:cNvSpPr>
            <a:spLocks noChangeShapeType="1"/>
          </p:cNvSpPr>
          <p:nvPr/>
        </p:nvSpPr>
        <p:spPr bwMode="auto">
          <a:xfrm>
            <a:off x="2838450" y="19812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56" name="Line 56"/>
          <p:cNvSpPr>
            <a:spLocks noChangeShapeType="1"/>
          </p:cNvSpPr>
          <p:nvPr/>
        </p:nvSpPr>
        <p:spPr bwMode="auto">
          <a:xfrm>
            <a:off x="9391650" y="19812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83" name="Line 83"/>
          <p:cNvSpPr>
            <a:spLocks noChangeShapeType="1"/>
          </p:cNvSpPr>
          <p:nvPr/>
        </p:nvSpPr>
        <p:spPr bwMode="auto">
          <a:xfrm>
            <a:off x="5048250" y="1981200"/>
            <a:ext cx="43434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84" name="Line 84"/>
          <p:cNvSpPr>
            <a:spLocks noChangeShapeType="1"/>
          </p:cNvSpPr>
          <p:nvPr/>
        </p:nvSpPr>
        <p:spPr bwMode="auto">
          <a:xfrm>
            <a:off x="2838450" y="25146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86" name="Line 86"/>
          <p:cNvSpPr>
            <a:spLocks noChangeShapeType="1"/>
          </p:cNvSpPr>
          <p:nvPr/>
        </p:nvSpPr>
        <p:spPr bwMode="auto">
          <a:xfrm>
            <a:off x="9391650" y="25146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88" name="Line 88"/>
          <p:cNvSpPr>
            <a:spLocks noChangeShapeType="1"/>
          </p:cNvSpPr>
          <p:nvPr/>
        </p:nvSpPr>
        <p:spPr bwMode="auto">
          <a:xfrm>
            <a:off x="2838450" y="30480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90" name="Line 90"/>
          <p:cNvSpPr>
            <a:spLocks noChangeShapeType="1"/>
          </p:cNvSpPr>
          <p:nvPr/>
        </p:nvSpPr>
        <p:spPr bwMode="auto">
          <a:xfrm>
            <a:off x="9391650" y="3048000"/>
            <a:ext cx="0" cy="5334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92" name="Line 92"/>
          <p:cNvSpPr>
            <a:spLocks noChangeShapeType="1"/>
          </p:cNvSpPr>
          <p:nvPr/>
        </p:nvSpPr>
        <p:spPr bwMode="auto">
          <a:xfrm>
            <a:off x="2838450" y="3581401"/>
            <a:ext cx="0" cy="76041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94" name="Line 94"/>
          <p:cNvSpPr>
            <a:spLocks noChangeShapeType="1"/>
          </p:cNvSpPr>
          <p:nvPr/>
        </p:nvSpPr>
        <p:spPr bwMode="auto">
          <a:xfrm>
            <a:off x="9391650" y="3581401"/>
            <a:ext cx="0" cy="760413"/>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96" name="Line 96"/>
          <p:cNvSpPr>
            <a:spLocks noChangeShapeType="1"/>
          </p:cNvSpPr>
          <p:nvPr/>
        </p:nvSpPr>
        <p:spPr bwMode="auto">
          <a:xfrm>
            <a:off x="2838450" y="4341813"/>
            <a:ext cx="0" cy="76041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698" name="Line 98"/>
          <p:cNvSpPr>
            <a:spLocks noChangeShapeType="1"/>
          </p:cNvSpPr>
          <p:nvPr/>
        </p:nvSpPr>
        <p:spPr bwMode="auto">
          <a:xfrm>
            <a:off x="9391650" y="4341813"/>
            <a:ext cx="0" cy="760412"/>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700" name="Line 100"/>
          <p:cNvSpPr>
            <a:spLocks noChangeShapeType="1"/>
          </p:cNvSpPr>
          <p:nvPr/>
        </p:nvSpPr>
        <p:spPr bwMode="auto">
          <a:xfrm>
            <a:off x="5048250" y="5102225"/>
            <a:ext cx="434340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a:p>
        </p:txBody>
      </p:sp>
      <p:sp>
        <p:nvSpPr>
          <p:cNvPr id="409705" name="Rectangle 105"/>
          <p:cNvSpPr>
            <a:spLocks noChangeArrowheads="1"/>
          </p:cNvSpPr>
          <p:nvPr/>
        </p:nvSpPr>
        <p:spPr bwMode="auto">
          <a:xfrm>
            <a:off x="5048250" y="4314825"/>
            <a:ext cx="43434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000" dirty="0">
                <a:solidFill>
                  <a:srgbClr val="000000"/>
                </a:solidFill>
                <a:latin typeface="Palatino Linotype" charset="0"/>
              </a:rPr>
              <a:t>Composed of two or more words (326,000) … </a:t>
            </a:r>
            <a:r>
              <a:rPr lang="en-US" sz="2000" i="1" dirty="0">
                <a:solidFill>
                  <a:srgbClr val="000000"/>
                </a:solidFill>
                <a:latin typeface="Palatino Linotype" charset="0"/>
              </a:rPr>
              <a:t>meat eater.</a:t>
            </a:r>
          </a:p>
        </p:txBody>
      </p:sp>
      <p:sp>
        <p:nvSpPr>
          <p:cNvPr id="409707" name="Rectangle 107"/>
          <p:cNvSpPr>
            <a:spLocks noChangeArrowheads="1"/>
          </p:cNvSpPr>
          <p:nvPr/>
        </p:nvSpPr>
        <p:spPr bwMode="auto">
          <a:xfrm>
            <a:off x="5043488" y="5181600"/>
            <a:ext cx="4343400" cy="914400"/>
          </a:xfrm>
          <a:prstGeom prst="rect">
            <a:avLst/>
          </a:prstGeom>
          <a:solidFill>
            <a:srgbClr val="47C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2000" dirty="0">
                <a:solidFill>
                  <a:srgbClr val="000000"/>
                </a:solidFill>
                <a:latin typeface="Palatino Linotype" charset="0"/>
              </a:rPr>
              <a:t>Composed of many words (infinite) … </a:t>
            </a:r>
            <a:r>
              <a:rPr lang="en-US" sz="2000" i="1" dirty="0">
                <a:solidFill>
                  <a:srgbClr val="000000"/>
                </a:solidFill>
                <a:latin typeface="Palatino Linotype" charset="0"/>
              </a:rPr>
              <a:t>She opened the jewelry box.</a:t>
            </a:r>
          </a:p>
        </p:txBody>
      </p:sp>
    </p:spTree>
    <p:extLst>
      <p:ext uri="{BB962C8B-B14F-4D97-AF65-F5344CB8AC3E}">
        <p14:creationId xmlns:p14="http://schemas.microsoft.com/office/powerpoint/2010/main" val="3264964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42"/>
                                        </p:tgtEl>
                                        <p:attrNameLst>
                                          <p:attrName>style.visibility</p:attrName>
                                        </p:attrNameLst>
                                      </p:cBhvr>
                                      <p:to>
                                        <p:strVal val="visible"/>
                                      </p:to>
                                    </p:set>
                                    <p:animEffect transition="in" filter="dissolve">
                                      <p:cBhvr>
                                        <p:cTn id="7" dur="500"/>
                                        <p:tgtEl>
                                          <p:spTgt spid="4096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641"/>
                                        </p:tgtEl>
                                        <p:attrNameLst>
                                          <p:attrName>style.visibility</p:attrName>
                                        </p:attrNameLst>
                                      </p:cBhvr>
                                      <p:to>
                                        <p:strVal val="visible"/>
                                      </p:to>
                                    </p:set>
                                    <p:animEffect transition="in" filter="dissolve">
                                      <p:cBhvr>
                                        <p:cTn id="10" dur="500"/>
                                        <p:tgtEl>
                                          <p:spTgt spid="4096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9644"/>
                                        </p:tgtEl>
                                        <p:attrNameLst>
                                          <p:attrName>style.visibility</p:attrName>
                                        </p:attrNameLst>
                                      </p:cBhvr>
                                      <p:to>
                                        <p:strVal val="visible"/>
                                      </p:to>
                                    </p:set>
                                    <p:animEffect transition="in" filter="dissolve">
                                      <p:cBhvr>
                                        <p:cTn id="15" dur="500"/>
                                        <p:tgtEl>
                                          <p:spTgt spid="40964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09643"/>
                                        </p:tgtEl>
                                        <p:attrNameLst>
                                          <p:attrName>style.visibility</p:attrName>
                                        </p:attrNameLst>
                                      </p:cBhvr>
                                      <p:to>
                                        <p:strVal val="visible"/>
                                      </p:to>
                                    </p:set>
                                    <p:animEffect transition="in" filter="dissolve">
                                      <p:cBhvr>
                                        <p:cTn id="18" dur="500"/>
                                        <p:tgtEl>
                                          <p:spTgt spid="40964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09646"/>
                                        </p:tgtEl>
                                        <p:attrNameLst>
                                          <p:attrName>style.visibility</p:attrName>
                                        </p:attrNameLst>
                                      </p:cBhvr>
                                      <p:to>
                                        <p:strVal val="visible"/>
                                      </p:to>
                                    </p:set>
                                    <p:animEffect transition="in" filter="dissolve">
                                      <p:cBhvr>
                                        <p:cTn id="23" dur="500"/>
                                        <p:tgtEl>
                                          <p:spTgt spid="40964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09645"/>
                                        </p:tgtEl>
                                        <p:attrNameLst>
                                          <p:attrName>style.visibility</p:attrName>
                                        </p:attrNameLst>
                                      </p:cBhvr>
                                      <p:to>
                                        <p:strVal val="visible"/>
                                      </p:to>
                                    </p:set>
                                    <p:animEffect transition="in" filter="dissolve">
                                      <p:cBhvr>
                                        <p:cTn id="26" dur="500"/>
                                        <p:tgtEl>
                                          <p:spTgt spid="4096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9659"/>
                                        </p:tgtEl>
                                        <p:attrNameLst>
                                          <p:attrName>style.visibility</p:attrName>
                                        </p:attrNameLst>
                                      </p:cBhvr>
                                      <p:to>
                                        <p:strVal val="visible"/>
                                      </p:to>
                                    </p:set>
                                    <p:animEffect transition="in" filter="dissolve">
                                      <p:cBhvr>
                                        <p:cTn id="31" dur="500"/>
                                        <p:tgtEl>
                                          <p:spTgt spid="40965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705"/>
                                        </p:tgtEl>
                                        <p:attrNameLst>
                                          <p:attrName>style.visibility</p:attrName>
                                        </p:attrNameLst>
                                      </p:cBhvr>
                                      <p:to>
                                        <p:strVal val="visible"/>
                                      </p:to>
                                    </p:set>
                                    <p:animEffect transition="in" filter="dissolve">
                                      <p:cBhvr>
                                        <p:cTn id="34" dur="500"/>
                                        <p:tgtEl>
                                          <p:spTgt spid="4097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09647"/>
                                        </p:tgtEl>
                                        <p:attrNameLst>
                                          <p:attrName>style.visibility</p:attrName>
                                        </p:attrNameLst>
                                      </p:cBhvr>
                                      <p:to>
                                        <p:strVal val="visible"/>
                                      </p:to>
                                    </p:set>
                                    <p:animEffect transition="in" filter="dissolve">
                                      <p:cBhvr>
                                        <p:cTn id="39" dur="500"/>
                                        <p:tgtEl>
                                          <p:spTgt spid="40964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09707"/>
                                        </p:tgtEl>
                                        <p:attrNameLst>
                                          <p:attrName>style.visibility</p:attrName>
                                        </p:attrNameLst>
                                      </p:cBhvr>
                                      <p:to>
                                        <p:strVal val="visible"/>
                                      </p:to>
                                    </p:set>
                                    <p:animEffect transition="in" filter="dissolve">
                                      <p:cBhvr>
                                        <p:cTn id="42" dur="500"/>
                                        <p:tgtEl>
                                          <p:spTgt spid="40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9" grpId="0" animBg="1"/>
      <p:bldP spid="409647" grpId="0" animBg="1"/>
      <p:bldP spid="409646" grpId="0" animBg="1"/>
      <p:bldP spid="409645" grpId="0" animBg="1"/>
      <p:bldP spid="409644" grpId="0" animBg="1"/>
      <p:bldP spid="409643" grpId="0" animBg="1"/>
      <p:bldP spid="409642" grpId="0" animBg="1"/>
      <p:bldP spid="409641" grpId="0" animBg="1"/>
      <p:bldP spid="409705" grpId="0" animBg="1"/>
      <p:bldP spid="4097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09800" y="276225"/>
            <a:ext cx="7772400" cy="1143000"/>
          </a:xfrm>
        </p:spPr>
        <p:txBody>
          <a:bodyPr/>
          <a:lstStyle/>
          <a:p>
            <a:pPr eaLnBrk="1" hangingPunct="1"/>
            <a:r>
              <a:rPr lang="en-US" sz="4000">
                <a:latin typeface="Palatino Linotype" charset="0"/>
              </a:rPr>
              <a:t>Grammar</a:t>
            </a:r>
          </a:p>
        </p:txBody>
      </p:sp>
      <p:sp>
        <p:nvSpPr>
          <p:cNvPr id="410627" name="Rectangle 3"/>
          <p:cNvSpPr>
            <a:spLocks noGrp="1" noChangeArrowheads="1"/>
          </p:cNvSpPr>
          <p:nvPr>
            <p:ph idx="1"/>
          </p:nvPr>
        </p:nvSpPr>
        <p:spPr>
          <a:xfrm>
            <a:off x="2195513" y="1600200"/>
            <a:ext cx="7772400" cy="1143000"/>
          </a:xfrm>
        </p:spPr>
        <p:txBody>
          <a:bodyPr rtlCol="0">
            <a:normAutofit lnSpcReduction="10000"/>
          </a:bodyPr>
          <a:lstStyle/>
          <a:p>
            <a:pPr marL="0" indent="0" algn="ctr">
              <a:spcBef>
                <a:spcPct val="0"/>
              </a:spcBef>
              <a:buNone/>
              <a:defRPr/>
            </a:pPr>
            <a:r>
              <a:rPr lang="en-US" dirty="0">
                <a:solidFill>
                  <a:srgbClr val="FFFF00"/>
                </a:solidFill>
                <a:latin typeface="Palatino Linotype" charset="0"/>
              </a:rPr>
              <a:t>Grammar</a:t>
            </a:r>
            <a:r>
              <a:rPr lang="en-US" dirty="0">
                <a:latin typeface="Palatino Linotype" charset="0"/>
              </a:rPr>
              <a:t> is the system of rules in a language that enable us to communicate with and understand others.</a:t>
            </a:r>
            <a:endParaRPr lang="en-US" dirty="0">
              <a:solidFill>
                <a:srgbClr val="6600CC"/>
              </a:solidFill>
              <a:latin typeface="Palatino Linotype" charset="0"/>
            </a:endParaRPr>
          </a:p>
        </p:txBody>
      </p:sp>
      <p:sp>
        <p:nvSpPr>
          <p:cNvPr id="9" name="Slide Number Placeholder 5"/>
          <p:cNvSpPr>
            <a:spLocks noGrp="1"/>
          </p:cNvSpPr>
          <p:nvPr>
            <p:ph type="sldNum" sz="quarter" idx="12"/>
          </p:nvPr>
        </p:nvSpPr>
        <p:spPr/>
        <p:txBody>
          <a:bodyPr/>
          <a:lstStyle/>
          <a:p>
            <a:pPr>
              <a:defRPr/>
            </a:pPr>
            <a:fld id="{5A5AD2BF-DD99-7040-966A-674B30D4B51E}" type="slidenum">
              <a:rPr lang="en-US"/>
              <a:pPr>
                <a:defRPr/>
              </a:pPr>
              <a:t>23</a:t>
            </a:fld>
            <a:endParaRPr lang="en-US"/>
          </a:p>
        </p:txBody>
      </p:sp>
      <p:sp>
        <p:nvSpPr>
          <p:cNvPr id="410628" name="Text Box 4"/>
          <p:cNvSpPr txBox="1">
            <a:spLocks noChangeArrowheads="1"/>
          </p:cNvSpPr>
          <p:nvPr/>
        </p:nvSpPr>
        <p:spPr bwMode="auto">
          <a:xfrm>
            <a:off x="5221288" y="3138488"/>
            <a:ext cx="1719262"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rPr>
              <a:t>Grammar</a:t>
            </a:r>
          </a:p>
        </p:txBody>
      </p:sp>
      <p:sp>
        <p:nvSpPr>
          <p:cNvPr id="410629" name="Text Box 5"/>
          <p:cNvSpPr txBox="1">
            <a:spLocks noChangeArrowheads="1"/>
          </p:cNvSpPr>
          <p:nvPr/>
        </p:nvSpPr>
        <p:spPr bwMode="auto">
          <a:xfrm>
            <a:off x="6886576" y="4419601"/>
            <a:ext cx="125412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rPr>
              <a:t>Syntax</a:t>
            </a:r>
          </a:p>
        </p:txBody>
      </p:sp>
      <p:sp>
        <p:nvSpPr>
          <p:cNvPr id="410630" name="Text Box 6"/>
          <p:cNvSpPr txBox="1">
            <a:spLocks noChangeArrowheads="1"/>
          </p:cNvSpPr>
          <p:nvPr/>
        </p:nvSpPr>
        <p:spPr bwMode="auto">
          <a:xfrm>
            <a:off x="3795714" y="4419601"/>
            <a:ext cx="1766887"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800">
                <a:latin typeface="Palatino Linotype" charset="0"/>
              </a:rPr>
              <a:t>Semantics</a:t>
            </a:r>
          </a:p>
        </p:txBody>
      </p:sp>
      <p:cxnSp>
        <p:nvCxnSpPr>
          <p:cNvPr id="410633" name="AutoShape 9"/>
          <p:cNvCxnSpPr>
            <a:cxnSpLocks noChangeShapeType="1"/>
            <a:stCxn id="410630" idx="0"/>
            <a:endCxn id="410628" idx="2"/>
          </p:cNvCxnSpPr>
          <p:nvPr/>
        </p:nvCxnSpPr>
        <p:spPr bwMode="auto">
          <a:xfrm rot="16200000">
            <a:off x="4999832" y="3337719"/>
            <a:ext cx="762000" cy="1401763"/>
          </a:xfrm>
          <a:prstGeom prst="bentConnector3">
            <a:avLst>
              <a:gd name="adj1" fmla="val 50000"/>
            </a:avLst>
          </a:prstGeom>
          <a:noFill/>
          <a:ln w="381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0634" name="AutoShape 10"/>
          <p:cNvCxnSpPr>
            <a:cxnSpLocks noChangeShapeType="1"/>
            <a:stCxn id="410628" idx="2"/>
            <a:endCxn id="410629" idx="0"/>
          </p:cNvCxnSpPr>
          <p:nvPr/>
        </p:nvCxnSpPr>
        <p:spPr bwMode="auto">
          <a:xfrm rot="16200000" flipH="1">
            <a:off x="6416676" y="3322638"/>
            <a:ext cx="762000" cy="1431925"/>
          </a:xfrm>
          <a:prstGeom prst="bentConnector3">
            <a:avLst>
              <a:gd name="adj1" fmla="val 50000"/>
            </a:avLst>
          </a:prstGeom>
          <a:noFill/>
          <a:ln w="381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40328932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195513" y="290513"/>
            <a:ext cx="7772400" cy="1143000"/>
          </a:xfrm>
        </p:spPr>
        <p:txBody>
          <a:bodyPr/>
          <a:lstStyle/>
          <a:p>
            <a:pPr eaLnBrk="1" hangingPunct="1"/>
            <a:r>
              <a:rPr lang="en-US" sz="4000">
                <a:latin typeface="Palatino Linotype" charset="0"/>
              </a:rPr>
              <a:t>Semantics</a:t>
            </a:r>
          </a:p>
        </p:txBody>
      </p:sp>
      <p:sp>
        <p:nvSpPr>
          <p:cNvPr id="24578" name="Rectangle 3"/>
          <p:cNvSpPr>
            <a:spLocks noGrp="1" noChangeArrowheads="1"/>
          </p:cNvSpPr>
          <p:nvPr>
            <p:ph idx="1"/>
          </p:nvPr>
        </p:nvSpPr>
        <p:spPr>
          <a:xfrm>
            <a:off x="2209800" y="1600200"/>
            <a:ext cx="7772400" cy="1295400"/>
          </a:xfrm>
        </p:spPr>
        <p:txBody>
          <a:bodyPr>
            <a:normAutofit fontScale="77500" lnSpcReduction="20000"/>
          </a:bodyPr>
          <a:lstStyle/>
          <a:p>
            <a:pPr marL="0" indent="0" algn="ctr">
              <a:spcBef>
                <a:spcPct val="0"/>
              </a:spcBef>
              <a:buNone/>
            </a:pPr>
            <a:r>
              <a:rPr lang="en-US">
                <a:solidFill>
                  <a:srgbClr val="FFFF00"/>
                </a:solidFill>
                <a:latin typeface="Palatino Linotype" charset="0"/>
              </a:rPr>
              <a:t>Semantics</a:t>
            </a:r>
            <a:r>
              <a:rPr lang="en-US">
                <a:latin typeface="Palatino Linotype" charset="0"/>
              </a:rPr>
              <a:t> is the set of rules by which we derive meaning from morphemes, words, and sentences.</a:t>
            </a:r>
          </a:p>
          <a:p>
            <a:pPr marL="0" indent="0" algn="ctr">
              <a:spcBef>
                <a:spcPct val="0"/>
              </a:spcBef>
              <a:buNone/>
            </a:pPr>
            <a:endParaRPr lang="en-US">
              <a:latin typeface="Palatino Linotype" charset="0"/>
            </a:endParaRPr>
          </a:p>
          <a:p>
            <a:pPr marL="0" indent="0" algn="ctr">
              <a:spcBef>
                <a:spcPct val="0"/>
              </a:spcBef>
              <a:buNone/>
            </a:pPr>
            <a:r>
              <a:rPr lang="en-US">
                <a:latin typeface="Palatino Linotype" charset="0"/>
              </a:rPr>
              <a:t> For example: Semantic rule tells us that adding </a:t>
            </a:r>
            <a:r>
              <a:rPr lang="en-US" i="1">
                <a:latin typeface="Palatino Linotype" charset="0"/>
              </a:rPr>
              <a:t>–ed</a:t>
            </a:r>
            <a:r>
              <a:rPr lang="en-US">
                <a:latin typeface="Palatino Linotype" charset="0"/>
              </a:rPr>
              <a:t> to the word </a:t>
            </a:r>
            <a:r>
              <a:rPr lang="en-US" i="1">
                <a:latin typeface="Palatino Linotype" charset="0"/>
              </a:rPr>
              <a:t>laugh</a:t>
            </a:r>
            <a:r>
              <a:rPr lang="en-US">
                <a:latin typeface="Palatino Linotype" charset="0"/>
              </a:rPr>
              <a:t> means that it happened in the past.</a:t>
            </a:r>
          </a:p>
          <a:p>
            <a:pPr marL="0" indent="0" algn="ctr">
              <a:spcBef>
                <a:spcPct val="0"/>
              </a:spcBef>
              <a:buNone/>
            </a:pPr>
            <a:endParaRPr lang="en-US">
              <a:latin typeface="Palatino Linotype" charset="0"/>
            </a:endParaRPr>
          </a:p>
        </p:txBody>
      </p:sp>
      <p:sp>
        <p:nvSpPr>
          <p:cNvPr id="5" name="Slide Number Placeholder 5"/>
          <p:cNvSpPr>
            <a:spLocks noGrp="1"/>
          </p:cNvSpPr>
          <p:nvPr>
            <p:ph type="sldNum" sz="quarter" idx="12"/>
          </p:nvPr>
        </p:nvSpPr>
        <p:spPr/>
        <p:txBody>
          <a:bodyPr/>
          <a:lstStyle/>
          <a:p>
            <a:pPr>
              <a:defRPr/>
            </a:pPr>
            <a:fld id="{D8811F34-6D31-4647-8DFE-F184A8971682}" type="slidenum">
              <a:rPr lang="en-US"/>
              <a:pPr>
                <a:defRPr/>
              </a:pPr>
              <a:t>24</a:t>
            </a:fld>
            <a:endParaRPr lang="en-US"/>
          </a:p>
        </p:txBody>
      </p:sp>
    </p:spTree>
    <p:extLst>
      <p:ext uri="{BB962C8B-B14F-4D97-AF65-F5344CB8AC3E}">
        <p14:creationId xmlns:p14="http://schemas.microsoft.com/office/powerpoint/2010/main" val="4185893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2195513" y="290513"/>
            <a:ext cx="7772400" cy="1143000"/>
          </a:xfrm>
        </p:spPr>
        <p:txBody>
          <a:bodyPr/>
          <a:lstStyle/>
          <a:p>
            <a:pPr eaLnBrk="1" hangingPunct="1"/>
            <a:r>
              <a:rPr lang="en-US" sz="4000">
                <a:latin typeface="Palatino Linotype" charset="0"/>
              </a:rPr>
              <a:t>Syntax</a:t>
            </a:r>
          </a:p>
        </p:txBody>
      </p:sp>
      <p:sp>
        <p:nvSpPr>
          <p:cNvPr id="499715" name="Rectangle 1027"/>
          <p:cNvSpPr>
            <a:spLocks noGrp="1" noChangeArrowheads="1"/>
          </p:cNvSpPr>
          <p:nvPr>
            <p:ph idx="1"/>
          </p:nvPr>
        </p:nvSpPr>
        <p:spPr>
          <a:xfrm>
            <a:off x="2195513" y="1524000"/>
            <a:ext cx="7772400" cy="3505200"/>
          </a:xfrm>
        </p:spPr>
        <p:txBody>
          <a:bodyPr rtlCol="0">
            <a:normAutofit/>
          </a:bodyPr>
          <a:lstStyle/>
          <a:p>
            <a:pPr marL="0" indent="0" algn="ctr">
              <a:spcBef>
                <a:spcPct val="0"/>
              </a:spcBef>
              <a:buNone/>
              <a:defRPr/>
            </a:pPr>
            <a:r>
              <a:rPr lang="en-US" dirty="0">
                <a:solidFill>
                  <a:srgbClr val="FFFF00"/>
                </a:solidFill>
                <a:latin typeface="Palatino Linotype" charset="0"/>
              </a:rPr>
              <a:t>Syntax</a:t>
            </a:r>
            <a:r>
              <a:rPr lang="en-US" dirty="0">
                <a:latin typeface="Palatino Linotype" charset="0"/>
              </a:rPr>
              <a:t> consists of the rules for ordering words into grammatically sensible sentences. </a:t>
            </a:r>
          </a:p>
          <a:p>
            <a:pPr marL="0" indent="0" algn="ctr">
              <a:spcBef>
                <a:spcPct val="0"/>
              </a:spcBef>
              <a:buNone/>
              <a:defRPr/>
            </a:pPr>
            <a:endParaRPr lang="en-US" dirty="0">
              <a:latin typeface="Palatino Linotype" charset="0"/>
            </a:endParaRPr>
          </a:p>
          <a:p>
            <a:pPr marL="0" indent="0" algn="ctr">
              <a:spcBef>
                <a:spcPct val="0"/>
              </a:spcBef>
              <a:buNone/>
              <a:defRPr/>
            </a:pPr>
            <a:r>
              <a:rPr lang="en-US" dirty="0">
                <a:latin typeface="Palatino Linotype" charset="0"/>
              </a:rPr>
              <a:t>For example: In English, syntactical rule says that adjectives come before nouns; </a:t>
            </a:r>
            <a:r>
              <a:rPr lang="en-US" i="1" dirty="0">
                <a:latin typeface="Palatino Linotype" charset="0"/>
              </a:rPr>
              <a:t>white house</a:t>
            </a:r>
            <a:r>
              <a:rPr lang="en-US" dirty="0">
                <a:latin typeface="Palatino Linotype" charset="0"/>
              </a:rPr>
              <a:t>. In Spanish, it is reversed; </a:t>
            </a:r>
            <a:r>
              <a:rPr lang="en-US" i="1" dirty="0">
                <a:latin typeface="Palatino Linotype" charset="0"/>
              </a:rPr>
              <a:t>casa </a:t>
            </a:r>
            <a:r>
              <a:rPr lang="en-US" i="1" dirty="0" err="1">
                <a:latin typeface="Palatino Linotype" charset="0"/>
              </a:rPr>
              <a:t>blanca</a:t>
            </a:r>
            <a:r>
              <a:rPr lang="en-US" dirty="0">
                <a:latin typeface="Palatino Linotype" charset="0"/>
              </a:rPr>
              <a:t>.</a:t>
            </a:r>
          </a:p>
          <a:p>
            <a:pPr marL="0" indent="0" algn="ctr">
              <a:spcBef>
                <a:spcPct val="0"/>
              </a:spcBef>
              <a:buNone/>
              <a:defRPr/>
            </a:pPr>
            <a:endParaRPr lang="en-US" dirty="0">
              <a:latin typeface="Palatino Linotype" charset="0"/>
            </a:endParaRPr>
          </a:p>
        </p:txBody>
      </p:sp>
      <p:sp>
        <p:nvSpPr>
          <p:cNvPr id="5" name="Slide Number Placeholder 5"/>
          <p:cNvSpPr>
            <a:spLocks noGrp="1"/>
          </p:cNvSpPr>
          <p:nvPr>
            <p:ph type="sldNum" sz="quarter" idx="12"/>
          </p:nvPr>
        </p:nvSpPr>
        <p:spPr/>
        <p:txBody>
          <a:bodyPr/>
          <a:lstStyle/>
          <a:p>
            <a:pPr>
              <a:defRPr/>
            </a:pPr>
            <a:fld id="{A2037C0C-9B8F-BE47-97C3-26EF60AE62E0}" type="slidenum">
              <a:rPr lang="en-US"/>
              <a:pPr>
                <a:defRPr/>
              </a:pPr>
              <a:t>25</a:t>
            </a:fld>
            <a:endParaRPr lang="en-US"/>
          </a:p>
        </p:txBody>
      </p:sp>
    </p:spTree>
    <p:extLst>
      <p:ext uri="{BB962C8B-B14F-4D97-AF65-F5344CB8AC3E}">
        <p14:creationId xmlns:p14="http://schemas.microsoft.com/office/powerpoint/2010/main" val="40362797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Calibri" charset="0"/>
              </a:rPr>
              <a:t>Practice</a:t>
            </a:r>
          </a:p>
        </p:txBody>
      </p:sp>
      <p:sp>
        <p:nvSpPr>
          <p:cNvPr id="26626" name="Content Placeholder 2"/>
          <p:cNvSpPr>
            <a:spLocks noGrp="1"/>
          </p:cNvSpPr>
          <p:nvPr>
            <p:ph idx="1"/>
          </p:nvPr>
        </p:nvSpPr>
        <p:spPr/>
        <p:txBody>
          <a:bodyPr/>
          <a:lstStyle/>
          <a:p>
            <a:pPr marL="0" indent="0">
              <a:buNone/>
            </a:pPr>
            <a:r>
              <a:rPr lang="en-US">
                <a:latin typeface="Calibri" charset="0"/>
              </a:rPr>
              <a:t>I am a pretty, little flower.</a:t>
            </a:r>
          </a:p>
          <a:p>
            <a:pPr marL="0" indent="0">
              <a:buNone/>
            </a:pPr>
            <a:endParaRPr lang="en-US">
              <a:latin typeface="Calibri" charset="0"/>
            </a:endParaRPr>
          </a:p>
          <a:p>
            <a:pPr marL="0" indent="0">
              <a:buNone/>
            </a:pPr>
            <a:r>
              <a:rPr lang="en-US">
                <a:latin typeface="Calibri" charset="0"/>
              </a:rPr>
              <a:t>There is no need to be rude.</a:t>
            </a:r>
          </a:p>
          <a:p>
            <a:pPr marL="0" indent="0">
              <a:buNone/>
            </a:pPr>
            <a:endParaRPr lang="en-US">
              <a:latin typeface="Calibri" charset="0"/>
            </a:endParaRPr>
          </a:p>
          <a:p>
            <a:pPr marL="0" indent="0">
              <a:buNone/>
            </a:pPr>
            <a:r>
              <a:rPr lang="en-US">
                <a:latin typeface="Calibri" charset="0"/>
              </a:rPr>
              <a:t>I like pizza more than I like ice cream.</a:t>
            </a:r>
          </a:p>
          <a:p>
            <a:pPr marL="0" indent="0">
              <a:buNone/>
            </a:pPr>
            <a:endParaRPr lang="en-US">
              <a:latin typeface="Calibri" charset="0"/>
            </a:endParaRPr>
          </a:p>
        </p:txBody>
      </p:sp>
      <p:sp>
        <p:nvSpPr>
          <p:cNvPr id="4" name="Slide Number Placeholder 3"/>
          <p:cNvSpPr>
            <a:spLocks noGrp="1"/>
          </p:cNvSpPr>
          <p:nvPr>
            <p:ph type="sldNum" sz="quarter" idx="12"/>
          </p:nvPr>
        </p:nvSpPr>
        <p:spPr/>
        <p:txBody>
          <a:bodyPr/>
          <a:lstStyle/>
          <a:p>
            <a:pPr>
              <a:defRPr/>
            </a:pPr>
            <a:fld id="{F1367F9C-5CC2-8C4E-8351-D35D1BD89A73}" type="slidenum">
              <a:rPr lang="en-US" smtClean="0"/>
              <a:pPr>
                <a:defRPr/>
              </a:pPr>
              <a:t>26</a:t>
            </a:fld>
            <a:endParaRPr lang="en-US"/>
          </a:p>
        </p:txBody>
      </p:sp>
    </p:spTree>
    <p:extLst>
      <p:ext uri="{BB962C8B-B14F-4D97-AF65-F5344CB8AC3E}">
        <p14:creationId xmlns:p14="http://schemas.microsoft.com/office/powerpoint/2010/main" val="3031235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title"/>
          </p:nvPr>
        </p:nvSpPr>
        <p:spPr>
          <a:xfrm>
            <a:off x="2209800" y="257175"/>
            <a:ext cx="7772400" cy="1143000"/>
          </a:xfrm>
        </p:spPr>
        <p:txBody>
          <a:bodyPr/>
          <a:lstStyle/>
          <a:p>
            <a:pPr eaLnBrk="1" hangingPunct="1"/>
            <a:r>
              <a:rPr lang="en-US" sz="4000">
                <a:latin typeface="Palatino Linotype" charset="0"/>
              </a:rPr>
              <a:t>Language Development</a:t>
            </a:r>
          </a:p>
        </p:txBody>
      </p:sp>
      <p:sp>
        <p:nvSpPr>
          <p:cNvPr id="27650" name="Rectangle 6"/>
          <p:cNvSpPr>
            <a:spLocks noGrp="1" noChangeArrowheads="1"/>
          </p:cNvSpPr>
          <p:nvPr>
            <p:ph type="body" sz="half" idx="1"/>
          </p:nvPr>
        </p:nvSpPr>
        <p:spPr>
          <a:xfrm>
            <a:off x="1981200" y="1585914"/>
            <a:ext cx="4114800" cy="4891087"/>
          </a:xfrm>
        </p:spPr>
        <p:txBody>
          <a:bodyPr/>
          <a:lstStyle/>
          <a:p>
            <a:pPr marL="0" indent="0" algn="ctr">
              <a:buNone/>
            </a:pPr>
            <a:r>
              <a:rPr lang="en-US">
                <a:latin typeface="Palatino Linotype" charset="0"/>
              </a:rPr>
              <a:t>Children learn their native languages much before learning to add 2+2.</a:t>
            </a:r>
          </a:p>
          <a:p>
            <a:pPr marL="0" indent="0" algn="ctr">
              <a:buNone/>
            </a:pPr>
            <a:r>
              <a:rPr lang="en-US">
                <a:latin typeface="Palatino Linotype" charset="0"/>
              </a:rPr>
              <a:t>We learn, on average (after age 1), 3,500 words a year, amassing 60,000 words by the time we graduate from high school.</a:t>
            </a:r>
          </a:p>
        </p:txBody>
      </p:sp>
      <p:pic>
        <p:nvPicPr>
          <p:cNvPr id="323591" name="Picture 7" descr="12673_MyersPsy8e_10UN3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62714" y="1752600"/>
            <a:ext cx="3341687" cy="41148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pPr>
              <a:defRPr/>
            </a:pPr>
            <a:fld id="{FEC72049-2C2F-2848-95A6-C3ADF2ECD6FA}" type="slidenum">
              <a:rPr lang="en-US"/>
              <a:pPr>
                <a:defRPr/>
              </a:pPr>
              <a:t>27</a:t>
            </a:fld>
            <a:endParaRPr lang="en-US"/>
          </a:p>
        </p:txBody>
      </p:sp>
      <p:sp>
        <p:nvSpPr>
          <p:cNvPr id="323593" name="Text Box 9"/>
          <p:cNvSpPr txBox="1">
            <a:spLocks noChangeArrowheads="1"/>
          </p:cNvSpPr>
          <p:nvPr/>
        </p:nvSpPr>
        <p:spPr bwMode="auto">
          <a:xfrm rot="5400000">
            <a:off x="9008269" y="4860132"/>
            <a:ext cx="188753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t>Time Life Pictures/ Getty Images</a:t>
            </a:r>
          </a:p>
        </p:txBody>
      </p:sp>
    </p:spTree>
    <p:extLst>
      <p:ext uri="{BB962C8B-B14F-4D97-AF65-F5344CB8AC3E}">
        <p14:creationId xmlns:p14="http://schemas.microsoft.com/office/powerpoint/2010/main" val="5496389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26"/>
          <p:cNvSpPr>
            <a:spLocks noGrp="1" noChangeArrowheads="1"/>
          </p:cNvSpPr>
          <p:nvPr>
            <p:ph type="title"/>
          </p:nvPr>
        </p:nvSpPr>
        <p:spPr>
          <a:xfrm>
            <a:off x="2209800" y="257175"/>
            <a:ext cx="7772400" cy="1143000"/>
          </a:xfrm>
        </p:spPr>
        <p:txBody>
          <a:bodyPr/>
          <a:lstStyle/>
          <a:p>
            <a:pPr eaLnBrk="1" hangingPunct="1"/>
            <a:r>
              <a:rPr lang="en-US" sz="4000">
                <a:latin typeface="Palatino Linotype" charset="0"/>
              </a:rPr>
              <a:t>When do we learn language?</a:t>
            </a:r>
          </a:p>
        </p:txBody>
      </p:sp>
      <p:sp>
        <p:nvSpPr>
          <p:cNvPr id="28674" name="Rectangle 1027"/>
          <p:cNvSpPr>
            <a:spLocks noGrp="1" noChangeArrowheads="1"/>
          </p:cNvSpPr>
          <p:nvPr>
            <p:ph type="body" sz="half" idx="1"/>
          </p:nvPr>
        </p:nvSpPr>
        <p:spPr>
          <a:xfrm>
            <a:off x="2209800" y="1905000"/>
            <a:ext cx="3886200" cy="3733800"/>
          </a:xfrm>
        </p:spPr>
        <p:txBody>
          <a:bodyPr/>
          <a:lstStyle/>
          <a:p>
            <a:pPr marL="0" indent="0" algn="ctr">
              <a:buNone/>
            </a:pPr>
            <a:r>
              <a:rPr lang="en-US">
                <a:solidFill>
                  <a:srgbClr val="FFFF00"/>
                </a:solidFill>
                <a:latin typeface="Palatino Linotype" charset="0"/>
              </a:rPr>
              <a:t>Babbling Stage: </a:t>
            </a:r>
            <a:r>
              <a:rPr lang="en-US">
                <a:latin typeface="Palatino Linotype" charset="0"/>
              </a:rPr>
              <a:t>Beginning at 4 months, the infant spontaneously utters various sounds, like </a:t>
            </a:r>
            <a:r>
              <a:rPr lang="en-US" i="1">
                <a:latin typeface="Palatino Linotype" charset="0"/>
              </a:rPr>
              <a:t>ah-goo</a:t>
            </a:r>
            <a:r>
              <a:rPr lang="en-US">
                <a:latin typeface="Palatino Linotype" charset="0"/>
              </a:rPr>
              <a:t>. Babbling is not imitation of adult speech.</a:t>
            </a:r>
          </a:p>
        </p:txBody>
      </p:sp>
      <p:pic>
        <p:nvPicPr>
          <p:cNvPr id="501767" name="Picture 1031" descr="12356_HCD2e_10UN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65938" y="1600200"/>
            <a:ext cx="2971800" cy="45720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pPr>
              <a:defRPr/>
            </a:pPr>
            <a:fld id="{F0A15CD6-2210-FC4E-8AB3-17FB9BD261A4}" type="slidenum">
              <a:rPr lang="en-US"/>
              <a:pPr>
                <a:defRPr/>
              </a:pPr>
              <a:t>28</a:t>
            </a:fld>
            <a:endParaRPr lang="en-US"/>
          </a:p>
        </p:txBody>
      </p:sp>
    </p:spTree>
    <p:extLst>
      <p:ext uri="{BB962C8B-B14F-4D97-AF65-F5344CB8AC3E}">
        <p14:creationId xmlns:p14="http://schemas.microsoft.com/office/powerpoint/2010/main" val="39806545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09800" y="257175"/>
            <a:ext cx="7772400" cy="1143000"/>
          </a:xfrm>
        </p:spPr>
        <p:txBody>
          <a:bodyPr/>
          <a:lstStyle/>
          <a:p>
            <a:pPr eaLnBrk="1" hangingPunct="1"/>
            <a:r>
              <a:rPr lang="en-US" sz="4000">
                <a:latin typeface="Palatino Linotype" charset="0"/>
              </a:rPr>
              <a:t>When do we learn language?</a:t>
            </a:r>
          </a:p>
        </p:txBody>
      </p:sp>
      <p:sp>
        <p:nvSpPr>
          <p:cNvPr id="4" name="Slide Number Placeholder 6"/>
          <p:cNvSpPr>
            <a:spLocks noGrp="1"/>
          </p:cNvSpPr>
          <p:nvPr>
            <p:ph type="sldNum" sz="quarter" idx="12"/>
          </p:nvPr>
        </p:nvSpPr>
        <p:spPr/>
        <p:txBody>
          <a:bodyPr/>
          <a:lstStyle/>
          <a:p>
            <a:pPr>
              <a:defRPr/>
            </a:pPr>
            <a:fld id="{3AC7113C-895E-7E48-9CB4-3A1DE92E8E5E}" type="slidenum">
              <a:rPr lang="en-US"/>
              <a:pPr>
                <a:defRPr/>
              </a:pPr>
              <a:t>29</a:t>
            </a:fld>
            <a:endParaRPr lang="en-US"/>
          </a:p>
        </p:txBody>
      </p:sp>
      <p:sp>
        <p:nvSpPr>
          <p:cNvPr id="514052" name="Rectangle 4"/>
          <p:cNvSpPr>
            <a:spLocks noChangeArrowheads="1"/>
          </p:cNvSpPr>
          <p:nvPr/>
        </p:nvSpPr>
        <p:spPr bwMode="auto">
          <a:xfrm>
            <a:off x="2124075" y="1524000"/>
            <a:ext cx="7939088"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defRPr/>
            </a:pPr>
            <a:r>
              <a:rPr lang="en-US" sz="2800" dirty="0">
                <a:solidFill>
                  <a:srgbClr val="FFFF00"/>
                </a:solidFill>
                <a:latin typeface="Palatino Linotype" charset="0"/>
              </a:rPr>
              <a:t>One-Word Stage: </a:t>
            </a:r>
            <a:r>
              <a:rPr lang="en-US" sz="2800" dirty="0">
                <a:latin typeface="Palatino Linotype" charset="0"/>
              </a:rPr>
              <a:t>Beginning at or around his first birthday, a child starts to speak one word at a time and is able to make family members understand him. The word </a:t>
            </a:r>
            <a:r>
              <a:rPr lang="en-US" sz="2800" i="1" dirty="0">
                <a:latin typeface="Palatino Linotype" charset="0"/>
              </a:rPr>
              <a:t>doggy</a:t>
            </a:r>
            <a:r>
              <a:rPr lang="en-US" sz="2800" dirty="0">
                <a:latin typeface="Palatino Linotype" charset="0"/>
              </a:rPr>
              <a:t> may mean </a:t>
            </a:r>
            <a:r>
              <a:rPr lang="en-US" sz="2800" i="1" dirty="0">
                <a:latin typeface="Palatino Linotype" charset="0"/>
              </a:rPr>
              <a:t>look at the dog out there</a:t>
            </a:r>
            <a:r>
              <a:rPr lang="en-US" sz="2800" dirty="0">
                <a:latin typeface="Palatino Linotype" charset="0"/>
              </a:rPr>
              <a:t>.</a:t>
            </a:r>
          </a:p>
        </p:txBody>
      </p:sp>
    </p:spTree>
    <p:extLst>
      <p:ext uri="{BB962C8B-B14F-4D97-AF65-F5344CB8AC3E}">
        <p14:creationId xmlns:p14="http://schemas.microsoft.com/office/powerpoint/2010/main" val="1688372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dissolve">
                                      <p:cBhvr>
                                        <p:cTn id="7" dur="500"/>
                                        <p:tgtEl>
                                          <p:spTgt spid="51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209800" y="271463"/>
            <a:ext cx="7772400" cy="1143000"/>
          </a:xfrm>
        </p:spPr>
        <p:txBody>
          <a:bodyPr/>
          <a:lstStyle/>
          <a:p>
            <a:pPr eaLnBrk="1" hangingPunct="1"/>
            <a:r>
              <a:rPr lang="en-US" sz="4000" dirty="0" smtClean="0">
                <a:latin typeface="Palatino Linotype" charset="0"/>
              </a:rPr>
              <a:t>Problem Solving: Insight</a:t>
            </a:r>
            <a:endParaRPr lang="en-US" sz="4000" dirty="0">
              <a:latin typeface="Palatino Linotype" charset="0"/>
            </a:endParaRPr>
          </a:p>
        </p:txBody>
      </p:sp>
      <p:sp>
        <p:nvSpPr>
          <p:cNvPr id="31746" name="Rectangle 3"/>
          <p:cNvSpPr>
            <a:spLocks noGrp="1" noChangeArrowheads="1"/>
          </p:cNvSpPr>
          <p:nvPr>
            <p:ph type="body" sz="half" idx="1"/>
          </p:nvPr>
        </p:nvSpPr>
        <p:spPr>
          <a:xfrm>
            <a:off x="2209800" y="1285407"/>
            <a:ext cx="7696200" cy="3556416"/>
          </a:xfrm>
        </p:spPr>
        <p:txBody>
          <a:bodyPr/>
          <a:lstStyle/>
          <a:p>
            <a:pPr marL="0" indent="0">
              <a:buNone/>
            </a:pPr>
            <a:r>
              <a:rPr lang="en-US" dirty="0" smtClean="0">
                <a:solidFill>
                  <a:srgbClr val="FFFF00"/>
                </a:solidFill>
                <a:latin typeface="Palatino Linotype" charset="0"/>
              </a:rPr>
              <a:t>Insight</a:t>
            </a:r>
          </a:p>
          <a:p>
            <a:pPr marL="0" indent="0">
              <a:buNone/>
            </a:pPr>
            <a:endParaRPr lang="en-US" dirty="0">
              <a:latin typeface="Palatino Linotype" charset="0"/>
            </a:endParaRPr>
          </a:p>
          <a:p>
            <a:pPr marL="0" indent="0">
              <a:buNone/>
            </a:pPr>
            <a:r>
              <a:rPr lang="en-US" dirty="0">
                <a:latin typeface="Palatino Linotype" charset="0"/>
              </a:rPr>
              <a:t>Brain imaging and EEG studies suggest that when an insight </a:t>
            </a:r>
            <a:r>
              <a:rPr lang="en-US" dirty="0" smtClean="0">
                <a:latin typeface="Palatino Linotype" charset="0"/>
              </a:rPr>
              <a:t>strikes, </a:t>
            </a:r>
            <a:r>
              <a:rPr lang="en-US" dirty="0">
                <a:latin typeface="Palatino Linotype" charset="0"/>
              </a:rPr>
              <a:t>it activates the </a:t>
            </a:r>
            <a:r>
              <a:rPr lang="en-US" u="sng" dirty="0">
                <a:latin typeface="Palatino Linotype" charset="0"/>
              </a:rPr>
              <a:t>right temporal cortex </a:t>
            </a:r>
            <a:r>
              <a:rPr lang="en-US" dirty="0">
                <a:latin typeface="Palatino Linotype" charset="0"/>
              </a:rPr>
              <a:t>(Jung-</a:t>
            </a:r>
            <a:r>
              <a:rPr lang="en-US" dirty="0" err="1">
                <a:latin typeface="Palatino Linotype" charset="0"/>
              </a:rPr>
              <a:t>Beeman</a:t>
            </a:r>
            <a:r>
              <a:rPr lang="en-US" dirty="0">
                <a:latin typeface="Palatino Linotype" charset="0"/>
              </a:rPr>
              <a:t>, 2004).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206" y="3709149"/>
            <a:ext cx="2591425" cy="3006053"/>
          </a:xfrm>
          <a:prstGeom prst="rect">
            <a:avLst/>
          </a:prstGeom>
        </p:spPr>
      </p:pic>
    </p:spTree>
    <p:extLst>
      <p:ext uri="{BB962C8B-B14F-4D97-AF65-F5344CB8AC3E}">
        <p14:creationId xmlns:p14="http://schemas.microsoft.com/office/powerpoint/2010/main" val="276241345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When do we learn language?</a:t>
            </a:r>
          </a:p>
        </p:txBody>
      </p:sp>
      <p:sp>
        <p:nvSpPr>
          <p:cNvPr id="32770" name="Rectangle 3"/>
          <p:cNvSpPr>
            <a:spLocks noGrp="1" noChangeArrowheads="1"/>
          </p:cNvSpPr>
          <p:nvPr>
            <p:ph idx="1"/>
          </p:nvPr>
        </p:nvSpPr>
        <p:spPr>
          <a:xfrm>
            <a:off x="2209800" y="1581150"/>
            <a:ext cx="7772400" cy="2686050"/>
          </a:xfrm>
        </p:spPr>
        <p:txBody>
          <a:bodyPr/>
          <a:lstStyle/>
          <a:p>
            <a:pPr marL="0" indent="0">
              <a:buNone/>
            </a:pPr>
            <a:r>
              <a:rPr lang="en-US">
                <a:solidFill>
                  <a:srgbClr val="FFFF00"/>
                </a:solidFill>
                <a:latin typeface="Palatino Linotype" charset="0"/>
              </a:rPr>
              <a:t>Two-Word Stage: </a:t>
            </a:r>
            <a:r>
              <a:rPr lang="en-US">
                <a:latin typeface="Palatino Linotype" charset="0"/>
              </a:rPr>
              <a:t>Before the 2nd year a child starts to speak in two-word sentences. This form of speech is called </a:t>
            </a:r>
            <a:r>
              <a:rPr lang="en-US">
                <a:solidFill>
                  <a:srgbClr val="FFFF00"/>
                </a:solidFill>
                <a:latin typeface="Palatino Linotype" charset="0"/>
              </a:rPr>
              <a:t>telegraphic speech </a:t>
            </a:r>
            <a:r>
              <a:rPr lang="en-US">
                <a:latin typeface="Palatino Linotype" charset="0"/>
              </a:rPr>
              <a:t>because the child speaks like a telegram: “Go car,” means </a:t>
            </a:r>
            <a:r>
              <a:rPr lang="en-US" i="1">
                <a:latin typeface="Palatino Linotype" charset="0"/>
              </a:rPr>
              <a:t>I would like to go for a ride in the car.</a:t>
            </a:r>
          </a:p>
        </p:txBody>
      </p:sp>
      <p:sp>
        <p:nvSpPr>
          <p:cNvPr id="4" name="Slide Number Placeholder 5"/>
          <p:cNvSpPr>
            <a:spLocks noGrp="1"/>
          </p:cNvSpPr>
          <p:nvPr>
            <p:ph type="sldNum" sz="quarter" idx="12"/>
          </p:nvPr>
        </p:nvSpPr>
        <p:spPr/>
        <p:txBody>
          <a:bodyPr/>
          <a:lstStyle/>
          <a:p>
            <a:pPr>
              <a:defRPr/>
            </a:pPr>
            <a:fld id="{A7BD9CE6-FA91-6841-B5AF-25135EBC5B40}" type="slidenum">
              <a:rPr lang="en-US"/>
              <a:pPr>
                <a:defRPr/>
              </a:pPr>
              <a:t>30</a:t>
            </a:fld>
            <a:endParaRPr lang="en-US"/>
          </a:p>
        </p:txBody>
      </p:sp>
    </p:spTree>
    <p:extLst>
      <p:ext uri="{BB962C8B-B14F-4D97-AF65-F5344CB8AC3E}">
        <p14:creationId xmlns:p14="http://schemas.microsoft.com/office/powerpoint/2010/main" val="12855885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195513" y="276225"/>
            <a:ext cx="7772400" cy="1143000"/>
          </a:xfrm>
        </p:spPr>
        <p:txBody>
          <a:bodyPr/>
          <a:lstStyle/>
          <a:p>
            <a:pPr eaLnBrk="1" hangingPunct="1"/>
            <a:r>
              <a:rPr lang="en-US">
                <a:latin typeface="Palatino Linotype" charset="0"/>
              </a:rPr>
              <a:t>When do we learn language?</a:t>
            </a:r>
          </a:p>
        </p:txBody>
      </p:sp>
      <p:sp>
        <p:nvSpPr>
          <p:cNvPr id="4" name="Slide Number Placeholder 5"/>
          <p:cNvSpPr>
            <a:spLocks noGrp="1"/>
          </p:cNvSpPr>
          <p:nvPr>
            <p:ph type="sldNum" sz="quarter" idx="12"/>
          </p:nvPr>
        </p:nvSpPr>
        <p:spPr/>
        <p:txBody>
          <a:bodyPr/>
          <a:lstStyle/>
          <a:p>
            <a:pPr>
              <a:defRPr/>
            </a:pPr>
            <a:fld id="{3673AC63-F699-0144-822B-1B1F9DE36FE2}" type="slidenum">
              <a:rPr lang="en-US"/>
              <a:pPr>
                <a:defRPr/>
              </a:pPr>
              <a:t>31</a:t>
            </a:fld>
            <a:endParaRPr lang="en-US"/>
          </a:p>
        </p:txBody>
      </p:sp>
      <p:sp>
        <p:nvSpPr>
          <p:cNvPr id="503812" name="Rectangle 4"/>
          <p:cNvSpPr>
            <a:spLocks noChangeArrowheads="1"/>
          </p:cNvSpPr>
          <p:nvPr/>
        </p:nvSpPr>
        <p:spPr bwMode="auto">
          <a:xfrm>
            <a:off x="2209800" y="1600200"/>
            <a:ext cx="77724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Wingdings" charset="0"/>
              <a:buNone/>
              <a:defRPr/>
            </a:pPr>
            <a:r>
              <a:rPr lang="en-US" sz="2800" dirty="0">
                <a:solidFill>
                  <a:srgbClr val="FFFF00"/>
                </a:solidFill>
                <a:latin typeface="Palatino Linotype" charset="0"/>
              </a:rPr>
              <a:t>Longer phrases: </a:t>
            </a:r>
            <a:r>
              <a:rPr lang="en-US" sz="2800" dirty="0">
                <a:latin typeface="Palatino Linotype" charset="0"/>
              </a:rPr>
              <a:t>After telegraphic speech, children begin uttering longer phrases (</a:t>
            </a:r>
            <a:r>
              <a:rPr lang="en-US" sz="2800" i="1" dirty="0">
                <a:latin typeface="Palatino Linotype" charset="0"/>
              </a:rPr>
              <a:t>Mommy get ball</a:t>
            </a:r>
            <a:r>
              <a:rPr lang="en-US" sz="2800" dirty="0">
                <a:latin typeface="Palatino Linotype" charset="0"/>
              </a:rPr>
              <a:t>) with syntactical sense, and by early elementary school they are employing humor.</a:t>
            </a:r>
          </a:p>
          <a:p>
            <a:pPr>
              <a:spcBef>
                <a:spcPct val="20000"/>
              </a:spcBef>
              <a:buFont typeface="Wingdings" charset="0"/>
              <a:buNone/>
              <a:defRPr/>
            </a:pPr>
            <a:endParaRPr lang="en-US" sz="2800" dirty="0">
              <a:latin typeface="Palatino Linotype" charset="0"/>
            </a:endParaRPr>
          </a:p>
          <a:p>
            <a:pPr algn="ctr">
              <a:spcBef>
                <a:spcPct val="20000"/>
              </a:spcBef>
              <a:buFont typeface="Wingdings" charset="0"/>
              <a:buNone/>
              <a:defRPr/>
            </a:pPr>
            <a:r>
              <a:rPr lang="en-US" sz="2800" i="1" dirty="0">
                <a:latin typeface="Palatino Linotype" charset="0"/>
              </a:rPr>
              <a:t>You never starve in the desert because of all the sand-which-is there.</a:t>
            </a:r>
          </a:p>
        </p:txBody>
      </p:sp>
    </p:spTree>
    <p:extLst>
      <p:ext uri="{BB962C8B-B14F-4D97-AF65-F5344CB8AC3E}">
        <p14:creationId xmlns:p14="http://schemas.microsoft.com/office/powerpoint/2010/main" val="27194764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Grp="1" noChangeArrowheads="1"/>
          </p:cNvSpPr>
          <p:nvPr>
            <p:ph type="title"/>
          </p:nvPr>
        </p:nvSpPr>
        <p:spPr>
          <a:xfrm>
            <a:off x="2209800" y="271463"/>
            <a:ext cx="7772400" cy="1143000"/>
          </a:xfrm>
        </p:spPr>
        <p:txBody>
          <a:bodyPr/>
          <a:lstStyle/>
          <a:p>
            <a:pPr eaLnBrk="1" hangingPunct="1"/>
            <a:r>
              <a:rPr lang="en-US" sz="4000">
                <a:latin typeface="Palatino Linotype" charset="0"/>
              </a:rPr>
              <a:t>When do we learn language?</a:t>
            </a:r>
          </a:p>
        </p:txBody>
      </p:sp>
      <p:pic>
        <p:nvPicPr>
          <p:cNvPr id="504839" name="Picture 1031" descr="Summa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7400" y="1981201"/>
            <a:ext cx="8153400" cy="3732213"/>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 name="Slide Number Placeholder 5"/>
          <p:cNvSpPr>
            <a:spLocks noGrp="1"/>
          </p:cNvSpPr>
          <p:nvPr>
            <p:ph type="sldNum" sz="quarter" idx="12"/>
          </p:nvPr>
        </p:nvSpPr>
        <p:spPr/>
        <p:txBody>
          <a:bodyPr/>
          <a:lstStyle/>
          <a:p>
            <a:pPr>
              <a:defRPr/>
            </a:pPr>
            <a:fld id="{A39307BB-0755-E541-A3A7-34766ECCD2F2}" type="slidenum">
              <a:rPr lang="en-US"/>
              <a:pPr>
                <a:defRPr/>
              </a:pPr>
              <a:t>32</a:t>
            </a:fld>
            <a:endParaRPr lang="en-US"/>
          </a:p>
        </p:txBody>
      </p:sp>
    </p:spTree>
    <p:extLst>
      <p:ext uri="{BB962C8B-B14F-4D97-AF65-F5344CB8AC3E}">
        <p14:creationId xmlns:p14="http://schemas.microsoft.com/office/powerpoint/2010/main" val="31698903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195513" y="276225"/>
            <a:ext cx="7772400" cy="1143000"/>
          </a:xfrm>
        </p:spPr>
        <p:txBody>
          <a:bodyPr/>
          <a:lstStyle/>
          <a:p>
            <a:pPr eaLnBrk="1" hangingPunct="1"/>
            <a:r>
              <a:rPr lang="en-US" sz="3600">
                <a:latin typeface="Palatino Linotype" charset="0"/>
              </a:rPr>
              <a:t>Explaining Language Development</a:t>
            </a:r>
          </a:p>
        </p:txBody>
      </p:sp>
      <p:sp>
        <p:nvSpPr>
          <p:cNvPr id="35842" name="Rectangle 3"/>
          <p:cNvSpPr>
            <a:spLocks noGrp="1" noChangeArrowheads="1"/>
          </p:cNvSpPr>
          <p:nvPr>
            <p:ph idx="1"/>
          </p:nvPr>
        </p:nvSpPr>
        <p:spPr>
          <a:xfrm>
            <a:off x="2109789" y="1600200"/>
            <a:ext cx="7939087" cy="2438400"/>
          </a:xfrm>
        </p:spPr>
        <p:txBody>
          <a:bodyPr/>
          <a:lstStyle/>
          <a:p>
            <a:pPr marL="609600" indent="-609600">
              <a:buFontTx/>
              <a:buAutoNum type="arabicPeriod"/>
            </a:pPr>
            <a:r>
              <a:rPr lang="en-US">
                <a:solidFill>
                  <a:srgbClr val="FFFF00"/>
                </a:solidFill>
                <a:latin typeface="Palatino Linotype" charset="0"/>
              </a:rPr>
              <a:t>Operant Learning</a:t>
            </a:r>
            <a:r>
              <a:rPr lang="en-US">
                <a:latin typeface="Palatino Linotype" charset="0"/>
              </a:rPr>
              <a:t>: Skinner (1957, 1985) believed that language development may be explained on the basis of learning principles such as association, imitation, and reinforcement.</a:t>
            </a:r>
          </a:p>
        </p:txBody>
      </p:sp>
      <p:sp>
        <p:nvSpPr>
          <p:cNvPr id="4" name="Slide Number Placeholder 5"/>
          <p:cNvSpPr>
            <a:spLocks noGrp="1"/>
          </p:cNvSpPr>
          <p:nvPr>
            <p:ph type="sldNum" sz="quarter" idx="12"/>
          </p:nvPr>
        </p:nvSpPr>
        <p:spPr/>
        <p:txBody>
          <a:bodyPr/>
          <a:lstStyle/>
          <a:p>
            <a:pPr>
              <a:defRPr/>
            </a:pPr>
            <a:fld id="{7E6A177D-4945-6B47-8A80-06F97496F730}" type="slidenum">
              <a:rPr lang="en-US"/>
              <a:pPr>
                <a:defRPr/>
              </a:pPr>
              <a:t>33</a:t>
            </a:fld>
            <a:endParaRPr lang="en-US"/>
          </a:p>
        </p:txBody>
      </p:sp>
    </p:spTree>
    <p:extLst>
      <p:ext uri="{BB962C8B-B14F-4D97-AF65-F5344CB8AC3E}">
        <p14:creationId xmlns:p14="http://schemas.microsoft.com/office/powerpoint/2010/main" val="2239895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195513" y="276225"/>
            <a:ext cx="7772400" cy="1143000"/>
          </a:xfrm>
        </p:spPr>
        <p:txBody>
          <a:bodyPr/>
          <a:lstStyle/>
          <a:p>
            <a:pPr eaLnBrk="1" hangingPunct="1"/>
            <a:r>
              <a:rPr lang="en-US" sz="3600">
                <a:latin typeface="Palatino Linotype" charset="0"/>
              </a:rPr>
              <a:t>Explaining Language Development</a:t>
            </a:r>
          </a:p>
        </p:txBody>
      </p:sp>
      <p:sp>
        <p:nvSpPr>
          <p:cNvPr id="508931" name="Rectangle 3"/>
          <p:cNvSpPr>
            <a:spLocks noGrp="1" noChangeArrowheads="1"/>
          </p:cNvSpPr>
          <p:nvPr>
            <p:ph idx="1"/>
          </p:nvPr>
        </p:nvSpPr>
        <p:spPr>
          <a:xfrm>
            <a:off x="2114550" y="1600200"/>
            <a:ext cx="7939088" cy="3733800"/>
          </a:xfrm>
        </p:spPr>
        <p:txBody>
          <a:bodyPr rtlCol="0">
            <a:normAutofit/>
          </a:bodyPr>
          <a:lstStyle/>
          <a:p>
            <a:pPr marL="609600" indent="-609600">
              <a:buNone/>
              <a:defRPr/>
            </a:pPr>
            <a:r>
              <a:rPr lang="en-US" dirty="0">
                <a:solidFill>
                  <a:srgbClr val="FFFF00"/>
                </a:solidFill>
                <a:latin typeface="Palatino Linotype" charset="0"/>
              </a:rPr>
              <a:t>2.	Inborn Universal Grammar: </a:t>
            </a:r>
            <a:r>
              <a:rPr lang="en-US" dirty="0">
                <a:latin typeface="Palatino Linotype" charset="0"/>
              </a:rPr>
              <a:t>Chomsky (1959, 1987) opposed Skinner</a:t>
            </a:r>
            <a:r>
              <a:rPr lang="ja-JP" altLang="en-US" dirty="0">
                <a:latin typeface="Arial"/>
              </a:rPr>
              <a:t>’</a:t>
            </a:r>
            <a:r>
              <a:rPr lang="en-US" dirty="0">
                <a:latin typeface="Palatino Linotype" charset="0"/>
              </a:rPr>
              <a:t>s ideas and suggested that the rate of language acquisition is so fast that it cannot be explained through learning principles, and thus most of it is </a:t>
            </a:r>
            <a:r>
              <a:rPr lang="en-US" u="sng" dirty="0">
                <a:latin typeface="Palatino Linotype" charset="0"/>
              </a:rPr>
              <a:t>inborn</a:t>
            </a:r>
            <a:r>
              <a:rPr lang="en-US" dirty="0">
                <a:latin typeface="Palatino Linotype" charset="0"/>
              </a:rPr>
              <a:t>.</a:t>
            </a:r>
            <a:endParaRPr lang="en-US" u="sng" dirty="0">
              <a:latin typeface="Palatino Linotype" charset="0"/>
            </a:endParaRPr>
          </a:p>
        </p:txBody>
      </p:sp>
      <p:sp>
        <p:nvSpPr>
          <p:cNvPr id="4" name="Slide Number Placeholder 5"/>
          <p:cNvSpPr>
            <a:spLocks noGrp="1"/>
          </p:cNvSpPr>
          <p:nvPr>
            <p:ph type="sldNum" sz="quarter" idx="12"/>
          </p:nvPr>
        </p:nvSpPr>
        <p:spPr/>
        <p:txBody>
          <a:bodyPr/>
          <a:lstStyle/>
          <a:p>
            <a:pPr>
              <a:defRPr/>
            </a:pPr>
            <a:fld id="{750D9D35-8B5D-A640-B10B-229C89E76C53}" type="slidenum">
              <a:rPr lang="en-US"/>
              <a:pPr>
                <a:defRPr/>
              </a:pPr>
              <a:t>34</a:t>
            </a:fld>
            <a:endParaRPr lang="en-US"/>
          </a:p>
        </p:txBody>
      </p:sp>
    </p:spTree>
    <p:extLst>
      <p:ext uri="{BB962C8B-B14F-4D97-AF65-F5344CB8AC3E}">
        <p14:creationId xmlns:p14="http://schemas.microsoft.com/office/powerpoint/2010/main" val="4133178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195513" y="271463"/>
            <a:ext cx="7772400" cy="1143000"/>
          </a:xfrm>
        </p:spPr>
        <p:txBody>
          <a:bodyPr/>
          <a:lstStyle/>
          <a:p>
            <a:pPr eaLnBrk="1" hangingPunct="1"/>
            <a:r>
              <a:rPr lang="en-US" sz="3600">
                <a:latin typeface="Palatino Linotype" charset="0"/>
              </a:rPr>
              <a:t>Explaining Language Development</a:t>
            </a:r>
          </a:p>
        </p:txBody>
      </p:sp>
      <p:sp>
        <p:nvSpPr>
          <p:cNvPr id="53250" name="Rectangle 3"/>
          <p:cNvSpPr>
            <a:spLocks noGrp="1" noChangeArrowheads="1"/>
          </p:cNvSpPr>
          <p:nvPr>
            <p:ph type="body" sz="half" idx="1"/>
          </p:nvPr>
        </p:nvSpPr>
        <p:spPr>
          <a:xfrm>
            <a:off x="2152650" y="1600200"/>
            <a:ext cx="7848600" cy="3124200"/>
          </a:xfrm>
        </p:spPr>
        <p:txBody>
          <a:bodyPr/>
          <a:lstStyle/>
          <a:p>
            <a:pPr marL="609600" indent="-609600">
              <a:buFontTx/>
              <a:buAutoNum type="arabicPeriod" startAt="3"/>
              <a:defRPr/>
            </a:pPr>
            <a:r>
              <a:rPr lang="en-US" dirty="0">
                <a:solidFill>
                  <a:srgbClr val="FFFF00"/>
                </a:solidFill>
                <a:latin typeface="Palatino Linotype" charset="0"/>
              </a:rPr>
              <a:t>Statistical Learning and Critical Periods: </a:t>
            </a:r>
          </a:p>
          <a:p>
            <a:pPr marL="0" indent="0">
              <a:buNone/>
              <a:defRPr/>
            </a:pPr>
            <a:r>
              <a:rPr lang="en-US" dirty="0">
                <a:latin typeface="Palatino Linotype" charset="0"/>
              </a:rPr>
              <a:t>Infants can determine word breaks and associated syllables thru “statistically analysis.” </a:t>
            </a:r>
          </a:p>
          <a:p>
            <a:pPr marL="0" indent="0">
              <a:buNone/>
              <a:defRPr/>
            </a:pPr>
            <a:r>
              <a:rPr lang="en-US" dirty="0">
                <a:latin typeface="Palatino Linotype" charset="0"/>
              </a:rPr>
              <a:t>These statistical analyses are learned during critical periods of child development.</a:t>
            </a:r>
            <a:endParaRPr lang="en-US" u="sng" dirty="0">
              <a:latin typeface="Palatino Linotype" charset="0"/>
            </a:endParaRPr>
          </a:p>
        </p:txBody>
      </p:sp>
      <p:pic>
        <p:nvPicPr>
          <p:cNvPr id="510980" name="Picture 4" descr="12356_HCD2e_11UN0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267200" y="4535488"/>
            <a:ext cx="3429000" cy="2322512"/>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pPr>
              <a:defRPr/>
            </a:pPr>
            <a:fld id="{54221412-E619-064E-A671-86486891A42A}" type="slidenum">
              <a:rPr lang="en-US"/>
              <a:pPr>
                <a:defRPr/>
              </a:pPr>
              <a:t>35</a:t>
            </a:fld>
            <a:endParaRPr lang="en-US"/>
          </a:p>
        </p:txBody>
      </p:sp>
    </p:spTree>
    <p:extLst>
      <p:ext uri="{BB962C8B-B14F-4D97-AF65-F5344CB8AC3E}">
        <p14:creationId xmlns:p14="http://schemas.microsoft.com/office/powerpoint/2010/main" val="3154105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title"/>
          </p:nvPr>
        </p:nvSpPr>
        <p:spPr>
          <a:xfrm>
            <a:off x="2195513" y="271463"/>
            <a:ext cx="7772400" cy="1143000"/>
          </a:xfrm>
        </p:spPr>
        <p:txBody>
          <a:bodyPr/>
          <a:lstStyle/>
          <a:p>
            <a:pPr eaLnBrk="1" hangingPunct="1"/>
            <a:r>
              <a:rPr lang="en-US" sz="4000">
                <a:latin typeface="Palatino Linotype" charset="0"/>
              </a:rPr>
              <a:t>Genes, Brain, &amp; Language</a:t>
            </a:r>
          </a:p>
        </p:txBody>
      </p:sp>
      <p:sp>
        <p:nvSpPr>
          <p:cNvPr id="41986" name="Rectangle 3"/>
          <p:cNvSpPr>
            <a:spLocks noGrp="1" noChangeArrowheads="1"/>
          </p:cNvSpPr>
          <p:nvPr>
            <p:ph type="body" sz="half" idx="1"/>
          </p:nvPr>
        </p:nvSpPr>
        <p:spPr>
          <a:xfrm>
            <a:off x="2424113" y="1524000"/>
            <a:ext cx="7315200" cy="1371600"/>
          </a:xfrm>
        </p:spPr>
        <p:txBody>
          <a:bodyPr/>
          <a:lstStyle/>
          <a:p>
            <a:pPr marL="0" indent="0" algn="ctr">
              <a:buNone/>
            </a:pPr>
            <a:r>
              <a:rPr lang="en-US">
                <a:latin typeface="Palatino Linotype" charset="0"/>
              </a:rPr>
              <a:t>Genes design the mechanisms for a language, and experience modifies the brain.</a:t>
            </a:r>
          </a:p>
        </p:txBody>
      </p:sp>
      <p:pic>
        <p:nvPicPr>
          <p:cNvPr id="326666" name="Picture 10" descr="12673_MyersPsy8e_f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24251" y="2520951"/>
            <a:ext cx="5110163" cy="4164013"/>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 name="Slide Number Placeholder 6"/>
          <p:cNvSpPr>
            <a:spLocks noGrp="1"/>
          </p:cNvSpPr>
          <p:nvPr>
            <p:ph type="sldNum" sz="quarter" idx="12"/>
          </p:nvPr>
        </p:nvSpPr>
        <p:spPr/>
        <p:txBody>
          <a:bodyPr/>
          <a:lstStyle/>
          <a:p>
            <a:pPr>
              <a:defRPr/>
            </a:pPr>
            <a:fld id="{9E72C40F-C55E-9E40-8784-A60ABCE36D38}" type="slidenum">
              <a:rPr lang="en-US"/>
              <a:pPr>
                <a:defRPr/>
              </a:pPr>
              <a:t>36</a:t>
            </a:fld>
            <a:endParaRPr lang="en-US"/>
          </a:p>
        </p:txBody>
      </p:sp>
      <p:sp>
        <p:nvSpPr>
          <p:cNvPr id="326668" name="Text Box 12"/>
          <p:cNvSpPr txBox="1">
            <a:spLocks noChangeArrowheads="1"/>
          </p:cNvSpPr>
          <p:nvPr/>
        </p:nvSpPr>
        <p:spPr bwMode="auto">
          <a:xfrm rot="16200000">
            <a:off x="4500563" y="3043238"/>
            <a:ext cx="1241425"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t>Michael Newman/ Photo Edit, Inc.</a:t>
            </a:r>
          </a:p>
        </p:txBody>
      </p:sp>
      <p:sp>
        <p:nvSpPr>
          <p:cNvPr id="326669" name="Text Box 13"/>
          <p:cNvSpPr txBox="1">
            <a:spLocks noChangeArrowheads="1"/>
          </p:cNvSpPr>
          <p:nvPr/>
        </p:nvSpPr>
        <p:spPr bwMode="auto">
          <a:xfrm rot="16200000">
            <a:off x="2740195" y="4034374"/>
            <a:ext cx="1409360"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t>Eye of Science/ Photo Researchers, Inc.</a:t>
            </a:r>
          </a:p>
        </p:txBody>
      </p:sp>
      <p:sp>
        <p:nvSpPr>
          <p:cNvPr id="326670" name="Text Box 14"/>
          <p:cNvSpPr txBox="1">
            <a:spLocks noChangeArrowheads="1"/>
          </p:cNvSpPr>
          <p:nvPr/>
        </p:nvSpPr>
        <p:spPr bwMode="auto">
          <a:xfrm rot="16200000">
            <a:off x="6441281" y="3693319"/>
            <a:ext cx="13223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600"/>
              <a:t>David Hume Kennerly/ Getty Images</a:t>
            </a:r>
          </a:p>
        </p:txBody>
      </p:sp>
    </p:spTree>
    <p:extLst>
      <p:ext uri="{BB962C8B-B14F-4D97-AF65-F5344CB8AC3E}">
        <p14:creationId xmlns:p14="http://schemas.microsoft.com/office/powerpoint/2010/main" val="25140640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6"/>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Language &amp; Age</a:t>
            </a:r>
          </a:p>
        </p:txBody>
      </p:sp>
      <p:sp>
        <p:nvSpPr>
          <p:cNvPr id="43010" name="Rectangle 3"/>
          <p:cNvSpPr>
            <a:spLocks noGrp="1" noChangeArrowheads="1"/>
          </p:cNvSpPr>
          <p:nvPr>
            <p:ph type="body" sz="half" idx="1"/>
          </p:nvPr>
        </p:nvSpPr>
        <p:spPr>
          <a:xfrm>
            <a:off x="2309813" y="1600200"/>
            <a:ext cx="7543800" cy="533400"/>
          </a:xfrm>
        </p:spPr>
        <p:txBody>
          <a:bodyPr/>
          <a:lstStyle/>
          <a:p>
            <a:pPr marL="0" indent="0" algn="ctr">
              <a:buNone/>
            </a:pPr>
            <a:r>
              <a:rPr lang="en-US">
                <a:latin typeface="Palatino Linotype" charset="0"/>
              </a:rPr>
              <a:t>Learning new languages gets harder with age.</a:t>
            </a:r>
          </a:p>
        </p:txBody>
      </p:sp>
      <p:pic>
        <p:nvPicPr>
          <p:cNvPr id="327717" name="Picture 37" descr="figure-29-03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71875" y="2193925"/>
            <a:ext cx="5005388" cy="4440238"/>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pPr>
              <a:defRPr/>
            </a:pPr>
            <a:fld id="{01776784-A205-9C4F-B361-53BAE75AA929}" type="slidenum">
              <a:rPr lang="en-US"/>
              <a:pPr>
                <a:defRPr/>
              </a:pPr>
              <a:t>37</a:t>
            </a:fld>
            <a:endParaRPr lang="en-US"/>
          </a:p>
        </p:txBody>
      </p:sp>
    </p:spTree>
    <p:extLst>
      <p:ext uri="{BB962C8B-B14F-4D97-AF65-F5344CB8AC3E}">
        <p14:creationId xmlns:p14="http://schemas.microsoft.com/office/powerpoint/2010/main" val="42603324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Language &amp; Thinking</a:t>
            </a:r>
          </a:p>
        </p:txBody>
      </p:sp>
      <p:sp>
        <p:nvSpPr>
          <p:cNvPr id="44034" name="Rectangle 5"/>
          <p:cNvSpPr>
            <a:spLocks noGrp="1" noChangeArrowheads="1"/>
          </p:cNvSpPr>
          <p:nvPr>
            <p:ph type="body" sz="half" idx="1"/>
          </p:nvPr>
        </p:nvSpPr>
        <p:spPr>
          <a:xfrm>
            <a:off x="2195513" y="1614488"/>
            <a:ext cx="7772400" cy="671512"/>
          </a:xfrm>
        </p:spPr>
        <p:txBody>
          <a:bodyPr/>
          <a:lstStyle/>
          <a:p>
            <a:pPr marL="0" indent="0" algn="ctr">
              <a:buNone/>
            </a:pPr>
            <a:r>
              <a:rPr lang="en-US">
                <a:latin typeface="Palatino Linotype" charset="0"/>
              </a:rPr>
              <a:t>Language and thinking intricately intertwine.</a:t>
            </a:r>
          </a:p>
        </p:txBody>
      </p:sp>
      <p:pic>
        <p:nvPicPr>
          <p:cNvPr id="328717" name="Picture 13" descr="Thinki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081463" y="2209800"/>
            <a:ext cx="4013200" cy="44196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pPr>
              <a:defRPr/>
            </a:pPr>
            <a:fld id="{30FC45BE-A783-A747-BA6F-541D78B9A2D5}" type="slidenum">
              <a:rPr lang="en-US"/>
              <a:pPr>
                <a:defRPr/>
              </a:pPr>
              <a:t>38</a:t>
            </a:fld>
            <a:endParaRPr lang="en-US"/>
          </a:p>
        </p:txBody>
      </p:sp>
      <p:sp>
        <p:nvSpPr>
          <p:cNvPr id="328719" name="Text Box 15"/>
          <p:cNvSpPr txBox="1">
            <a:spLocks noChangeArrowheads="1"/>
          </p:cNvSpPr>
          <p:nvPr/>
        </p:nvSpPr>
        <p:spPr bwMode="auto">
          <a:xfrm rot="5400000">
            <a:off x="6797675" y="4937125"/>
            <a:ext cx="11112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t>Rubber Ball/ Almay</a:t>
            </a:r>
          </a:p>
        </p:txBody>
      </p:sp>
    </p:spTree>
    <p:extLst>
      <p:ext uri="{BB962C8B-B14F-4D97-AF65-F5344CB8AC3E}">
        <p14:creationId xmlns:p14="http://schemas.microsoft.com/office/powerpoint/2010/main" val="277977137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195513" y="261938"/>
            <a:ext cx="7772400" cy="1143000"/>
          </a:xfrm>
        </p:spPr>
        <p:txBody>
          <a:bodyPr/>
          <a:lstStyle/>
          <a:p>
            <a:pPr eaLnBrk="1" hangingPunct="1"/>
            <a:r>
              <a:rPr lang="en-US" sz="4000">
                <a:latin typeface="Palatino Linotype" charset="0"/>
              </a:rPr>
              <a:t>Language Influences Thinking</a:t>
            </a:r>
          </a:p>
        </p:txBody>
      </p:sp>
      <p:sp>
        <p:nvSpPr>
          <p:cNvPr id="45058" name="Rectangle 3"/>
          <p:cNvSpPr>
            <a:spLocks noGrp="1" noChangeArrowheads="1"/>
          </p:cNvSpPr>
          <p:nvPr>
            <p:ph type="body" sz="half" idx="1"/>
          </p:nvPr>
        </p:nvSpPr>
        <p:spPr>
          <a:xfrm>
            <a:off x="2166938" y="1600200"/>
            <a:ext cx="7967662" cy="2743200"/>
          </a:xfrm>
        </p:spPr>
        <p:txBody>
          <a:bodyPr/>
          <a:lstStyle/>
          <a:p>
            <a:pPr marL="0" indent="0">
              <a:buNone/>
            </a:pPr>
            <a:r>
              <a:rPr lang="en-US">
                <a:solidFill>
                  <a:srgbClr val="FFFF00"/>
                </a:solidFill>
                <a:latin typeface="Palatino Linotype" charset="0"/>
              </a:rPr>
              <a:t>Linguistic Determinism: </a:t>
            </a:r>
            <a:r>
              <a:rPr lang="en-US">
                <a:latin typeface="Palatino Linotype" charset="0"/>
              </a:rPr>
              <a:t>Whorf (1956) suggested that language determines the way we think. For example, he noted that the Hopi people do not have the past tense for verbs. Therefore, the Hopi cannot think readily about the past.</a:t>
            </a:r>
          </a:p>
        </p:txBody>
      </p:sp>
      <p:sp>
        <p:nvSpPr>
          <p:cNvPr id="4" name="Slide Number Placeholder 6"/>
          <p:cNvSpPr>
            <a:spLocks noGrp="1"/>
          </p:cNvSpPr>
          <p:nvPr>
            <p:ph type="sldNum" sz="quarter" idx="12"/>
          </p:nvPr>
        </p:nvSpPr>
        <p:spPr/>
        <p:txBody>
          <a:bodyPr/>
          <a:lstStyle/>
          <a:p>
            <a:pPr>
              <a:defRPr/>
            </a:pPr>
            <a:fld id="{EA6A4953-3291-8C4A-8FFF-E0661A7CA707}" type="slidenum">
              <a:rPr lang="en-US"/>
              <a:pPr>
                <a:defRPr/>
              </a:pPr>
              <a:t>39</a:t>
            </a:fld>
            <a:endParaRPr lang="en-US"/>
          </a:p>
        </p:txBody>
      </p:sp>
    </p:spTree>
    <p:extLst>
      <p:ext uri="{BB962C8B-B14F-4D97-AF65-F5344CB8AC3E}">
        <p14:creationId xmlns:p14="http://schemas.microsoft.com/office/powerpoint/2010/main" val="13660573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18978" y="276225"/>
            <a:ext cx="10734822" cy="1143000"/>
          </a:xfrm>
        </p:spPr>
        <p:txBody>
          <a:bodyPr/>
          <a:lstStyle/>
          <a:p>
            <a:pPr eaLnBrk="1" hangingPunct="1"/>
            <a:r>
              <a:rPr lang="en-US" sz="3600" dirty="0" smtClean="0">
                <a:solidFill>
                  <a:srgbClr val="FFFF00"/>
                </a:solidFill>
                <a:latin typeface="Palatino Linotype" charset="0"/>
              </a:rPr>
              <a:t>Problem Solving: Representativeness </a:t>
            </a:r>
            <a:r>
              <a:rPr lang="en-US" sz="3600" dirty="0">
                <a:solidFill>
                  <a:srgbClr val="FFFF00"/>
                </a:solidFill>
                <a:latin typeface="Palatino Linotype" charset="0"/>
              </a:rPr>
              <a:t>Heuristic</a:t>
            </a:r>
          </a:p>
        </p:txBody>
      </p:sp>
      <p:sp>
        <p:nvSpPr>
          <p:cNvPr id="35842" name="Rectangle 3"/>
          <p:cNvSpPr>
            <a:spLocks noGrp="1" noChangeArrowheads="1"/>
          </p:cNvSpPr>
          <p:nvPr>
            <p:ph idx="1"/>
          </p:nvPr>
        </p:nvSpPr>
        <p:spPr>
          <a:xfrm>
            <a:off x="618978" y="1600200"/>
            <a:ext cx="9363222" cy="1524000"/>
          </a:xfrm>
        </p:spPr>
        <p:txBody>
          <a:bodyPr/>
          <a:lstStyle/>
          <a:p>
            <a:pPr marL="0" indent="0">
              <a:buNone/>
            </a:pPr>
            <a:r>
              <a:rPr lang="en-US" dirty="0">
                <a:latin typeface="Palatino Linotype" charset="0"/>
              </a:rPr>
              <a:t>Judging the likelihood of things or objects in terms of how well they seem to represent, or match, a particular prototype.</a:t>
            </a:r>
          </a:p>
        </p:txBody>
      </p:sp>
      <p:sp>
        <p:nvSpPr>
          <p:cNvPr id="6" name="Slide Number Placeholder 5"/>
          <p:cNvSpPr>
            <a:spLocks noGrp="1"/>
          </p:cNvSpPr>
          <p:nvPr>
            <p:ph type="sldNum" sz="quarter" idx="12"/>
          </p:nvPr>
        </p:nvSpPr>
        <p:spPr/>
        <p:txBody>
          <a:bodyPr/>
          <a:lstStyle/>
          <a:p>
            <a:pPr>
              <a:defRPr/>
            </a:pPr>
            <a:fld id="{8B862620-8C4F-B540-B814-5C2EC71057E5}" type="slidenum">
              <a:rPr lang="en-US"/>
              <a:pPr>
                <a:defRPr/>
              </a:pPr>
              <a:t>4</a:t>
            </a:fld>
            <a:endParaRPr lang="en-US"/>
          </a:p>
        </p:txBody>
      </p:sp>
      <p:sp>
        <p:nvSpPr>
          <p:cNvPr id="467973" name="Rectangle 5"/>
          <p:cNvSpPr>
            <a:spLocks noChangeArrowheads="1"/>
          </p:cNvSpPr>
          <p:nvPr/>
        </p:nvSpPr>
        <p:spPr bwMode="auto">
          <a:xfrm>
            <a:off x="2333625" y="4191000"/>
            <a:ext cx="7481888"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defRPr/>
            </a:pPr>
            <a:r>
              <a:rPr lang="en-US">
                <a:latin typeface="Palatino Linotype" charset="0"/>
              </a:rPr>
              <a:t>Probability that that person is a truck driver is far greater than an ivy league professor just because there are more truck drivers than such professors.</a:t>
            </a:r>
          </a:p>
        </p:txBody>
      </p:sp>
      <p:sp>
        <p:nvSpPr>
          <p:cNvPr id="467972" name="Rectangle 4"/>
          <p:cNvSpPr>
            <a:spLocks noChangeArrowheads="1"/>
          </p:cNvSpPr>
          <p:nvPr/>
        </p:nvSpPr>
        <p:spPr bwMode="auto">
          <a:xfrm>
            <a:off x="618978" y="3460750"/>
            <a:ext cx="9065566" cy="1981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20000"/>
              </a:spcBef>
              <a:buFont typeface="Wingdings" charset="0"/>
              <a:buNone/>
              <a:defRPr/>
            </a:pPr>
            <a:r>
              <a:rPr lang="en-US" sz="2400" dirty="0">
                <a:latin typeface="Palatino Linotype" charset="0"/>
              </a:rPr>
              <a:t>If you meet a slim, short, man who wears glasses and likes poetry, what do you think his profession would be?</a:t>
            </a:r>
          </a:p>
          <a:p>
            <a:pPr>
              <a:spcBef>
                <a:spcPct val="20000"/>
              </a:spcBef>
              <a:buFont typeface="Wingdings" charset="0"/>
              <a:buNone/>
              <a:defRPr/>
            </a:pPr>
            <a:endParaRPr lang="en-US" sz="2400" dirty="0">
              <a:latin typeface="Palatino Linotype" charset="0"/>
            </a:endParaRPr>
          </a:p>
          <a:p>
            <a:pPr>
              <a:spcBef>
                <a:spcPct val="20000"/>
              </a:spcBef>
              <a:buFont typeface="Wingdings" charset="0"/>
              <a:buNone/>
              <a:defRPr/>
            </a:pPr>
            <a:r>
              <a:rPr lang="en-US" sz="2400" dirty="0">
                <a:latin typeface="Palatino Linotype" charset="0"/>
              </a:rPr>
              <a:t>An Ivy league professor or a truck driver?</a:t>
            </a:r>
          </a:p>
        </p:txBody>
      </p:sp>
    </p:spTree>
    <p:extLst>
      <p:ext uri="{BB962C8B-B14F-4D97-AF65-F5344CB8AC3E}">
        <p14:creationId xmlns:p14="http://schemas.microsoft.com/office/powerpoint/2010/main" val="118766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467972"/>
                                        </p:tgtEl>
                                      </p:cBhvr>
                                    </p:animEffect>
                                    <p:set>
                                      <p:cBhvr>
                                        <p:cTn id="7" dur="1" fill="hold">
                                          <p:stCondLst>
                                            <p:cond delay="499"/>
                                          </p:stCondLst>
                                        </p:cTn>
                                        <p:tgtEl>
                                          <p:spTgt spid="467972"/>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67973"/>
                                        </p:tgtEl>
                                        <p:attrNameLst>
                                          <p:attrName>style.visibility</p:attrName>
                                        </p:attrNameLst>
                                      </p:cBhvr>
                                      <p:to>
                                        <p:strVal val="visible"/>
                                      </p:to>
                                    </p:set>
                                    <p:animEffect transition="in" filter="dissolve">
                                      <p:cBhvr>
                                        <p:cTn id="11" dur="500"/>
                                        <p:tgtEl>
                                          <p:spTgt spid="46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P spid="46797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2195513" y="257175"/>
            <a:ext cx="7772400" cy="1143000"/>
          </a:xfrm>
        </p:spPr>
        <p:txBody>
          <a:bodyPr/>
          <a:lstStyle/>
          <a:p>
            <a:pPr eaLnBrk="1" hangingPunct="1"/>
            <a:r>
              <a:rPr lang="en-US" sz="3600">
                <a:latin typeface="Palatino Linotype" charset="0"/>
              </a:rPr>
              <a:t>Linguistic Determinism Questioned</a:t>
            </a:r>
          </a:p>
        </p:txBody>
      </p:sp>
      <p:sp>
        <p:nvSpPr>
          <p:cNvPr id="47106" name="Rectangle 3"/>
          <p:cNvSpPr>
            <a:spLocks noGrp="1" noChangeArrowheads="1"/>
          </p:cNvSpPr>
          <p:nvPr>
            <p:ph idx="1"/>
          </p:nvPr>
        </p:nvSpPr>
        <p:spPr>
          <a:xfrm>
            <a:off x="2209800" y="1600200"/>
            <a:ext cx="7772400" cy="1447800"/>
          </a:xfrm>
        </p:spPr>
        <p:txBody>
          <a:bodyPr/>
          <a:lstStyle/>
          <a:p>
            <a:pPr marL="0" indent="0" algn="ctr">
              <a:buNone/>
            </a:pPr>
            <a:r>
              <a:rPr lang="en-US">
                <a:latin typeface="Palatino Linotype" charset="0"/>
              </a:rPr>
              <a:t>Although people from Papua New Guinea do not use our words for colors and shapes, they still perceive them as we do (Rosch, 1974).</a:t>
            </a:r>
          </a:p>
        </p:txBody>
      </p:sp>
      <p:sp>
        <p:nvSpPr>
          <p:cNvPr id="4" name="Slide Number Placeholder 5"/>
          <p:cNvSpPr>
            <a:spLocks noGrp="1"/>
          </p:cNvSpPr>
          <p:nvPr>
            <p:ph type="sldNum" sz="quarter" idx="12"/>
          </p:nvPr>
        </p:nvSpPr>
        <p:spPr/>
        <p:txBody>
          <a:bodyPr/>
          <a:lstStyle/>
          <a:p>
            <a:pPr>
              <a:defRPr/>
            </a:pPr>
            <a:fld id="{EE48FC7D-EE9A-C440-84D7-456EF1F2C399}" type="slidenum">
              <a:rPr lang="en-US"/>
              <a:pPr>
                <a:defRPr/>
              </a:pPr>
              <a:t>40</a:t>
            </a:fld>
            <a:endParaRPr lang="en-US"/>
          </a:p>
        </p:txBody>
      </p:sp>
    </p:spTree>
    <p:extLst>
      <p:ext uri="{BB962C8B-B14F-4D97-AF65-F5344CB8AC3E}">
        <p14:creationId xmlns:p14="http://schemas.microsoft.com/office/powerpoint/2010/main" val="1622880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9"/>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Animals &amp; Language</a:t>
            </a:r>
          </a:p>
        </p:txBody>
      </p:sp>
      <p:sp>
        <p:nvSpPr>
          <p:cNvPr id="48130" name="Rectangle 3"/>
          <p:cNvSpPr>
            <a:spLocks noGrp="1" noChangeArrowheads="1"/>
          </p:cNvSpPr>
          <p:nvPr>
            <p:ph idx="1"/>
          </p:nvPr>
        </p:nvSpPr>
        <p:spPr>
          <a:xfrm>
            <a:off x="2162175" y="1600200"/>
            <a:ext cx="7848600" cy="685800"/>
          </a:xfrm>
        </p:spPr>
        <p:txBody>
          <a:bodyPr/>
          <a:lstStyle/>
          <a:p>
            <a:pPr marL="0" indent="0" algn="ctr">
              <a:buNone/>
            </a:pPr>
            <a:r>
              <a:rPr lang="en-US">
                <a:latin typeface="Palatino Linotype" charset="0"/>
              </a:rPr>
              <a:t>Do animals have a language?</a:t>
            </a:r>
          </a:p>
        </p:txBody>
      </p:sp>
      <p:sp>
        <p:nvSpPr>
          <p:cNvPr id="8" name="Slide Number Placeholder 5"/>
          <p:cNvSpPr>
            <a:spLocks noGrp="1"/>
          </p:cNvSpPr>
          <p:nvPr>
            <p:ph type="sldNum" sz="quarter" idx="12"/>
          </p:nvPr>
        </p:nvSpPr>
        <p:spPr/>
        <p:txBody>
          <a:bodyPr/>
          <a:lstStyle/>
          <a:p>
            <a:pPr>
              <a:defRPr/>
            </a:pPr>
            <a:fld id="{B207E52D-26BE-AA4A-8141-E23953E8A512}" type="slidenum">
              <a:rPr lang="en-US"/>
              <a:pPr>
                <a:defRPr/>
              </a:pPr>
              <a:t>41</a:t>
            </a:fld>
            <a:endParaRPr lang="en-US"/>
          </a:p>
        </p:txBody>
      </p:sp>
      <p:grpSp>
        <p:nvGrpSpPr>
          <p:cNvPr id="48132" name="Group 13"/>
          <p:cNvGrpSpPr>
            <a:grpSpLocks/>
          </p:cNvGrpSpPr>
          <p:nvPr/>
        </p:nvGrpSpPr>
        <p:grpSpPr bwMode="auto">
          <a:xfrm>
            <a:off x="4373564" y="2503488"/>
            <a:ext cx="3273425" cy="3363912"/>
            <a:chOff x="1849" y="2031"/>
            <a:chExt cx="2062" cy="2119"/>
          </a:xfrm>
        </p:grpSpPr>
        <p:pic>
          <p:nvPicPr>
            <p:cNvPr id="48134" name="Picture 5" descr="10-10"/>
            <p:cNvPicPr>
              <a:picLocks noChangeAspect="1" noChangeArrowheads="1"/>
            </p:cNvPicPr>
            <p:nvPr/>
          </p:nvPicPr>
          <p:blipFill>
            <a:blip r:embed="rId2">
              <a:extLst>
                <a:ext uri="{28A0092B-C50C-407E-A947-70E740481C1C}">
                  <a14:useLocalDpi xmlns:a14="http://schemas.microsoft.com/office/drawing/2010/main" val="0"/>
                </a:ext>
              </a:extLst>
            </a:blip>
            <a:srcRect l="5142" t="16919" r="3429" b="3000"/>
            <a:stretch>
              <a:fillRect/>
            </a:stretch>
          </p:blipFill>
          <p:spPr bwMode="auto">
            <a:xfrm>
              <a:off x="1849" y="2160"/>
              <a:ext cx="2062" cy="1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0762" name="Line 10"/>
            <p:cNvSpPr>
              <a:spLocks noChangeShapeType="1"/>
            </p:cNvSpPr>
            <p:nvPr/>
          </p:nvSpPr>
          <p:spPr bwMode="auto">
            <a:xfrm flipV="1">
              <a:off x="2934" y="2031"/>
              <a:ext cx="0" cy="420"/>
            </a:xfrm>
            <a:prstGeom prst="line">
              <a:avLst/>
            </a:prstGeom>
            <a:noFill/>
            <a:ln w="5715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330766" name="Rectangle 14"/>
          <p:cNvSpPr>
            <a:spLocks noChangeArrowheads="1"/>
          </p:cNvSpPr>
          <p:nvPr/>
        </p:nvSpPr>
        <p:spPr bwMode="auto">
          <a:xfrm>
            <a:off x="2681289" y="5791201"/>
            <a:ext cx="518616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spcBef>
                <a:spcPct val="20000"/>
              </a:spcBef>
              <a:buFont typeface="Wingdings" charset="0"/>
              <a:buNone/>
              <a:defRPr/>
            </a:pPr>
            <a:r>
              <a:rPr lang="en-US">
                <a:latin typeface="Palatino Linotype" charset="0"/>
              </a:rPr>
              <a:t>Honey bees communicate by dancing. The dance</a:t>
            </a:r>
          </a:p>
          <a:p>
            <a:pPr>
              <a:lnSpc>
                <a:spcPct val="90000"/>
              </a:lnSpc>
              <a:spcBef>
                <a:spcPct val="20000"/>
              </a:spcBef>
              <a:buFont typeface="Wingdings" charset="0"/>
              <a:buNone/>
              <a:defRPr/>
            </a:pPr>
            <a:r>
              <a:rPr lang="en-US">
                <a:latin typeface="Palatino Linotype" charset="0"/>
              </a:rPr>
              <a:t>moves clearly indicate the direction of the nectar.</a:t>
            </a:r>
          </a:p>
        </p:txBody>
      </p:sp>
    </p:spTree>
    <p:extLst>
      <p:ext uri="{BB962C8B-B14F-4D97-AF65-F5344CB8AC3E}">
        <p14:creationId xmlns:p14="http://schemas.microsoft.com/office/powerpoint/2010/main" val="404298022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195513" y="261938"/>
            <a:ext cx="7772400" cy="1143000"/>
          </a:xfrm>
        </p:spPr>
        <p:txBody>
          <a:bodyPr/>
          <a:lstStyle/>
          <a:p>
            <a:pPr eaLnBrk="1" hangingPunct="1"/>
            <a:r>
              <a:rPr lang="en-US" sz="4000">
                <a:latin typeface="Palatino Linotype" charset="0"/>
              </a:rPr>
              <a:t>Do Animals Think?</a:t>
            </a:r>
          </a:p>
        </p:txBody>
      </p:sp>
      <p:sp>
        <p:nvSpPr>
          <p:cNvPr id="49154" name="Rectangle 3"/>
          <p:cNvSpPr>
            <a:spLocks noGrp="1" noChangeArrowheads="1"/>
          </p:cNvSpPr>
          <p:nvPr>
            <p:ph type="body" sz="half" idx="1"/>
          </p:nvPr>
        </p:nvSpPr>
        <p:spPr>
          <a:xfrm>
            <a:off x="2166938" y="1600200"/>
            <a:ext cx="3810000" cy="1371600"/>
          </a:xfrm>
        </p:spPr>
        <p:txBody>
          <a:bodyPr/>
          <a:lstStyle/>
          <a:p>
            <a:pPr marL="0" indent="0" algn="ctr">
              <a:buNone/>
            </a:pPr>
            <a:r>
              <a:rPr lang="en-US" sz="2400">
                <a:latin typeface="Palatino Linotype" charset="0"/>
              </a:rPr>
              <a:t>Common cognitive skills in humans and apes include the following:</a:t>
            </a:r>
          </a:p>
        </p:txBody>
      </p:sp>
      <p:pic>
        <p:nvPicPr>
          <p:cNvPr id="425993" name="Picture 9" descr="12673_MyersPsy8e_10UN2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400800" y="2159000"/>
            <a:ext cx="3810000" cy="25400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8" name="Slide Number Placeholder 6"/>
          <p:cNvSpPr>
            <a:spLocks noGrp="1"/>
          </p:cNvSpPr>
          <p:nvPr>
            <p:ph type="sldNum" sz="quarter" idx="12"/>
          </p:nvPr>
        </p:nvSpPr>
        <p:spPr/>
        <p:txBody>
          <a:bodyPr/>
          <a:lstStyle/>
          <a:p>
            <a:pPr>
              <a:defRPr/>
            </a:pPr>
            <a:fld id="{F10E6FEF-12D5-3E44-9F17-B554ACEDBB40}" type="slidenum">
              <a:rPr lang="en-US"/>
              <a:pPr>
                <a:defRPr/>
              </a:pPr>
              <a:t>42</a:t>
            </a:fld>
            <a:endParaRPr lang="en-US"/>
          </a:p>
        </p:txBody>
      </p:sp>
      <p:sp>
        <p:nvSpPr>
          <p:cNvPr id="425990" name="Rectangle 6"/>
          <p:cNvSpPr>
            <a:spLocks noChangeArrowheads="1"/>
          </p:cNvSpPr>
          <p:nvPr/>
        </p:nvSpPr>
        <p:spPr bwMode="auto">
          <a:xfrm>
            <a:off x="2133600" y="3124200"/>
            <a:ext cx="38100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spcBef>
                <a:spcPct val="20000"/>
              </a:spcBef>
              <a:buFontTx/>
              <a:buAutoNum type="arabicPeriod"/>
              <a:defRPr/>
            </a:pPr>
            <a:r>
              <a:rPr lang="en-US" sz="2800">
                <a:latin typeface="Palatino Linotype" charset="0"/>
              </a:rPr>
              <a:t>Concept formation.</a:t>
            </a:r>
          </a:p>
          <a:p>
            <a:pPr marL="533400" indent="-533400">
              <a:spcBef>
                <a:spcPct val="20000"/>
              </a:spcBef>
              <a:buFontTx/>
              <a:buAutoNum type="arabicPeriod"/>
              <a:defRPr/>
            </a:pPr>
            <a:r>
              <a:rPr lang="en-US" sz="2800">
                <a:latin typeface="Palatino Linotype" charset="0"/>
              </a:rPr>
              <a:t>Insight</a:t>
            </a:r>
          </a:p>
          <a:p>
            <a:pPr marL="533400" indent="-533400">
              <a:spcBef>
                <a:spcPct val="20000"/>
              </a:spcBef>
              <a:buFontTx/>
              <a:buAutoNum type="arabicPeriod"/>
              <a:defRPr/>
            </a:pPr>
            <a:r>
              <a:rPr lang="en-US" sz="2800">
                <a:latin typeface="Palatino Linotype" charset="0"/>
              </a:rPr>
              <a:t>Problem Solving</a:t>
            </a:r>
          </a:p>
          <a:p>
            <a:pPr marL="533400" indent="-533400">
              <a:spcBef>
                <a:spcPct val="20000"/>
              </a:spcBef>
              <a:buFontTx/>
              <a:buAutoNum type="arabicPeriod"/>
              <a:defRPr/>
            </a:pPr>
            <a:r>
              <a:rPr lang="en-US" sz="2800">
                <a:latin typeface="Palatino Linotype" charset="0"/>
              </a:rPr>
              <a:t>Culture</a:t>
            </a:r>
          </a:p>
          <a:p>
            <a:pPr marL="533400" indent="-533400">
              <a:spcBef>
                <a:spcPct val="20000"/>
              </a:spcBef>
              <a:buFontTx/>
              <a:buAutoNum type="arabicPeriod"/>
              <a:defRPr/>
            </a:pPr>
            <a:r>
              <a:rPr lang="en-US" sz="2800">
                <a:latin typeface="Palatino Linotype" charset="0"/>
              </a:rPr>
              <a:t>Mind?</a:t>
            </a:r>
          </a:p>
        </p:txBody>
      </p:sp>
      <p:sp>
        <p:nvSpPr>
          <p:cNvPr id="425991" name="Text Box 7"/>
          <p:cNvSpPr txBox="1">
            <a:spLocks noChangeArrowheads="1"/>
          </p:cNvSpPr>
          <p:nvPr/>
        </p:nvSpPr>
        <p:spPr bwMode="auto">
          <a:xfrm>
            <a:off x="6486526" y="4800601"/>
            <a:ext cx="363537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rPr>
              <a:t>African grey parrot assorts red</a:t>
            </a:r>
          </a:p>
          <a:p>
            <a:pPr algn="ctr">
              <a:defRPr/>
            </a:pPr>
            <a:r>
              <a:rPr lang="en-US" sz="2000">
                <a:latin typeface="Palatino Linotype" charset="0"/>
              </a:rPr>
              <a:t>blocks from green balls.</a:t>
            </a:r>
          </a:p>
        </p:txBody>
      </p:sp>
      <p:sp>
        <p:nvSpPr>
          <p:cNvPr id="425995" name="Text Box 11"/>
          <p:cNvSpPr txBox="1">
            <a:spLocks noChangeArrowheads="1"/>
          </p:cNvSpPr>
          <p:nvPr/>
        </p:nvSpPr>
        <p:spPr bwMode="auto">
          <a:xfrm rot="5400000">
            <a:off x="9836944" y="4183857"/>
            <a:ext cx="9921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t>William Munoz</a:t>
            </a:r>
          </a:p>
        </p:txBody>
      </p:sp>
    </p:spTree>
    <p:extLst>
      <p:ext uri="{BB962C8B-B14F-4D97-AF65-F5344CB8AC3E}">
        <p14:creationId xmlns:p14="http://schemas.microsoft.com/office/powerpoint/2010/main" val="2226170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195513" y="276225"/>
            <a:ext cx="7772400" cy="1143000"/>
          </a:xfrm>
        </p:spPr>
        <p:txBody>
          <a:bodyPr/>
          <a:lstStyle/>
          <a:p>
            <a:pPr eaLnBrk="1" hangingPunct="1"/>
            <a:r>
              <a:rPr lang="en-US" sz="4000">
                <a:latin typeface="Palatino Linotype" charset="0"/>
              </a:rPr>
              <a:t>Do Animals Exhibit Language?</a:t>
            </a:r>
          </a:p>
        </p:txBody>
      </p:sp>
      <p:sp>
        <p:nvSpPr>
          <p:cNvPr id="51202" name="Rectangle 3"/>
          <p:cNvSpPr>
            <a:spLocks noGrp="1" noChangeArrowheads="1"/>
          </p:cNvSpPr>
          <p:nvPr>
            <p:ph type="body" sz="half" idx="1"/>
          </p:nvPr>
        </p:nvSpPr>
        <p:spPr>
          <a:xfrm>
            <a:off x="2209800" y="1600200"/>
            <a:ext cx="3886200" cy="4648200"/>
          </a:xfrm>
        </p:spPr>
        <p:txBody>
          <a:bodyPr/>
          <a:lstStyle/>
          <a:p>
            <a:pPr marL="0" indent="0" algn="ctr">
              <a:buNone/>
            </a:pPr>
            <a:r>
              <a:rPr lang="en-US">
                <a:latin typeface="Palatino Linotype" charset="0"/>
              </a:rPr>
              <a:t>There is no doubt that animals communicate.</a:t>
            </a:r>
          </a:p>
          <a:p>
            <a:pPr marL="0" indent="0" algn="ctr">
              <a:buNone/>
            </a:pPr>
            <a:endParaRPr lang="en-US">
              <a:latin typeface="Palatino Linotype" charset="0"/>
            </a:endParaRPr>
          </a:p>
          <a:p>
            <a:pPr marL="0" indent="0" algn="ctr">
              <a:buNone/>
            </a:pPr>
            <a:r>
              <a:rPr lang="en-US">
                <a:latin typeface="Palatino Linotype" charset="0"/>
              </a:rPr>
              <a:t>Vervet monkeys, whales and even honey bees communicate with members of their species and other species.</a:t>
            </a:r>
          </a:p>
        </p:txBody>
      </p:sp>
      <p:pic>
        <p:nvPicPr>
          <p:cNvPr id="531460" name="Picture 4" descr="12673_MyersPsy8e_10UN2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1600200"/>
            <a:ext cx="2743200" cy="41148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 name="Slide Number Placeholder 6"/>
          <p:cNvSpPr>
            <a:spLocks noGrp="1"/>
          </p:cNvSpPr>
          <p:nvPr>
            <p:ph type="sldNum" sz="quarter" idx="12"/>
          </p:nvPr>
        </p:nvSpPr>
        <p:spPr/>
        <p:txBody>
          <a:bodyPr/>
          <a:lstStyle/>
          <a:p>
            <a:pPr>
              <a:defRPr/>
            </a:pPr>
            <a:fld id="{AE4DB3B8-F688-2048-B413-EC17FA314614}" type="slidenum">
              <a:rPr lang="en-US"/>
              <a:pPr>
                <a:defRPr/>
              </a:pPr>
              <a:t>43</a:t>
            </a:fld>
            <a:endParaRPr lang="en-US"/>
          </a:p>
        </p:txBody>
      </p:sp>
      <p:sp>
        <p:nvSpPr>
          <p:cNvPr id="531462" name="Text Box 6"/>
          <p:cNvSpPr txBox="1">
            <a:spLocks noChangeArrowheads="1"/>
          </p:cNvSpPr>
          <p:nvPr/>
        </p:nvSpPr>
        <p:spPr bwMode="auto">
          <a:xfrm>
            <a:off x="7102476" y="5737226"/>
            <a:ext cx="257492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Palatino Linotype" charset="0"/>
              </a:rPr>
              <a:t>Rico (collie) has a</a:t>
            </a:r>
          </a:p>
          <a:p>
            <a:pPr algn="ctr">
              <a:defRPr/>
            </a:pPr>
            <a:r>
              <a:rPr lang="en-US" sz="2000">
                <a:latin typeface="Palatino Linotype" charset="0"/>
              </a:rPr>
              <a:t>200-word vocabulary</a:t>
            </a:r>
          </a:p>
        </p:txBody>
      </p:sp>
      <p:sp>
        <p:nvSpPr>
          <p:cNvPr id="531463" name="Text Box 7"/>
          <p:cNvSpPr txBox="1">
            <a:spLocks noChangeArrowheads="1"/>
          </p:cNvSpPr>
          <p:nvPr/>
        </p:nvSpPr>
        <p:spPr bwMode="auto">
          <a:xfrm rot="5400000">
            <a:off x="9048750" y="4895850"/>
            <a:ext cx="14859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a:t>Copyright Baus/ Kreslowski</a:t>
            </a:r>
          </a:p>
        </p:txBody>
      </p:sp>
    </p:spTree>
    <p:extLst>
      <p:ext uri="{BB962C8B-B14F-4D97-AF65-F5344CB8AC3E}">
        <p14:creationId xmlns:p14="http://schemas.microsoft.com/office/powerpoint/2010/main" val="2587602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44774" y="276225"/>
            <a:ext cx="9637426" cy="1143000"/>
          </a:xfrm>
        </p:spPr>
        <p:txBody>
          <a:bodyPr/>
          <a:lstStyle/>
          <a:p>
            <a:pPr eaLnBrk="1" hangingPunct="1"/>
            <a:r>
              <a:rPr lang="en-US" sz="4000" dirty="0">
                <a:solidFill>
                  <a:srgbClr val="FFFF00"/>
                </a:solidFill>
                <a:latin typeface="Palatino Linotype" charset="0"/>
              </a:rPr>
              <a:t>Availability Heuristic</a:t>
            </a:r>
          </a:p>
        </p:txBody>
      </p:sp>
      <p:sp>
        <p:nvSpPr>
          <p:cNvPr id="393219" name="Rectangle 3"/>
          <p:cNvSpPr>
            <a:spLocks noGrp="1" noChangeArrowheads="1"/>
          </p:cNvSpPr>
          <p:nvPr>
            <p:ph type="body" sz="half" idx="1"/>
          </p:nvPr>
        </p:nvSpPr>
        <p:spPr>
          <a:xfrm>
            <a:off x="344774" y="1600200"/>
            <a:ext cx="9866027" cy="4191000"/>
          </a:xfrm>
        </p:spPr>
        <p:txBody>
          <a:bodyPr rtlCol="0">
            <a:normAutofit/>
          </a:bodyPr>
          <a:lstStyle/>
          <a:p>
            <a:pPr>
              <a:defRPr/>
            </a:pPr>
            <a:r>
              <a:rPr lang="en-US" dirty="0">
                <a:latin typeface="Palatino Linotype" charset="0"/>
              </a:rPr>
              <a:t>Basing likelihood of events on the availability in memory</a:t>
            </a:r>
            <a:r>
              <a:rPr lang="en-US" dirty="0" smtClean="0">
                <a:latin typeface="Palatino Linotype" charset="0"/>
              </a:rPr>
              <a:t>.</a:t>
            </a:r>
            <a:endParaRPr lang="en-US" dirty="0">
              <a:latin typeface="Palatino Linotype" charset="0"/>
            </a:endParaRPr>
          </a:p>
          <a:p>
            <a:pPr>
              <a:defRPr/>
            </a:pPr>
            <a:r>
              <a:rPr lang="en-US" dirty="0" smtClean="0">
                <a:latin typeface="Palatino Linotype" charset="0"/>
              </a:rPr>
              <a:t>Example:</a:t>
            </a:r>
          </a:p>
          <a:p>
            <a:pPr lvl="1">
              <a:defRPr/>
            </a:pPr>
            <a:r>
              <a:rPr lang="en-US" dirty="0" smtClean="0">
                <a:latin typeface="Palatino Linotype" charset="0"/>
              </a:rPr>
              <a:t>Your parents read a news article about a teenager that was killed in a car accident</a:t>
            </a:r>
          </a:p>
          <a:p>
            <a:pPr lvl="1">
              <a:defRPr/>
            </a:pPr>
            <a:r>
              <a:rPr lang="en-US" dirty="0" smtClean="0">
                <a:latin typeface="Palatino Linotype" charset="0"/>
              </a:rPr>
              <a:t>Then, they take away your car keys claiming that “teenagers are reckless and dangerous.”</a:t>
            </a:r>
            <a:endParaRPr lang="en-US" dirty="0">
              <a:latin typeface="Palatino Linotype" charset="0"/>
            </a:endParaRPr>
          </a:p>
        </p:txBody>
      </p:sp>
      <p:sp>
        <p:nvSpPr>
          <p:cNvPr id="6" name="Slide Number Placeholder 6"/>
          <p:cNvSpPr>
            <a:spLocks noGrp="1"/>
          </p:cNvSpPr>
          <p:nvPr>
            <p:ph type="sldNum" sz="quarter" idx="12"/>
          </p:nvPr>
        </p:nvSpPr>
        <p:spPr/>
        <p:txBody>
          <a:bodyPr/>
          <a:lstStyle/>
          <a:p>
            <a:pPr>
              <a:defRPr/>
            </a:pPr>
            <a:fld id="{472D29BB-3FA5-F14C-A687-6908C2AB2268}" type="slidenum">
              <a:rPr lang="en-US"/>
              <a:pPr>
                <a:defRPr/>
              </a:pPr>
              <a:t>5</a:t>
            </a:fld>
            <a:endParaRPr lang="en-US"/>
          </a:p>
        </p:txBody>
      </p:sp>
      <p:pic>
        <p:nvPicPr>
          <p:cNvPr id="1026" name="Picture 2" descr="Image result for availability heuri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680" y="3755153"/>
            <a:ext cx="3367113" cy="295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583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Image result for availability heuri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882"/>
            <a:ext cx="12192001"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2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195513" y="276225"/>
            <a:ext cx="7772400" cy="1143000"/>
          </a:xfrm>
        </p:spPr>
        <p:txBody>
          <a:bodyPr/>
          <a:lstStyle/>
          <a:p>
            <a:pPr eaLnBrk="1" hangingPunct="1"/>
            <a:r>
              <a:rPr lang="en-US" sz="4000" dirty="0" smtClean="0">
                <a:latin typeface="Palatino Linotype" charset="0"/>
              </a:rPr>
              <a:t>Problems </a:t>
            </a:r>
            <a:r>
              <a:rPr lang="en-US" sz="4000" dirty="0">
                <a:latin typeface="Palatino Linotype" charset="0"/>
              </a:rPr>
              <a:t>in Solving Problems</a:t>
            </a:r>
          </a:p>
        </p:txBody>
      </p:sp>
      <p:sp>
        <p:nvSpPr>
          <p:cNvPr id="32770" name="Rectangle 3"/>
          <p:cNvSpPr>
            <a:spLocks noGrp="1" noChangeArrowheads="1"/>
          </p:cNvSpPr>
          <p:nvPr>
            <p:ph idx="1"/>
          </p:nvPr>
        </p:nvSpPr>
        <p:spPr>
          <a:xfrm>
            <a:off x="2195513" y="1538287"/>
            <a:ext cx="7772400" cy="3919977"/>
          </a:xfrm>
        </p:spPr>
        <p:txBody>
          <a:bodyPr/>
          <a:lstStyle/>
          <a:p>
            <a:pPr marL="0" indent="0">
              <a:buNone/>
            </a:pPr>
            <a:r>
              <a:rPr lang="en-US" dirty="0">
                <a:solidFill>
                  <a:srgbClr val="FFFF00"/>
                </a:solidFill>
                <a:latin typeface="Palatino Linotype" charset="0"/>
              </a:rPr>
              <a:t>Confirmation </a:t>
            </a:r>
            <a:r>
              <a:rPr lang="en-US" dirty="0" smtClean="0">
                <a:solidFill>
                  <a:srgbClr val="FFFF00"/>
                </a:solidFill>
                <a:latin typeface="Palatino Linotype" charset="0"/>
              </a:rPr>
              <a:t>Bias</a:t>
            </a:r>
          </a:p>
          <a:p>
            <a:pPr marL="0" indent="0">
              <a:buNone/>
            </a:pPr>
            <a:endParaRPr lang="en-US" dirty="0">
              <a:latin typeface="Palatino Linotype" charset="0"/>
            </a:endParaRPr>
          </a:p>
          <a:p>
            <a:pPr marL="0" indent="0">
              <a:buNone/>
            </a:pPr>
            <a:r>
              <a:rPr lang="en-US" dirty="0" smtClean="0">
                <a:latin typeface="Palatino Linotype" charset="0"/>
              </a:rPr>
              <a:t>Example:</a:t>
            </a:r>
          </a:p>
          <a:p>
            <a:pPr marL="0" indent="0">
              <a:buNone/>
            </a:pPr>
            <a:r>
              <a:rPr lang="en-US" dirty="0" smtClean="0">
                <a:latin typeface="Palatino Linotype" charset="0"/>
              </a:rPr>
              <a:t>Liberal voters looking at liberal news sources to understand a political situation. </a:t>
            </a:r>
            <a:endParaRPr lang="en-US" dirty="0">
              <a:latin typeface="Palatino Linotype" charset="0"/>
            </a:endParaRPr>
          </a:p>
        </p:txBody>
      </p:sp>
      <p:sp>
        <p:nvSpPr>
          <p:cNvPr id="6" name="Slide Number Placeholder 5"/>
          <p:cNvSpPr>
            <a:spLocks noGrp="1"/>
          </p:cNvSpPr>
          <p:nvPr>
            <p:ph type="sldNum" sz="quarter" idx="12"/>
          </p:nvPr>
        </p:nvSpPr>
        <p:spPr/>
        <p:txBody>
          <a:bodyPr/>
          <a:lstStyle/>
          <a:p>
            <a:pPr>
              <a:defRPr/>
            </a:pPr>
            <a:fld id="{C039ADAF-7436-8245-BA51-8C07446630AB}" type="slidenum">
              <a:rPr lang="en-US"/>
              <a:pPr>
                <a:defRPr/>
              </a:pPr>
              <a:t>7</a:t>
            </a:fld>
            <a:endParaRPr lang="en-US"/>
          </a:p>
        </p:txBody>
      </p:sp>
    </p:spTree>
    <p:extLst>
      <p:ext uri="{BB962C8B-B14F-4D97-AF65-F5344CB8AC3E}">
        <p14:creationId xmlns:p14="http://schemas.microsoft.com/office/powerpoint/2010/main" val="9360251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195513" y="261938"/>
            <a:ext cx="7772400" cy="1143000"/>
          </a:xfrm>
        </p:spPr>
        <p:txBody>
          <a:bodyPr/>
          <a:lstStyle/>
          <a:p>
            <a:pPr eaLnBrk="1" hangingPunct="1"/>
            <a:r>
              <a:rPr lang="en-US" sz="4000" dirty="0">
                <a:latin typeface="Palatino Linotype" charset="0"/>
              </a:rPr>
              <a:t>Mo’ </a:t>
            </a:r>
            <a:r>
              <a:rPr lang="en-US" sz="4000" dirty="0" smtClean="0">
                <a:latin typeface="Palatino Linotype" charset="0"/>
              </a:rPr>
              <a:t>Problems to Problem Solving</a:t>
            </a:r>
            <a:endParaRPr lang="en-US" sz="4000" dirty="0">
              <a:latin typeface="Palatino Linotype" charset="0"/>
            </a:endParaRPr>
          </a:p>
        </p:txBody>
      </p:sp>
      <p:sp>
        <p:nvSpPr>
          <p:cNvPr id="34818" name="Rectangle 3"/>
          <p:cNvSpPr>
            <a:spLocks noGrp="1" noChangeArrowheads="1"/>
          </p:cNvSpPr>
          <p:nvPr>
            <p:ph idx="1"/>
          </p:nvPr>
        </p:nvSpPr>
        <p:spPr>
          <a:xfrm>
            <a:off x="2195513" y="1600200"/>
            <a:ext cx="7772400" cy="4419600"/>
          </a:xfrm>
        </p:spPr>
        <p:txBody>
          <a:bodyPr/>
          <a:lstStyle/>
          <a:p>
            <a:pPr eaLnBrk="1" hangingPunct="1"/>
            <a:r>
              <a:rPr lang="en-US" dirty="0" smtClean="0">
                <a:solidFill>
                  <a:srgbClr val="FFFF00"/>
                </a:solidFill>
                <a:latin typeface="Palatino Linotype" charset="0"/>
              </a:rPr>
              <a:t>Fixation</a:t>
            </a:r>
          </a:p>
          <a:p>
            <a:pPr marL="914400" lvl="1" indent="-457200">
              <a:buFont typeface="+mj-lt"/>
              <a:buAutoNum type="arabicPeriod"/>
            </a:pPr>
            <a:r>
              <a:rPr lang="en-US" dirty="0" smtClean="0">
                <a:solidFill>
                  <a:srgbClr val="FFFF00"/>
                </a:solidFill>
                <a:latin typeface="Palatino Linotype" charset="0"/>
              </a:rPr>
              <a:t>Mental Set</a:t>
            </a:r>
          </a:p>
          <a:p>
            <a:pPr marL="914400" lvl="1" indent="-457200">
              <a:buFont typeface="+mj-lt"/>
              <a:buAutoNum type="arabicPeriod"/>
            </a:pPr>
            <a:r>
              <a:rPr lang="en-US" dirty="0" smtClean="0">
                <a:solidFill>
                  <a:srgbClr val="FFFF00"/>
                </a:solidFill>
                <a:latin typeface="Palatino Linotype" charset="0"/>
              </a:rPr>
              <a:t>Functional </a:t>
            </a:r>
            <a:r>
              <a:rPr lang="en-US" dirty="0">
                <a:solidFill>
                  <a:srgbClr val="FFFF00"/>
                </a:solidFill>
                <a:latin typeface="Palatino Linotype" charset="0"/>
              </a:rPr>
              <a:t>Fixedness: </a:t>
            </a:r>
            <a:r>
              <a:rPr lang="en-US" dirty="0">
                <a:latin typeface="Palatino Linotype" charset="0"/>
              </a:rPr>
              <a:t>A tendency to think only of the familiar functions of an object</a:t>
            </a:r>
            <a:r>
              <a:rPr lang="en-US" dirty="0" smtClean="0">
                <a:latin typeface="Palatino Linotype" charset="0"/>
              </a:rPr>
              <a:t>.</a:t>
            </a:r>
            <a:endParaRPr lang="en-US" dirty="0">
              <a:latin typeface="Palatino Linotype" charset="0"/>
            </a:endParaRPr>
          </a:p>
          <a:p>
            <a:pPr marL="914400" lvl="1" indent="-457200">
              <a:buFont typeface="+mj-lt"/>
              <a:buAutoNum type="arabicPeriod"/>
            </a:pPr>
            <a:endParaRPr lang="en-US" dirty="0">
              <a:latin typeface="Palatino Linotype" charset="0"/>
            </a:endParaRPr>
          </a:p>
          <a:p>
            <a:pPr marL="914400" lvl="1" indent="-457200">
              <a:buFont typeface="+mj-lt"/>
              <a:buAutoNum type="arabicPeriod"/>
            </a:pPr>
            <a:endParaRPr lang="en-US" dirty="0">
              <a:latin typeface="Palatino Linotype" charset="0"/>
            </a:endParaRPr>
          </a:p>
          <a:p>
            <a:pPr marL="457200" lvl="1" indent="0">
              <a:buNone/>
            </a:pPr>
            <a:endParaRPr lang="en-US" dirty="0">
              <a:latin typeface="Palatino Linotype" charset="0"/>
            </a:endParaRPr>
          </a:p>
        </p:txBody>
      </p:sp>
    </p:spTree>
    <p:extLst>
      <p:ext uri="{BB962C8B-B14F-4D97-AF65-F5344CB8AC3E}">
        <p14:creationId xmlns:p14="http://schemas.microsoft.com/office/powerpoint/2010/main" val="33095884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n-US">
              <a:latin typeface="Calibri" charset="0"/>
            </a:endParaRPr>
          </a:p>
        </p:txBody>
      </p:sp>
      <p:sp>
        <p:nvSpPr>
          <p:cNvPr id="19458" name="Content Placeholder 2"/>
          <p:cNvSpPr>
            <a:spLocks noGrp="1"/>
          </p:cNvSpPr>
          <p:nvPr>
            <p:ph idx="1"/>
          </p:nvPr>
        </p:nvSpPr>
        <p:spPr/>
        <p:txBody>
          <a:bodyPr/>
          <a:lstStyle/>
          <a:p>
            <a:pPr eaLnBrk="1" hangingPunct="1"/>
            <a:r>
              <a:rPr lang="en-US" dirty="0" smtClean="0">
                <a:latin typeface="Calibri" charset="0"/>
              </a:rPr>
              <a:t>Rank these places by their levels of poverty (highest to lowest):</a:t>
            </a:r>
            <a:endParaRPr lang="en-US" dirty="0">
              <a:latin typeface="Calibri" charset="0"/>
            </a:endParaRPr>
          </a:p>
          <a:p>
            <a:pPr lvl="1" eaLnBrk="1" hangingPunct="1"/>
            <a:r>
              <a:rPr lang="en-US" dirty="0">
                <a:latin typeface="Calibri" charset="0"/>
              </a:rPr>
              <a:t>Chapel Hill</a:t>
            </a:r>
          </a:p>
          <a:p>
            <a:pPr lvl="1" eaLnBrk="1" hangingPunct="1"/>
            <a:r>
              <a:rPr lang="en-US" dirty="0">
                <a:latin typeface="Calibri" charset="0"/>
              </a:rPr>
              <a:t>Durham (city)</a:t>
            </a:r>
          </a:p>
          <a:p>
            <a:pPr lvl="1" eaLnBrk="1" hangingPunct="1"/>
            <a:r>
              <a:rPr lang="en-US" dirty="0">
                <a:latin typeface="Calibri" charset="0"/>
              </a:rPr>
              <a:t>New York (city)</a:t>
            </a:r>
          </a:p>
        </p:txBody>
      </p:sp>
      <p:sp>
        <p:nvSpPr>
          <p:cNvPr id="4" name="Slide Number Placeholder 3"/>
          <p:cNvSpPr>
            <a:spLocks noGrp="1"/>
          </p:cNvSpPr>
          <p:nvPr>
            <p:ph type="sldNum" sz="quarter" idx="12"/>
          </p:nvPr>
        </p:nvSpPr>
        <p:spPr/>
        <p:txBody>
          <a:bodyPr/>
          <a:lstStyle/>
          <a:p>
            <a:pPr>
              <a:defRPr/>
            </a:pPr>
            <a:fld id="{280909F8-CB9F-E844-811C-BB134D9F11C2}" type="slidenum">
              <a:rPr lang="en-US"/>
              <a:pPr>
                <a:defRPr/>
              </a:pPr>
              <a:t>9</a:t>
            </a:fld>
            <a:endParaRPr lang="en-US"/>
          </a:p>
        </p:txBody>
      </p:sp>
    </p:spTree>
    <p:extLst>
      <p:ext uri="{BB962C8B-B14F-4D97-AF65-F5344CB8AC3E}">
        <p14:creationId xmlns:p14="http://schemas.microsoft.com/office/powerpoint/2010/main" val="41379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1655</Words>
  <Application>Microsoft Office PowerPoint</Application>
  <PresentationFormat>Widescreen</PresentationFormat>
  <Paragraphs>250</Paragraphs>
  <Slides>43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游ゴシック</vt:lpstr>
      <vt:lpstr>Arial</vt:lpstr>
      <vt:lpstr>Calibri</vt:lpstr>
      <vt:lpstr>Calibri Light</vt:lpstr>
      <vt:lpstr>Georgia</vt:lpstr>
      <vt:lpstr>Palatino Linotype</vt:lpstr>
      <vt:lpstr>Wingdings</vt:lpstr>
      <vt:lpstr>Office Theme</vt:lpstr>
      <vt:lpstr>Thinking and Language  Chapter 9</vt:lpstr>
      <vt:lpstr>Concepts and Prototypes</vt:lpstr>
      <vt:lpstr>Problem Solving: Insight</vt:lpstr>
      <vt:lpstr>Problem Solving: Representativeness Heuristic</vt:lpstr>
      <vt:lpstr>Availability Heuristic</vt:lpstr>
      <vt:lpstr>PowerPoint Presentation</vt:lpstr>
      <vt:lpstr>Problems in Solving Problems</vt:lpstr>
      <vt:lpstr>Mo’ Problems to Problem Solving</vt:lpstr>
      <vt:lpstr>PowerPoint Presentation</vt:lpstr>
      <vt:lpstr>PowerPoint Presentation</vt:lpstr>
      <vt:lpstr>PowerPoint Presentation</vt:lpstr>
      <vt:lpstr>PowerPoint Presentation</vt:lpstr>
      <vt:lpstr>According to the 2010 Census</vt:lpstr>
      <vt:lpstr>According to the 2010 Census</vt:lpstr>
      <vt:lpstr>According to the 2010 Census</vt:lpstr>
      <vt:lpstr>According to the 2010 Census</vt:lpstr>
      <vt:lpstr>Problems w/Intuition: Framing Decisions</vt:lpstr>
      <vt:lpstr>Problems w/Intuition: Belief Bias and Belief Perseverance</vt:lpstr>
      <vt:lpstr>Language</vt:lpstr>
      <vt:lpstr>Language Structure</vt:lpstr>
      <vt:lpstr>Language Structure</vt:lpstr>
      <vt:lpstr>Structuring Language</vt:lpstr>
      <vt:lpstr>Grammar</vt:lpstr>
      <vt:lpstr>Semantics</vt:lpstr>
      <vt:lpstr>Syntax</vt:lpstr>
      <vt:lpstr>Practice</vt:lpstr>
      <vt:lpstr>Language Development</vt:lpstr>
      <vt:lpstr>When do we learn language?</vt:lpstr>
      <vt:lpstr>When do we learn language?</vt:lpstr>
      <vt:lpstr>When do we learn language?</vt:lpstr>
      <vt:lpstr>When do we learn language?</vt:lpstr>
      <vt:lpstr>When do we learn language?</vt:lpstr>
      <vt:lpstr>Explaining Language Development</vt:lpstr>
      <vt:lpstr>Explaining Language Development</vt:lpstr>
      <vt:lpstr>Explaining Language Development</vt:lpstr>
      <vt:lpstr>Genes, Brain, &amp; Language</vt:lpstr>
      <vt:lpstr>Language &amp; Age</vt:lpstr>
      <vt:lpstr>Language &amp; Thinking</vt:lpstr>
      <vt:lpstr>Language Influences Thinking</vt:lpstr>
      <vt:lpstr>Linguistic Determinism Questioned</vt:lpstr>
      <vt:lpstr>Animals &amp; Language</vt:lpstr>
      <vt:lpstr>Do Animals Think?</vt:lpstr>
      <vt:lpstr>Do Animals Exhibit Language?</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and Language  Chapter 10</dc:title>
  <dc:creator>Victor Cadilla</dc:creator>
  <cp:lastModifiedBy>Victor Cadilla</cp:lastModifiedBy>
  <cp:revision>8</cp:revision>
  <dcterms:created xsi:type="dcterms:W3CDTF">2017-11-27T21:43:33Z</dcterms:created>
  <dcterms:modified xsi:type="dcterms:W3CDTF">2017-11-28T15:57:09Z</dcterms:modified>
</cp:coreProperties>
</file>