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1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2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3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5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4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6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8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8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4EF06-94DD-4C45-8940-976B9CBF8399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1A52-4464-4F8E-8CFF-25DD55EEC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70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r>
              <a:rPr lang="en-US"/>
              <a:t>Vietnam War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03252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05000" y="2039542"/>
            <a:ext cx="8458200" cy="1846659"/>
          </a:xfrm>
          <a:prstGeom prst="rect">
            <a:avLst/>
          </a:prstGeom>
          <a:noFill/>
          <a:ln>
            <a:noFill/>
          </a:ln>
          <a:effectLst>
            <a:outerShdw blurRad="63500" dist="46662" dir="3284183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 eaLnBrk="1" hangingPunct="1"/>
            <a:r>
              <a:rPr lang="en-US" sz="5700" b="1" dirty="0">
                <a:solidFill>
                  <a:srgbClr val="2A6402"/>
                </a:solidFill>
                <a:latin typeface="Orient" charset="0"/>
                <a:ea typeface="Batang" charset="0"/>
                <a:cs typeface="Batang" charset="0"/>
              </a:rPr>
              <a:t>Escalation in Vietnam</a:t>
            </a:r>
          </a:p>
          <a:p>
            <a:pPr algn="ctr" eaLnBrk="1" hangingPunct="1"/>
            <a:r>
              <a:rPr lang="en-US" sz="5700" b="1" dirty="0" smtClean="0">
                <a:solidFill>
                  <a:srgbClr val="2A6402"/>
                </a:solidFill>
                <a:latin typeface="Orient" charset="0"/>
                <a:ea typeface="Batang" charset="0"/>
                <a:cs typeface="Batang" charset="0"/>
              </a:rPr>
              <a:t>1965-1968</a:t>
            </a:r>
            <a:endParaRPr lang="en-US" sz="5700" b="1" dirty="0">
              <a:solidFill>
                <a:srgbClr val="2A6402"/>
              </a:solidFill>
              <a:latin typeface="Orient" charset="0"/>
              <a:ea typeface="Batang" charset="0"/>
              <a:cs typeface="Batang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5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Tet</a:t>
            </a:r>
            <a:r>
              <a:rPr lang="en-US" dirty="0" smtClean="0"/>
              <a:t> Offensive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Surprise attack by the North Vietnamese </a:t>
            </a:r>
            <a:r>
              <a:rPr lang="en-US" dirty="0" smtClean="0"/>
              <a:t>on Vietnamese New Year (</a:t>
            </a:r>
            <a:r>
              <a:rPr lang="en-US" dirty="0" err="1" smtClean="0"/>
              <a:t>Tet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US able to regain control</a:t>
            </a:r>
            <a:r>
              <a:rPr lang="en-US" dirty="0"/>
              <a:t> </a:t>
            </a:r>
            <a:r>
              <a:rPr lang="en-US" dirty="0" smtClean="0"/>
              <a:t>but </a:t>
            </a:r>
            <a:r>
              <a:rPr lang="en-US" dirty="0" smtClean="0"/>
              <a:t>looks bad to the public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8847"/>
            <a:ext cx="10515600" cy="4351338"/>
          </a:xfrm>
        </p:spPr>
        <p:txBody>
          <a:bodyPr/>
          <a:lstStyle/>
          <a:p>
            <a:r>
              <a:rPr lang="en-US" dirty="0" smtClean="0"/>
              <a:t>Great Society and Civil Rights Movement overshadowed by Vietnam War</a:t>
            </a:r>
          </a:p>
          <a:p>
            <a:r>
              <a:rPr lang="en-US" dirty="0" smtClean="0"/>
              <a:t>Civil unrest and distrust of </a:t>
            </a:r>
            <a:r>
              <a:rPr lang="en-US" dirty="0" err="1" smtClean="0"/>
              <a:t>govt</a:t>
            </a:r>
            <a:r>
              <a:rPr lang="en-US" dirty="0" smtClean="0"/>
              <a:t> grows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 smtClean="0"/>
              <a:t>of money and lives</a:t>
            </a:r>
          </a:p>
          <a:p>
            <a:r>
              <a:rPr lang="en-US" dirty="0" smtClean="0"/>
              <a:t>LBJ rep ruined</a:t>
            </a:r>
            <a:endParaRPr lang="en-US" dirty="0"/>
          </a:p>
        </p:txBody>
      </p:sp>
      <p:pic>
        <p:nvPicPr>
          <p:cNvPr id="2050" name="Picture 2" descr="Image result for anti war mov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781" y="2766913"/>
            <a:ext cx="5429299" cy="401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anti war mov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206" y="4151727"/>
            <a:ext cx="383857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10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 Chi Minh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eader of North Vietnam after independence from France</a:t>
            </a:r>
          </a:p>
          <a:p>
            <a:r>
              <a:rPr lang="en-US" dirty="0" smtClean="0"/>
              <a:t>Communist</a:t>
            </a:r>
          </a:p>
          <a:p>
            <a:r>
              <a:rPr lang="en-US" dirty="0" smtClean="0"/>
              <a:t>Fought French with Vietminh</a:t>
            </a:r>
          </a:p>
          <a:p>
            <a:r>
              <a:rPr lang="en-US" dirty="0" smtClean="0"/>
              <a:t>Fought US with Vietcong</a:t>
            </a:r>
          </a:p>
          <a:p>
            <a:endParaRPr lang="en-US" dirty="0"/>
          </a:p>
        </p:txBody>
      </p:sp>
      <p:pic>
        <p:nvPicPr>
          <p:cNvPr id="8" name="Picture 7" descr="thu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996" y="2572260"/>
            <a:ext cx="3044608" cy="39500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4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LBJ </a:t>
            </a:r>
            <a:r>
              <a:rPr lang="en-US" dirty="0" smtClean="0"/>
              <a:t>Gets the US</a:t>
            </a:r>
            <a:r>
              <a:rPr lang="en-US" dirty="0" smtClean="0"/>
              <a:t> </a:t>
            </a:r>
            <a:r>
              <a:rPr lang="en-US" dirty="0" smtClean="0"/>
              <a:t>More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  <a:cs typeface="Calibri"/>
              </a:rPr>
              <a:t>1964 </a:t>
            </a:r>
            <a:r>
              <a:rPr lang="en-US" dirty="0" smtClean="0"/>
              <a:t>– Johnson commits ground </a:t>
            </a:r>
            <a:r>
              <a:rPr lang="en-US" dirty="0" smtClean="0"/>
              <a:t>troops</a:t>
            </a:r>
            <a:endParaRPr lang="en-US" dirty="0" smtClean="0"/>
          </a:p>
          <a:p>
            <a:r>
              <a:rPr lang="en-US" dirty="0" smtClean="0"/>
              <a:t>1965 – Johnson starts Operation ROLLING THUNDER (3 year bombing campaign)</a:t>
            </a:r>
          </a:p>
          <a:p>
            <a:r>
              <a:rPr lang="en-US" dirty="0" smtClean="0"/>
              <a:t>1966 – US troops go from 75,000 to 275,000</a:t>
            </a:r>
          </a:p>
          <a:p>
            <a:r>
              <a:rPr lang="en-US" dirty="0" smtClean="0"/>
              <a:t>1967 – Over 485,000 US troops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6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38"/>
            <a:ext cx="9372600" cy="4915328"/>
          </a:xfrm>
        </p:spPr>
        <p:txBody>
          <a:bodyPr/>
          <a:lstStyle/>
          <a:p>
            <a:r>
              <a:rPr lang="en-US" dirty="0" smtClean="0"/>
              <a:t>Guerrilla Warfare</a:t>
            </a:r>
          </a:p>
          <a:p>
            <a:r>
              <a:rPr lang="en-US" dirty="0"/>
              <a:t>Unknown enemy</a:t>
            </a:r>
          </a:p>
          <a:p>
            <a:r>
              <a:rPr lang="en-US" dirty="0" smtClean="0"/>
              <a:t>Challenging Terrain</a:t>
            </a:r>
          </a:p>
          <a:p>
            <a:r>
              <a:rPr lang="en-US" dirty="0" smtClean="0"/>
              <a:t>Ho Chi Minh Trail</a:t>
            </a:r>
          </a:p>
          <a:p>
            <a:r>
              <a:rPr lang="en-US" dirty="0" smtClean="0"/>
              <a:t>Vietnamese </a:t>
            </a:r>
            <a:r>
              <a:rPr lang="en-US" dirty="0"/>
              <a:t>sense of </a:t>
            </a:r>
            <a:r>
              <a:rPr lang="en-US" dirty="0" smtClean="0"/>
              <a:t>independence</a:t>
            </a:r>
          </a:p>
          <a:p>
            <a:r>
              <a:rPr lang="en-US" dirty="0"/>
              <a:t>Unpopularity of South Vietnam regimes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87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2996"/>
            <a:ext cx="8229600" cy="1143000"/>
          </a:xfrm>
        </p:spPr>
        <p:txBody>
          <a:bodyPr/>
          <a:lstStyle/>
          <a:p>
            <a:r>
              <a:rPr lang="en-US" dirty="0" smtClean="0"/>
              <a:t>Protests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096" y="1225078"/>
            <a:ext cx="8726790" cy="56329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97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the Terrain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Napalm - Gasoline based gel explosive</a:t>
            </a:r>
          </a:p>
          <a:p>
            <a:r>
              <a:rPr lang="en-US" dirty="0" smtClean="0"/>
              <a:t>Agent Orange – chemical defoliant (removes leaves from trees)</a:t>
            </a:r>
            <a:endParaRPr lang="en-U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2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5488" y="3402545"/>
            <a:ext cx="4851834" cy="33374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821" y="3402545"/>
            <a:ext cx="4359085" cy="333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Enemy Within?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 flipH="1" flipV="1">
            <a:off x="1751940" y="6126164"/>
            <a:ext cx="229261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2293" name="Picture 5" descr="Vietnam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3938105"/>
            <a:ext cx="3886200" cy="2659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898" y="1417638"/>
            <a:ext cx="3891236" cy="234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Vietnamese_villagers_suspected_of_being_communists_by_the_US_Army_-_1966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381" y="1417638"/>
            <a:ext cx="3555094" cy="445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4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Mistreatment of POWs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Viet Cong mistreated US soldiers and South Vietnamese</a:t>
            </a:r>
          </a:p>
          <a:p>
            <a:r>
              <a:rPr lang="en-US" dirty="0" smtClean="0"/>
              <a:t>US mistreated captured VC</a:t>
            </a:r>
            <a:endParaRPr lang="en-US" dirty="0"/>
          </a:p>
        </p:txBody>
      </p:sp>
      <p:pic>
        <p:nvPicPr>
          <p:cNvPr id="4" name="Picture 3" descr="g-080529-cvr-mcCain-810p.grid-4x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69810"/>
            <a:ext cx="3174608" cy="3988190"/>
          </a:xfrm>
          <a:prstGeom prst="rect">
            <a:avLst/>
          </a:prstGeom>
        </p:spPr>
      </p:pic>
      <p:pic>
        <p:nvPicPr>
          <p:cNvPr id="5" name="Picture 4" descr="3771016457_0e4ac6d0f4_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08" y="2869810"/>
            <a:ext cx="3933192" cy="3988190"/>
          </a:xfrm>
          <a:prstGeom prst="rect">
            <a:avLst/>
          </a:prstGeom>
        </p:spPr>
      </p:pic>
      <p:pic>
        <p:nvPicPr>
          <p:cNvPr id="1026" name="Picture 2" descr="Image result for john mccai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5" r="26337"/>
          <a:stretch/>
        </p:blipFill>
        <p:spPr bwMode="auto">
          <a:xfrm>
            <a:off x="7946000" y="3335727"/>
            <a:ext cx="3559126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6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and the Credibility </a:t>
            </a:r>
            <a:r>
              <a:rPr lang="en-US" dirty="0"/>
              <a:t>Gap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Credibility Gap: Difference </a:t>
            </a:r>
            <a:r>
              <a:rPr lang="en-US" dirty="0"/>
              <a:t>between what the </a:t>
            </a:r>
            <a:r>
              <a:rPr lang="en-US" dirty="0" err="1"/>
              <a:t>gov</a:t>
            </a:r>
            <a:r>
              <a:rPr lang="en-US" dirty="0"/>
              <a:t> said was happening and what actually </a:t>
            </a:r>
            <a:r>
              <a:rPr lang="en-US" dirty="0" smtClean="0"/>
              <a:t>happened</a:t>
            </a:r>
          </a:p>
          <a:p>
            <a:r>
              <a:rPr lang="en-US" dirty="0" smtClean="0"/>
              <a:t>It was growing</a:t>
            </a:r>
          </a:p>
          <a:p>
            <a:r>
              <a:rPr lang="en-US" dirty="0" smtClean="0"/>
              <a:t>News agencies showed what was really happening in Vietnam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213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Batang</vt:lpstr>
      <vt:lpstr>Calibri</vt:lpstr>
      <vt:lpstr>Calibri Light</vt:lpstr>
      <vt:lpstr>Orient</vt:lpstr>
      <vt:lpstr>Office Theme</vt:lpstr>
      <vt:lpstr>Vietnam War</vt:lpstr>
      <vt:lpstr>Ho Chi Minh</vt:lpstr>
      <vt:lpstr>LBJ Gets the US More Involved</vt:lpstr>
      <vt:lpstr>US Challenges</vt:lpstr>
      <vt:lpstr>Protests</vt:lpstr>
      <vt:lpstr>Fighting the Terrain</vt:lpstr>
      <vt:lpstr>The Enemy Within?</vt:lpstr>
      <vt:lpstr>Mistreatment of POWs</vt:lpstr>
      <vt:lpstr>Vietnam and the Credibility Gap</vt:lpstr>
      <vt:lpstr>Tet Offensive</vt:lpstr>
      <vt:lpstr>Impact of War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Cadilla</dc:creator>
  <cp:lastModifiedBy>Victor Cadilla</cp:lastModifiedBy>
  <cp:revision>6</cp:revision>
  <dcterms:created xsi:type="dcterms:W3CDTF">2018-04-08T18:50:35Z</dcterms:created>
  <dcterms:modified xsi:type="dcterms:W3CDTF">2018-04-08T19:15:21Z</dcterms:modified>
</cp:coreProperties>
</file>